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1"/>
  </p:notesMasterIdLst>
  <p:sldIdLst>
    <p:sldId id="347" r:id="rId2"/>
    <p:sldId id="338" r:id="rId3"/>
    <p:sldId id="339" r:id="rId4"/>
    <p:sldId id="341" r:id="rId5"/>
    <p:sldId id="340" r:id="rId6"/>
    <p:sldId id="344" r:id="rId7"/>
    <p:sldId id="346" r:id="rId8"/>
    <p:sldId id="342" r:id="rId9"/>
    <p:sldId id="34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dafOfyWlosSYplizliTNHbPR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D7D31"/>
    <a:srgbClr val="FF8116"/>
    <a:srgbClr val="F08D4A"/>
    <a:srgbClr val="F4AD7C"/>
    <a:srgbClr val="EC7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74635" autoAdjust="0"/>
  </p:normalViewPr>
  <p:slideViewPr>
    <p:cSldViewPr snapToGrid="0">
      <p:cViewPr varScale="1">
        <p:scale>
          <a:sx n="64" d="100"/>
          <a:sy n="64" d="100"/>
        </p:scale>
        <p:origin x="1238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12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1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dirty="0" smtClean="0"/>
              <a:t>Esse</a:t>
            </a:r>
            <a:r>
              <a:rPr lang="pt-BR" sz="1400" baseline="0" dirty="0" smtClean="0"/>
              <a:t> é mais um projeto que queremos entregar em 2022.... </a:t>
            </a:r>
            <a:endParaRPr lang="pt-BR" sz="1400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dirty="0" smtClean="0"/>
              <a:t>A atualização do Estatuto da</a:t>
            </a:r>
            <a:r>
              <a:rPr lang="pt-BR" sz="1400" baseline="0" dirty="0" smtClean="0"/>
              <a:t> Nacional</a:t>
            </a:r>
            <a:r>
              <a:rPr lang="pt-BR" sz="1400" dirty="0" smtClean="0"/>
              <a:t> tem se mostrado</a:t>
            </a:r>
            <a:r>
              <a:rPr lang="pt-BR" sz="1400" baseline="0" dirty="0" smtClean="0"/>
              <a:t> necessária para atender ao MROSC,  - para</a:t>
            </a:r>
            <a:r>
              <a:rPr lang="pt-BR" sz="1400" dirty="0" smtClean="0"/>
              <a:t> adequar às características dos associados, garantir a sustentabilidade da instituição, permitir</a:t>
            </a:r>
            <a:r>
              <a:rPr lang="pt-BR" sz="1400" baseline="0" dirty="0" smtClean="0"/>
              <a:t> </a:t>
            </a:r>
            <a:r>
              <a:rPr lang="pt-BR" sz="1400" dirty="0" smtClean="0"/>
              <a:t>flexibilidade, desoneração e obrigações legais, permitindo uma atuação mais efetiva, bem como para atender requisitos legais, permitir e viabilizar a ampliação</a:t>
            </a:r>
            <a:r>
              <a:rPr lang="pt-BR" sz="1400" baseline="0" dirty="0" smtClean="0"/>
              <a:t> das fontes de captação de recursos ... </a:t>
            </a:r>
            <a:r>
              <a:rPr lang="pt-BR" sz="1400" dirty="0" smtClean="0"/>
              <a:t>entre outros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4759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A PREMISSA ...</a:t>
            </a:r>
          </a:p>
          <a:p>
            <a:pPr marL="158750" indent="0">
              <a:buNone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158750" indent="0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Já efetuamos</a:t>
            </a:r>
            <a:r>
              <a:rPr lang="pt-BR" sz="1400" baseline="0" dirty="0" smtClean="0">
                <a:solidFill>
                  <a:schemeClr val="tx1"/>
                </a:solidFill>
              </a:rPr>
              <a:t> várias reuniões com diretorias, conselhos, especialistas, ... analisamos sugestões e demandas recebidas .. e face a complexidade de todo esse processo ... a </a:t>
            </a:r>
            <a:r>
              <a:rPr lang="pt-BR" sz="1400" baseline="0" dirty="0" smtClean="0">
                <a:solidFill>
                  <a:schemeClr val="tx1"/>
                </a:solidFill>
              </a:rPr>
              <a:t>DEN </a:t>
            </a:r>
            <a:r>
              <a:rPr lang="pt-BR" sz="1400" baseline="0" dirty="0" smtClean="0">
                <a:solidFill>
                  <a:schemeClr val="tx1"/>
                </a:solidFill>
              </a:rPr>
              <a:t>optou pela contratação de assessoria externa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0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dirty="0" smtClean="0"/>
              <a:t>Contamos agora com a Assessoria de uma especialista do 3º setor – </a:t>
            </a:r>
            <a:r>
              <a:rPr lang="pt-BR" sz="1400" dirty="0" smtClean="0"/>
              <a:t>Dra. </a:t>
            </a:r>
            <a:r>
              <a:rPr lang="pt-BR" sz="1400" dirty="0" smtClean="0"/>
              <a:t>Paula Mello advg</a:t>
            </a:r>
            <a:r>
              <a:rPr lang="pt-BR" sz="1400" baseline="0" dirty="0" smtClean="0"/>
              <a:t> – ela está dedicada na ...</a:t>
            </a:r>
            <a:endParaRPr lang="pt-BR" sz="1400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dirty="0" smtClean="0"/>
              <a:t>Algumas diretrizes já foram pontuadas por essa</a:t>
            </a:r>
            <a:r>
              <a:rPr lang="pt-BR" sz="1400" baseline="0" dirty="0" smtClean="0"/>
              <a:t> profissional: ... </a:t>
            </a:r>
          </a:p>
        </p:txBody>
      </p:sp>
    </p:spTree>
    <p:extLst>
      <p:ext uri="{BB962C8B-B14F-4D97-AF65-F5344CB8AC3E}">
        <p14:creationId xmlns:p14="http://schemas.microsoft.com/office/powerpoint/2010/main" val="387034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dirty="0" smtClean="0"/>
              <a:t>Isso  envolve o acolhimento</a:t>
            </a:r>
            <a:r>
              <a:rPr lang="pt-BR" sz="1400" baseline="0" dirty="0" smtClean="0"/>
              <a:t> do </a:t>
            </a:r>
            <a:r>
              <a:rPr lang="pt-BR" sz="1400" b="1" baseline="0" dirty="0" smtClean="0"/>
              <a:t>associado</a:t>
            </a:r>
            <a:r>
              <a:rPr lang="pt-BR" sz="1400" baseline="0" dirty="0" smtClean="0"/>
              <a:t> </a:t>
            </a:r>
            <a:r>
              <a:rPr lang="pt-BR" sz="1400" dirty="0" smtClean="0"/>
              <a:t>como pessoa individual,  para todas as definições e funções, excluindo a obrigatoriedade de casal nas diretorias , coordenação e demais atribuições.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b="1" dirty="0" smtClean="0"/>
              <a:t>nas finalidades –tem contemplado a </a:t>
            </a:r>
            <a:r>
              <a:rPr lang="pt-BR" sz="1400" dirty="0" smtClean="0"/>
              <a:t>ampliação e adequação às finalidade de relevância pública e social na atuação</a:t>
            </a:r>
            <a:r>
              <a:rPr lang="pt-BR" sz="1400" baseline="0" dirty="0" smtClean="0"/>
              <a:t> da EPB e promoção do voluntariado</a:t>
            </a:r>
            <a:endParaRPr lang="pt-BR" sz="1400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b="1" dirty="0" smtClean="0">
                <a:solidFill>
                  <a:srgbClr val="FF6600"/>
                </a:solidFill>
              </a:rPr>
              <a:t>Quanto</a:t>
            </a:r>
            <a:r>
              <a:rPr lang="pt-BR" sz="1400" b="1" baseline="0" dirty="0" smtClean="0">
                <a:solidFill>
                  <a:srgbClr val="FF6600"/>
                </a:solidFill>
              </a:rPr>
              <a:t> as </a:t>
            </a:r>
            <a:r>
              <a:rPr lang="pt-BR" sz="1400" b="1" dirty="0" smtClean="0">
                <a:solidFill>
                  <a:srgbClr val="FF6600"/>
                </a:solidFill>
              </a:rPr>
              <a:t>Diretorias</a:t>
            </a:r>
            <a:r>
              <a:rPr lang="pt-BR" sz="1400" dirty="0" smtClean="0">
                <a:solidFill>
                  <a:srgbClr val="FF6600"/>
                </a:solidFill>
              </a:rPr>
              <a:t> - </a:t>
            </a:r>
            <a:r>
              <a:rPr lang="pt-BR" sz="1400" dirty="0" smtClean="0"/>
              <a:t>maior flexibilidade na composição e atribuições. (</a:t>
            </a:r>
            <a:r>
              <a:rPr lang="pt-BR" sz="1200" dirty="0" smtClean="0"/>
              <a:t>nº de diretores, nomenclatura e funções</a:t>
            </a:r>
            <a:r>
              <a:rPr lang="pt-BR" sz="1200" baseline="0" dirty="0" smtClean="0"/>
              <a:t> ) permitindo a formatação de acordo com as necessidades de cada momento/gestão</a:t>
            </a:r>
            <a:endParaRPr lang="pt-BR" sz="1400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b="1" dirty="0" smtClean="0">
                <a:solidFill>
                  <a:srgbClr val="FF6600"/>
                </a:solidFill>
              </a:rPr>
              <a:t>Um olhar cuidadoso</a:t>
            </a:r>
            <a:r>
              <a:rPr lang="pt-BR" sz="1400" b="1" baseline="0" dirty="0" smtClean="0">
                <a:solidFill>
                  <a:srgbClr val="FF6600"/>
                </a:solidFill>
              </a:rPr>
              <a:t> na </a:t>
            </a:r>
            <a:r>
              <a:rPr lang="pt-BR" sz="1400" b="1" dirty="0" smtClean="0">
                <a:solidFill>
                  <a:srgbClr val="FF6600"/>
                </a:solidFill>
              </a:rPr>
              <a:t>Sustentabilidade</a:t>
            </a:r>
            <a:r>
              <a:rPr lang="pt-BR" sz="1400" dirty="0" smtClean="0"/>
              <a:t> – para Possibilitar novas formas de atuação,</a:t>
            </a:r>
            <a:r>
              <a:rPr lang="pt-BR" sz="1400" baseline="0" dirty="0" smtClean="0"/>
              <a:t> </a:t>
            </a:r>
            <a:r>
              <a:rPr lang="pt-BR" sz="1400" dirty="0" smtClean="0"/>
              <a:t>fontes de receitas,</a:t>
            </a:r>
            <a:r>
              <a:rPr lang="pt-BR" sz="1400" baseline="0" dirty="0" smtClean="0"/>
              <a:t> doações, parcerias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400" b="1" dirty="0" smtClean="0">
                <a:solidFill>
                  <a:srgbClr val="FF6600"/>
                </a:solidFill>
              </a:rPr>
              <a:t>Seccionais/Núcleos/Unidades Virtuais </a:t>
            </a:r>
            <a:r>
              <a:rPr lang="pt-BR" sz="1400" b="1" dirty="0" smtClean="0">
                <a:solidFill>
                  <a:srgbClr val="FF6600"/>
                </a:solidFill>
              </a:rPr>
              <a:t>-</a:t>
            </a:r>
            <a:r>
              <a:rPr lang="pt-BR" sz="1400" dirty="0" smtClean="0"/>
              <a:t> Oportunizar desoneração e viabilizar estrutura simplificada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733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Ponto importante e que será atendido é adaptar o estatuto ao – MROSC, bem como as regras de boas práticas de gestão do terceiro setor com o objetivo de ampliar as fontes de captação de recursos.</a:t>
            </a:r>
            <a:endParaRPr lang="pt-BR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Estrutura terá atenção</a:t>
            </a:r>
            <a:r>
              <a:rPr lang="pt-BR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especial -  desde </a:t>
            </a:r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Assembleias, permitindo seu formato </a:t>
            </a:r>
            <a:r>
              <a:rPr lang="pt-BR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on-line e suas competências</a:t>
            </a:r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CARGOS da DEN permitirão</a:t>
            </a:r>
            <a:r>
              <a:rPr lang="pt-BR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ser integrados por 1 associado a cada diretoria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400" dirty="0" smtClean="0"/>
              <a:t>Nomenclatura única a todas as unidades – terão denominação de Seccionais – sejam elas com ou sem </a:t>
            </a:r>
            <a:r>
              <a:rPr lang="pt-BR" sz="1400" dirty="0" smtClean="0"/>
              <a:t>CNPJ </a:t>
            </a:r>
            <a:r>
              <a:rPr lang="pt-BR" sz="1400" dirty="0" smtClean="0"/>
              <a:t>, presenciais ou virtuais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Todas as seccionais farão um termo de adesão às condições da EPB que tem por finalidade garantir os princípios e diretrizes da EPB, bem como estabelecer os direitos e deveres – </a:t>
            </a:r>
            <a:r>
              <a:rPr lang="pt-BR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após</a:t>
            </a:r>
            <a:r>
              <a:rPr lang="pt-BR" sz="14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aprovação pelos conselhos e da Assembleia por todos os associados ... </a:t>
            </a:r>
            <a:r>
              <a:rPr lang="pt-BR" sz="1400" b="1" baseline="0" dirty="0" smtClean="0"/>
              <a:t>serão promovidas as adequações no Regimento Interno da DEN e na sequencia as adaptações necessárias aos estatutos e regimento interno das seccionais</a:t>
            </a:r>
            <a:endParaRPr lang="pt-BR" sz="14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sz="11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66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Queremos que esse processo seja participativo,</a:t>
            </a:r>
            <a:r>
              <a:rPr lang="pt-BR" sz="1200" baseline="0" dirty="0" smtClean="0"/>
              <a:t> ... associados, presidentes, DRs e RNs, que todos vocês participem dos debates. Queremos ouvir as opiniões e vamos promover enquetes e socializar. Temos recebidos contribuições ... Continuem enviando sugestões ao </a:t>
            </a:r>
            <a:r>
              <a:rPr lang="pt-BR" sz="1200" baseline="0" dirty="0" smtClean="0"/>
              <a:t>e-mail </a:t>
            </a:r>
            <a:r>
              <a:rPr lang="pt-BR" sz="1200" baseline="0" dirty="0" smtClean="0"/>
              <a:t>da normatização.</a:t>
            </a:r>
          </a:p>
          <a:p>
            <a:r>
              <a:rPr lang="pt-BR" sz="1200" baseline="0" dirty="0" smtClean="0"/>
              <a:t>É </a:t>
            </a:r>
            <a:r>
              <a:rPr lang="pt-BR" sz="1200" baseline="0" dirty="0" smtClean="0"/>
              <a:t>de fundamental importância a participação também na Assembleia para aprovação da Atualização do Estatuto da Nacional - que será convocada, pela nossa programação  ainda neste semestre.</a:t>
            </a:r>
            <a:endParaRPr lang="pt-BR" sz="1200" dirty="0" smtClean="0"/>
          </a:p>
          <a:p>
            <a:r>
              <a:rPr lang="pt-BR" sz="1200" dirty="0" smtClean="0"/>
              <a:t>Reforçando que Após a aprovação do Estatuto</a:t>
            </a:r>
            <a:r>
              <a:rPr lang="pt-BR" sz="1200" baseline="0" dirty="0" smtClean="0"/>
              <a:t> </a:t>
            </a:r>
            <a:r>
              <a:rPr lang="pt-BR" sz="1200" dirty="0" smtClean="0"/>
              <a:t>da nacional pela assembleia -  </a:t>
            </a:r>
            <a:r>
              <a:rPr lang="pt-BR" sz="1200" b="1" baseline="0" dirty="0" smtClean="0"/>
              <a:t>serão promovidas as adequações no Regimento Interno da DEN e na sequencia as adaptações necessárias aos estatutos e regimento internos das seccionais</a:t>
            </a:r>
            <a:r>
              <a:rPr lang="pt-BR" sz="1200" dirty="0" smtClean="0"/>
              <a:t>,</a:t>
            </a:r>
            <a:r>
              <a:rPr lang="pt-BR" sz="1200" baseline="0" dirty="0" smtClean="0"/>
              <a:t>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0500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 smtClean="0"/>
              <a:t>Contamos com a participação de todos vocês: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6464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202170"/>
            <a:ext cx="4064141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Coordenador(a)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28650" y="2058696"/>
            <a:ext cx="4375820" cy="261314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2400" baseline="0"/>
            </a:lvl2pPr>
            <a:lvl3pPr>
              <a:defRPr sz="2400"/>
            </a:lvl3pPr>
            <a:lvl4pPr>
              <a:defRPr/>
            </a:lvl4pPr>
          </a:lstStyle>
          <a:p>
            <a:pPr lvl="0"/>
            <a:r>
              <a:rPr lang="pt-BR" dirty="0" smtClean="0"/>
              <a:t>Clique para editar - Escola de Pais do Brasil – Seccional </a:t>
            </a:r>
            <a:r>
              <a:rPr lang="pt-BR" dirty="0" err="1" smtClean="0"/>
              <a:t>xxxx</a:t>
            </a:r>
            <a:r>
              <a:rPr lang="pt-BR" dirty="0" smtClean="0"/>
              <a:t> - E-mail seccional - Telefone cel.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968892" y="0"/>
            <a:ext cx="5175108" cy="5143500"/>
            <a:chOff x="3968892" y="0"/>
            <a:chExt cx="5175108" cy="5143500"/>
          </a:xfrm>
        </p:grpSpPr>
        <p:pic>
          <p:nvPicPr>
            <p:cNvPr id="13" name="Google Shape;271;p46" descr="Imagem em preto e branco&#10;&#10;Descrição gerada automaticamente com confiança média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68892" y="0"/>
              <a:ext cx="3833812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72;p46" descr="Forma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2266" y="0"/>
              <a:ext cx="316706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75;p46" descr="Ícone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34087" y="0"/>
              <a:ext cx="3109913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76;p46"/>
          <p:cNvSpPr txBox="1"/>
          <p:nvPr userDrawn="1"/>
        </p:nvSpPr>
        <p:spPr>
          <a:xfrm>
            <a:off x="5116654" y="3978025"/>
            <a:ext cx="328651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Rua Bartira, 1.094 - Perdizes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 05009-000 - São Paulo-SP</a:t>
            </a:r>
            <a:endParaRPr sz="9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Tel./Fax: (11) 3679-7511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www.escoladepais.org.br</a:t>
            </a:r>
            <a:endParaRPr sz="9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epb@escoladepais.org.br</a:t>
            </a:r>
            <a:endParaRPr sz="9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301536" y="298046"/>
            <a:ext cx="1938155" cy="435600"/>
            <a:chOff x="0" y="217510"/>
            <a:chExt cx="1938155" cy="435600"/>
          </a:xfrm>
        </p:grpSpPr>
        <p:sp>
          <p:nvSpPr>
            <p:cNvPr id="17" name="CaixaDeTexto 16"/>
            <p:cNvSpPr txBox="1"/>
            <p:nvPr userDrawn="1"/>
          </p:nvSpPr>
          <p:spPr>
            <a:xfrm>
              <a:off x="1869035" y="247418"/>
              <a:ext cx="69120" cy="85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 smtClean="0"/>
                <a:t>®</a:t>
              </a:r>
              <a:endParaRPr lang="pt-BR" dirty="0"/>
            </a:p>
          </p:txBody>
        </p:sp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7510"/>
              <a:ext cx="1863164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29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5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63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7634"/>
            <a:ext cx="7886700" cy="6281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416314"/>
            <a:ext cx="3677234" cy="326231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38116" y="1416314"/>
            <a:ext cx="3677234" cy="326231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Google Shape;143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2683157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/>
          <p:cNvGrpSpPr/>
          <p:nvPr userDrawn="1"/>
        </p:nvGrpSpPr>
        <p:grpSpPr>
          <a:xfrm>
            <a:off x="301536" y="298046"/>
            <a:ext cx="1938155" cy="435600"/>
            <a:chOff x="0" y="217510"/>
            <a:chExt cx="1938155" cy="435600"/>
          </a:xfrm>
        </p:grpSpPr>
        <p:sp>
          <p:nvSpPr>
            <p:cNvPr id="11" name="CaixaDeTexto 10"/>
            <p:cNvSpPr txBox="1"/>
            <p:nvPr userDrawn="1"/>
          </p:nvSpPr>
          <p:spPr>
            <a:xfrm>
              <a:off x="1869035" y="247418"/>
              <a:ext cx="69120" cy="85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 smtClean="0"/>
                <a:t>®</a:t>
              </a: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7510"/>
              <a:ext cx="1863164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51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701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96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6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33646"/>
            <a:ext cx="2949575" cy="809403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12044" y="741363"/>
            <a:ext cx="4404894" cy="39000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0983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Google Shape;143;p33"/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1957085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/>
          <p:nvPr userDrawn="1"/>
        </p:nvGrpSpPr>
        <p:grpSpPr>
          <a:xfrm>
            <a:off x="301536" y="298046"/>
            <a:ext cx="1938155" cy="435600"/>
            <a:chOff x="0" y="217510"/>
            <a:chExt cx="1938155" cy="435600"/>
          </a:xfrm>
        </p:grpSpPr>
        <p:sp>
          <p:nvSpPr>
            <p:cNvPr id="11" name="CaixaDeTexto 10"/>
            <p:cNvSpPr txBox="1"/>
            <p:nvPr userDrawn="1"/>
          </p:nvSpPr>
          <p:spPr>
            <a:xfrm>
              <a:off x="1869035" y="247418"/>
              <a:ext cx="69120" cy="85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 smtClean="0"/>
                <a:t>®</a:t>
              </a: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7510"/>
              <a:ext cx="1863164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93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47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23860" y="3152503"/>
            <a:ext cx="4680000" cy="139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165463" y="487067"/>
            <a:ext cx="2656113" cy="116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 smtClean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45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74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888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556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20" y="308938"/>
            <a:ext cx="2002421" cy="2063871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4304" y="3264061"/>
            <a:ext cx="5911046" cy="12153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3341995" y="1331753"/>
            <a:ext cx="5310554" cy="190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pt-BR" sz="1400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9" name="Grupo 8"/>
          <p:cNvGrpSpPr/>
          <p:nvPr userDrawn="1"/>
        </p:nvGrpSpPr>
        <p:grpSpPr>
          <a:xfrm>
            <a:off x="3657271" y="1601261"/>
            <a:ext cx="4887506" cy="1092933"/>
            <a:chOff x="3753069" y="2107099"/>
            <a:chExt cx="4887506" cy="1092933"/>
          </a:xfrm>
        </p:grpSpPr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pt-BR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®</a:t>
              </a:r>
              <a:endParaRPr lang="pt-B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19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" y="0"/>
            <a:ext cx="9143111" cy="514350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3437792" y="1837592"/>
            <a:ext cx="5310554" cy="190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pt-BR" sz="1400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5" name="Grupo 4"/>
          <p:cNvGrpSpPr/>
          <p:nvPr userDrawn="1"/>
        </p:nvGrpSpPr>
        <p:grpSpPr>
          <a:xfrm>
            <a:off x="3753068" y="2107100"/>
            <a:ext cx="4887506" cy="1092933"/>
            <a:chOff x="3753069" y="2107099"/>
            <a:chExt cx="4887506" cy="1092933"/>
          </a:xfrm>
        </p:grpSpPr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pt-BR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®</a:t>
              </a:r>
              <a:endParaRPr lang="pt-B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60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42667"/>
            <a:ext cx="7886700" cy="332917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upo 15"/>
            <p:cNvGrpSpPr/>
            <p:nvPr userDrawn="1"/>
          </p:nvGrpSpPr>
          <p:grpSpPr>
            <a:xfrm>
              <a:off x="57696" y="236560"/>
              <a:ext cx="1938155" cy="435600"/>
              <a:chOff x="0" y="217510"/>
              <a:chExt cx="1938155" cy="435600"/>
            </a:xfrm>
          </p:grpSpPr>
          <p:sp>
            <p:nvSpPr>
              <p:cNvPr id="17" name="CaixaDeTexto 16"/>
              <p:cNvSpPr txBox="1"/>
              <p:nvPr userDrawn="1"/>
            </p:nvSpPr>
            <p:spPr>
              <a:xfrm>
                <a:off x="1869035" y="247418"/>
                <a:ext cx="69120" cy="85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/>
                  <a:t>®</a:t>
                </a:r>
                <a:endParaRPr lang="pt-BR" dirty="0"/>
              </a:p>
            </p:txBody>
          </p:sp>
          <p:pic>
            <p:nvPicPr>
              <p:cNvPr id="18" name="Imagem 17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17510"/>
                <a:ext cx="1863164" cy="43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9184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87364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8696"/>
            <a:ext cx="7886700" cy="261314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/>
            <p:nvPr userDrawn="1"/>
          </p:nvGrpSpPr>
          <p:grpSpPr>
            <a:xfrm>
              <a:off x="57696" y="236560"/>
              <a:ext cx="1938155" cy="435600"/>
              <a:chOff x="0" y="217510"/>
              <a:chExt cx="1938155" cy="435600"/>
            </a:xfrm>
          </p:grpSpPr>
          <p:sp>
            <p:nvSpPr>
              <p:cNvPr id="12" name="CaixaDeTexto 11"/>
              <p:cNvSpPr txBox="1"/>
              <p:nvPr userDrawn="1"/>
            </p:nvSpPr>
            <p:spPr>
              <a:xfrm>
                <a:off x="1869035" y="247418"/>
                <a:ext cx="69120" cy="85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/>
                  <a:t>®</a:t>
                </a:r>
                <a:endParaRPr lang="pt-BR" dirty="0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17510"/>
                <a:ext cx="1863164" cy="43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894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/>
            <p:nvPr userDrawn="1"/>
          </p:nvGrpSpPr>
          <p:grpSpPr>
            <a:xfrm>
              <a:off x="57696" y="236560"/>
              <a:ext cx="1938155" cy="435600"/>
              <a:chOff x="0" y="217510"/>
              <a:chExt cx="1938155" cy="435600"/>
            </a:xfrm>
          </p:grpSpPr>
          <p:sp>
            <p:nvSpPr>
              <p:cNvPr id="12" name="CaixaDeTexto 11"/>
              <p:cNvSpPr txBox="1"/>
              <p:nvPr userDrawn="1"/>
            </p:nvSpPr>
            <p:spPr>
              <a:xfrm>
                <a:off x="1869035" y="247418"/>
                <a:ext cx="69120" cy="85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/>
                  <a:t>®</a:t>
                </a:r>
                <a:endParaRPr lang="pt-BR" dirty="0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17510"/>
                <a:ext cx="1863164" cy="43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91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7" name="Google Shape;143;p33"/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/>
            <p:cNvGrpSpPr/>
            <p:nvPr userDrawn="1"/>
          </p:nvGrpSpPr>
          <p:grpSpPr>
            <a:xfrm>
              <a:off x="57696" y="236560"/>
              <a:ext cx="1938155" cy="435600"/>
              <a:chOff x="0" y="217510"/>
              <a:chExt cx="1938155" cy="435600"/>
            </a:xfrm>
          </p:grpSpPr>
          <p:sp>
            <p:nvSpPr>
              <p:cNvPr id="11" name="CaixaDeTexto 10"/>
              <p:cNvSpPr txBox="1"/>
              <p:nvPr userDrawn="1"/>
            </p:nvSpPr>
            <p:spPr>
              <a:xfrm>
                <a:off x="1869035" y="247418"/>
                <a:ext cx="69120" cy="85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/>
                  <a:t>®</a:t>
                </a:r>
                <a:endParaRPr lang="pt-BR" dirty="0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17510"/>
                <a:ext cx="1863164" cy="43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171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9"/>
          <p:cNvPicPr preferRelativeResize="0"/>
          <p:nvPr userDrawn="1"/>
        </p:nvPicPr>
        <p:blipFill rotWithShape="1">
          <a:blip r:embed="rId2">
            <a:alphaModFix/>
          </a:blip>
          <a:srcRect r="22937"/>
          <a:stretch/>
        </p:blipFill>
        <p:spPr>
          <a:xfrm>
            <a:off x="0" y="733646"/>
            <a:ext cx="7046686" cy="4409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01536" y="298046"/>
            <a:ext cx="1938155" cy="435600"/>
            <a:chOff x="0" y="217510"/>
            <a:chExt cx="1938155" cy="435600"/>
          </a:xfrm>
        </p:grpSpPr>
        <p:sp>
          <p:nvSpPr>
            <p:cNvPr id="11" name="CaixaDeTexto 10"/>
            <p:cNvSpPr txBox="1"/>
            <p:nvPr userDrawn="1"/>
          </p:nvSpPr>
          <p:spPr>
            <a:xfrm>
              <a:off x="1869035" y="247418"/>
              <a:ext cx="69120" cy="85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 smtClean="0"/>
                <a:t>®</a:t>
              </a: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7510"/>
              <a:ext cx="1863164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0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848C-DFEC-4BD1-8033-638F0620C7F0}" type="datetimeFigureOut">
              <a:rPr lang="pt-BR" smtClean="0"/>
              <a:t>10/03/2022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3B05-36F8-4721-871A-B3E1F510AD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2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7" r:id="rId3"/>
    <p:sldLayoutId id="2147483678" r:id="rId4"/>
    <p:sldLayoutId id="2147483658" r:id="rId5"/>
    <p:sldLayoutId id="2147483675" r:id="rId6"/>
    <p:sldLayoutId id="2147483672" r:id="rId7"/>
    <p:sldLayoutId id="2147483673" r:id="rId8"/>
    <p:sldLayoutId id="2147483676" r:id="rId9"/>
    <p:sldLayoutId id="2147483677" r:id="rId10"/>
    <p:sldLayoutId id="2147483674" r:id="rId11"/>
    <p:sldLayoutId id="2147483659" r:id="rId12"/>
    <p:sldLayoutId id="2147483660" r:id="rId13"/>
    <p:sldLayoutId id="2147483661" r:id="rId14"/>
    <p:sldLayoutId id="2147483662" r:id="rId15"/>
    <p:sldLayoutId id="2147483669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tizacao@escoladepais.org.b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53" y="0"/>
            <a:ext cx="9483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6600"/>
                </a:solidFill>
              </a:rPr>
              <a:t>ESTATUTO DA NACIONAL  atualização </a:t>
            </a:r>
            <a:endParaRPr lang="pt-B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4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4331" y="760573"/>
            <a:ext cx="4505740" cy="62663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6600"/>
                </a:solidFill>
              </a:rPr>
              <a:t>PREMISSA</a:t>
            </a:r>
            <a:endParaRPr lang="pt-BR" b="1" dirty="0">
              <a:solidFill>
                <a:srgbClr val="FF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113" y="1490216"/>
            <a:ext cx="7696176" cy="35207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pt-BR" sz="2400" dirty="0" smtClean="0"/>
              <a:t>Estatuto como </a:t>
            </a:r>
            <a:r>
              <a:rPr lang="pt-BR" sz="2400" b="1" dirty="0" smtClean="0"/>
              <a:t>facilitador: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/>
              <a:t> dos </a:t>
            </a:r>
            <a:r>
              <a:rPr lang="pt-BR" sz="2400" b="1" dirty="0" smtClean="0"/>
              <a:t>trabalhos</a:t>
            </a:r>
            <a:r>
              <a:rPr lang="pt-BR" sz="2400" dirty="0" smtClean="0"/>
              <a:t>;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/>
              <a:t> do cumprimento da  </a:t>
            </a:r>
            <a:r>
              <a:rPr lang="pt-BR" sz="2400" b="1" dirty="0" smtClean="0"/>
              <a:t>missão</a:t>
            </a:r>
            <a:r>
              <a:rPr lang="pt-BR" sz="2400" dirty="0" smtClean="0"/>
              <a:t> da EPB</a:t>
            </a:r>
            <a:r>
              <a:rPr lang="pt-BR" sz="2400" dirty="0"/>
              <a:t>;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 smtClean="0"/>
              <a:t> do acolhimento dos associados</a:t>
            </a:r>
            <a:r>
              <a:rPr lang="pt-BR" sz="2400" dirty="0"/>
              <a:t>;</a:t>
            </a:r>
            <a:r>
              <a:rPr lang="pt-BR" sz="24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/>
              <a:t> do </a:t>
            </a:r>
            <a:r>
              <a:rPr lang="pt-BR" sz="2400" b="1" dirty="0" smtClean="0"/>
              <a:t>melhor </a:t>
            </a:r>
            <a:r>
              <a:rPr lang="pt-BR" sz="2400" b="1" dirty="0"/>
              <a:t>funcionamento </a:t>
            </a:r>
            <a:r>
              <a:rPr lang="pt-BR" sz="2400" dirty="0"/>
              <a:t>da </a:t>
            </a:r>
            <a:r>
              <a:rPr lang="pt-BR" sz="2400" dirty="0" smtClean="0"/>
              <a:t>EPB e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/>
              <a:t> sua </a:t>
            </a:r>
            <a:r>
              <a:rPr lang="pt-BR" sz="2400" b="1" dirty="0" smtClean="0"/>
              <a:t>legalidade</a:t>
            </a:r>
            <a:r>
              <a:rPr lang="pt-BR" sz="2400" dirty="0" smtClean="0"/>
              <a:t>.</a:t>
            </a:r>
            <a:endParaRPr lang="pt-BR" sz="2400" dirty="0"/>
          </a:p>
          <a:p>
            <a:pPr marL="0" indent="0" algn="r">
              <a:lnSpc>
                <a:spcPct val="100000"/>
              </a:lnSpc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4113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6600"/>
                </a:solidFill>
              </a:rPr>
              <a:t>Assessoria Externa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7" y="1432819"/>
            <a:ext cx="8525814" cy="358994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sz="2400" b="1" dirty="0" smtClean="0"/>
              <a:t>Contratamos assessoria externa para garantir: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 análise dos </a:t>
            </a:r>
            <a:r>
              <a:rPr lang="pt-BR" sz="2400" dirty="0"/>
              <a:t>principais aspectos estatutários;</a:t>
            </a:r>
            <a:endParaRPr lang="pt-BR" sz="4400" dirty="0"/>
          </a:p>
          <a:p>
            <a:pPr>
              <a:lnSpc>
                <a:spcPct val="120000"/>
              </a:lnSpc>
            </a:pPr>
            <a:r>
              <a:rPr lang="pt-BR" sz="2400" dirty="0" smtClean="0"/>
              <a:t>alteração </a:t>
            </a:r>
            <a:r>
              <a:rPr lang="pt-BR" sz="2400" dirty="0"/>
              <a:t>do estatuto social contemplando a legislação aplicável </a:t>
            </a:r>
            <a:r>
              <a:rPr lang="pt-BR" sz="2000" dirty="0"/>
              <a:t>(Lei n.º 13019/14 MROSC/Código Civil); </a:t>
            </a:r>
          </a:p>
          <a:p>
            <a:pPr>
              <a:lnSpc>
                <a:spcPct val="120000"/>
              </a:lnSpc>
            </a:pPr>
            <a:r>
              <a:rPr lang="pt-BR" sz="2400" dirty="0" smtClean="0"/>
              <a:t>elaboração </a:t>
            </a:r>
            <a:r>
              <a:rPr lang="pt-BR" sz="2400" dirty="0"/>
              <a:t>da ata da </a:t>
            </a:r>
            <a:r>
              <a:rPr lang="pt-BR" sz="2400" dirty="0" smtClean="0"/>
              <a:t>Assembleia, minuta, </a:t>
            </a:r>
            <a:r>
              <a:rPr lang="pt-BR" sz="2400" dirty="0"/>
              <a:t>edital, lista de </a:t>
            </a:r>
            <a:r>
              <a:rPr lang="pt-BR" sz="2400" dirty="0" smtClean="0"/>
              <a:t>presença, acompanhamento </a:t>
            </a:r>
            <a:r>
              <a:rPr lang="pt-BR" sz="2400" dirty="0"/>
              <a:t>do registro no cartório e atendimento de eventuais exigências até o efetivo registro.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2512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30" y="991674"/>
            <a:ext cx="8662256" cy="40310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6600"/>
                </a:solidFill>
              </a:rPr>
              <a:t>Associado -</a:t>
            </a:r>
            <a:r>
              <a:rPr lang="pt-BR" dirty="0" smtClean="0"/>
              <a:t> </a:t>
            </a:r>
            <a:r>
              <a:rPr lang="pt-BR" dirty="0"/>
              <a:t>como </a:t>
            </a:r>
            <a:r>
              <a:rPr lang="pt-BR" dirty="0" smtClean="0"/>
              <a:t>pessoa individual.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6600"/>
                </a:solidFill>
              </a:rPr>
              <a:t>Finalidades</a:t>
            </a:r>
            <a:r>
              <a:rPr lang="pt-BR" dirty="0" smtClean="0">
                <a:solidFill>
                  <a:srgbClr val="FF6600"/>
                </a:solidFill>
              </a:rPr>
              <a:t> – </a:t>
            </a:r>
            <a:r>
              <a:rPr lang="pt-BR" dirty="0" smtClean="0"/>
              <a:t>ampliação e adequação às finalidades de relevância pública e social.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6600"/>
                </a:solidFill>
              </a:rPr>
              <a:t>Diretorias</a:t>
            </a:r>
            <a:r>
              <a:rPr lang="pt-BR" dirty="0">
                <a:solidFill>
                  <a:srgbClr val="FF6600"/>
                </a:solidFill>
              </a:rPr>
              <a:t> </a:t>
            </a:r>
            <a:r>
              <a:rPr lang="pt-BR" dirty="0" smtClean="0">
                <a:solidFill>
                  <a:srgbClr val="FF6600"/>
                </a:solidFill>
              </a:rPr>
              <a:t>- </a:t>
            </a:r>
            <a:r>
              <a:rPr lang="pt-BR" dirty="0" smtClean="0"/>
              <a:t>maior flexibilidade na composição e atribuições. (</a:t>
            </a:r>
            <a:r>
              <a:rPr lang="pt-BR" sz="2200" dirty="0" smtClean="0"/>
              <a:t>nº de diretores, nomenclatura e funções, inclusive não estatutários)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6600"/>
                </a:solidFill>
              </a:rPr>
              <a:t>Sustentabilidade</a:t>
            </a:r>
            <a:r>
              <a:rPr lang="pt-BR" dirty="0" smtClean="0"/>
              <a:t> </a:t>
            </a:r>
            <a:r>
              <a:rPr lang="pt-BR" dirty="0"/>
              <a:t>- Possibilitar novas fontes de </a:t>
            </a:r>
            <a:r>
              <a:rPr lang="pt-BR" dirty="0" smtClean="0"/>
              <a:t>receitas.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6600"/>
                </a:solidFill>
              </a:rPr>
              <a:t>Seccionais/Núcleos/Unidades Virtuais </a:t>
            </a:r>
            <a:r>
              <a:rPr lang="pt-BR" b="1" dirty="0">
                <a:solidFill>
                  <a:srgbClr val="FF6600"/>
                </a:solidFill>
              </a:rPr>
              <a:t>-</a:t>
            </a:r>
            <a:r>
              <a:rPr lang="pt-BR" dirty="0"/>
              <a:t> Oportunizar desoneração e viabilizar </a:t>
            </a:r>
            <a:r>
              <a:rPr lang="pt-BR" dirty="0" smtClean="0"/>
              <a:t>estrutura simplificada.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43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88893" y="892093"/>
            <a:ext cx="8290063" cy="41569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 smtClean="0">
                <a:solidFill>
                  <a:srgbClr val="FF6600"/>
                </a:solidFill>
              </a:rPr>
              <a:t>MROSC –</a:t>
            </a:r>
            <a:r>
              <a:rPr lang="pt-BR" sz="2000" dirty="0" smtClean="0"/>
              <a:t> adequação ao marco regulatório das organizações da sociedade e civil. </a:t>
            </a:r>
          </a:p>
          <a:p>
            <a:pPr>
              <a:lnSpc>
                <a:spcPct val="120000"/>
              </a:lnSpc>
            </a:pPr>
            <a:r>
              <a:rPr lang="pt-BR" sz="2000" b="1" dirty="0" smtClean="0">
                <a:solidFill>
                  <a:srgbClr val="FF6600"/>
                </a:solidFill>
              </a:rPr>
              <a:t>Estrutura</a:t>
            </a:r>
            <a:r>
              <a:rPr lang="pt-BR" sz="2000" dirty="0" smtClean="0">
                <a:solidFill>
                  <a:srgbClr val="FF6600"/>
                </a:solidFill>
              </a:rPr>
              <a:t> </a:t>
            </a:r>
            <a:r>
              <a:rPr lang="pt-BR" sz="2000" dirty="0" smtClean="0"/>
              <a:t>– Assembleias: on-line </a:t>
            </a:r>
            <a:r>
              <a:rPr lang="pt-BR" sz="2000" dirty="0"/>
              <a:t>-</a:t>
            </a:r>
            <a:r>
              <a:rPr lang="pt-BR" sz="2000" dirty="0" smtClean="0"/>
              <a:t> competências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000" dirty="0" smtClean="0"/>
              <a:t>	Diretores individuais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000" dirty="0"/>
              <a:t>	</a:t>
            </a:r>
            <a:r>
              <a:rPr lang="pt-BR" sz="2000" dirty="0" smtClean="0"/>
              <a:t>Nomenclatura única a todas as unidades – Seccionais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000" dirty="0"/>
              <a:t>	Seccionais termo de adesão à EPB (direitos e deveres)</a:t>
            </a:r>
          </a:p>
          <a:p>
            <a:pPr marL="0" indent="0">
              <a:lnSpc>
                <a:spcPct val="12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739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7640"/>
          <a:stretch/>
        </p:blipFill>
        <p:spPr>
          <a:xfrm>
            <a:off x="1179443" y="958816"/>
            <a:ext cx="6414053" cy="41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1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1683" r="11670"/>
          <a:stretch/>
        </p:blipFill>
        <p:spPr>
          <a:xfrm>
            <a:off x="5950041" y="1716154"/>
            <a:ext cx="3129566" cy="286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4" y="1974802"/>
            <a:ext cx="7650050" cy="2994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O </a:t>
            </a:r>
            <a:r>
              <a:rPr lang="pt-BR" b="1" dirty="0"/>
              <a:t>Estatuto</a:t>
            </a:r>
            <a:r>
              <a:rPr lang="pt-BR" dirty="0"/>
              <a:t> precisa ser um instrumento </a:t>
            </a:r>
            <a:r>
              <a:rPr lang="pt-BR" b="1" dirty="0"/>
              <a:t>facilitador</a:t>
            </a:r>
            <a:r>
              <a:rPr lang="pt-BR" dirty="0"/>
              <a:t>, para que o sonho de </a:t>
            </a:r>
            <a:endParaRPr lang="pt-B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um </a:t>
            </a:r>
            <a:r>
              <a:rPr lang="pt-BR" dirty="0"/>
              <a:t>mundo melhor, </a:t>
            </a:r>
            <a:r>
              <a:rPr lang="pt-BR" b="1" dirty="0" smtClean="0">
                <a:solidFill>
                  <a:srgbClr val="FF6600"/>
                </a:solidFill>
              </a:rPr>
              <a:t>famílias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6600"/>
                </a:solidFill>
              </a:rPr>
              <a:t>felizes, cidadãos emocionalmente </a:t>
            </a:r>
            <a:r>
              <a:rPr lang="pt-BR" b="1" dirty="0">
                <a:solidFill>
                  <a:srgbClr val="FF6600"/>
                </a:solidFill>
              </a:rPr>
              <a:t>equilibrados e </a:t>
            </a:r>
            <a:r>
              <a:rPr lang="pt-BR" b="1" dirty="0" smtClean="0">
                <a:solidFill>
                  <a:srgbClr val="FF6600"/>
                </a:solidFill>
              </a:rPr>
              <a:t>socialmente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6600"/>
                </a:solidFill>
              </a:rPr>
              <a:t>responsáveis</a:t>
            </a:r>
            <a:r>
              <a:rPr lang="pt-BR" dirty="0"/>
              <a:t>, se torne </a:t>
            </a:r>
            <a:r>
              <a:rPr lang="pt-BR" dirty="0" smtClean="0"/>
              <a:t>realidade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para </a:t>
            </a:r>
            <a:r>
              <a:rPr lang="pt-BR" dirty="0"/>
              <a:t>mais pessoas a cada dia!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6215" y="928917"/>
            <a:ext cx="7218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Queremos a EPB forte e atuante, chegando a milhões de </a:t>
            </a:r>
            <a:r>
              <a:rPr lang="pt-BR" sz="2800" dirty="0" smtClean="0"/>
              <a:t>pessoas.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99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43" y="776280"/>
            <a:ext cx="3976688" cy="29786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1758" y="3020275"/>
            <a:ext cx="58405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2400" dirty="0"/>
              <a:t>Vera e Orlando </a:t>
            </a:r>
            <a:r>
              <a:rPr lang="pt-BR" sz="2400" dirty="0" smtClean="0"/>
              <a:t>Spricigo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/>
              <a:t>Diretoria de Normatização e apoio às </a:t>
            </a:r>
            <a:r>
              <a:rPr lang="pt-BR" sz="1800" dirty="0" smtClean="0"/>
              <a:t>Seccionais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r>
              <a:rPr lang="pt-BR" sz="2400" dirty="0" smtClean="0">
                <a:hlinkClick r:id="rId3"/>
              </a:rPr>
              <a:t>normatizacao@escoladepais.org.br</a:t>
            </a:r>
            <a:r>
              <a:rPr lang="pt-BR" sz="2800" dirty="0"/>
              <a:t/>
            </a:r>
            <a:br>
              <a:rPr lang="pt-BR" sz="28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975266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45952</TotalTime>
  <Words>760</Words>
  <Application>Microsoft Office PowerPoint</Application>
  <PresentationFormat>Apresentação na tela (16:9)</PresentationFormat>
  <Paragraphs>52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Personalizar design</vt:lpstr>
      <vt:lpstr>Apresentação do PowerPoint</vt:lpstr>
      <vt:lpstr>Apresentação do PowerPoint</vt:lpstr>
      <vt:lpstr>PREMISSA</vt:lpstr>
      <vt:lpstr>Assessoria Externa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Goes</dc:creator>
  <cp:lastModifiedBy>José Geraldo Santos</cp:lastModifiedBy>
  <cp:revision>232</cp:revision>
  <dcterms:modified xsi:type="dcterms:W3CDTF">2022-03-10T13:20:31Z</dcterms:modified>
</cp:coreProperties>
</file>