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5"/>
  </p:notesMasterIdLst>
  <p:sldIdLst>
    <p:sldId id="288" r:id="rId2"/>
    <p:sldId id="259" r:id="rId3"/>
    <p:sldId id="289" r:id="rId4"/>
    <p:sldId id="352" r:id="rId5"/>
    <p:sldId id="353" r:id="rId6"/>
    <p:sldId id="321" r:id="rId7"/>
    <p:sldId id="354" r:id="rId8"/>
    <p:sldId id="320" r:id="rId9"/>
    <p:sldId id="351" r:id="rId10"/>
    <p:sldId id="356" r:id="rId11"/>
    <p:sldId id="359" r:id="rId12"/>
    <p:sldId id="322" r:id="rId13"/>
    <p:sldId id="35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hdafOfyWlosSYplizliTNHbPRU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B46582"/>
    <a:srgbClr val="F69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1752" autoAdjust="0"/>
  </p:normalViewPr>
  <p:slideViewPr>
    <p:cSldViewPr snapToGrid="0">
      <p:cViewPr varScale="1">
        <p:scale>
          <a:sx n="70" d="100"/>
          <a:sy n="70" d="100"/>
        </p:scale>
        <p:origin x="1090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3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76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77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1121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1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30824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106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45667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06710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Existem muitos tipos de comunicação, as quais podemos classificar em comunicações verbais e comunicações não-verbais.</a:t>
            </a:r>
          </a:p>
          <a:p>
            <a:pPr lvl="0" fontAlgn="base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Comunicações verbais são as que a mensagem é constituída pela palavra, podendo ser orais (conversas, debates, discussões, pelo rádio, por telefone) e escritas (cartas, e-mail, jornais, livros).</a:t>
            </a:r>
          </a:p>
          <a:p>
            <a:pPr lvl="0" fontAlgn="base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Comunicações não-verbais são as que acontecem através das mímicas, desenhos, figuras, imagens, pelo olhar ou por posturas.</a:t>
            </a:r>
          </a:p>
        </p:txBody>
      </p:sp>
    </p:spTree>
    <p:extLst>
      <p:ext uri="{BB962C8B-B14F-4D97-AF65-F5344CB8AC3E}">
        <p14:creationId xmlns:p14="http://schemas.microsoft.com/office/powerpoint/2010/main" val="290336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 algn="just">
              <a:spcBef>
                <a:spcPts val="1800"/>
              </a:spcBef>
              <a:buSzPct val="50000"/>
              <a:buBlip>
                <a:blip r:embed="rId3"/>
              </a:buBlip>
            </a:pPr>
            <a:r>
              <a:rPr lang="pt-BR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Linguagem verbal: </a:t>
            </a:r>
            <a:r>
              <a:rPr lang="pt-B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dicção clara</a:t>
            </a:r>
            <a:r>
              <a:rPr lang="pt-BR" sz="140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tom de voz – cuide com a gírias</a:t>
            </a:r>
            <a:endParaRPr lang="pt-BR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indent="-358775">
              <a:spcBef>
                <a:spcPts val="1800"/>
              </a:spcBef>
              <a:buSzPct val="50000"/>
              <a:buBlip>
                <a:blip r:embed="rId3"/>
              </a:buBlip>
            </a:pPr>
            <a:r>
              <a:rPr lang="pt-BR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Linguagem visual: </a:t>
            </a:r>
            <a:r>
              <a:rPr lang="pt-B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olhar as pessoas,</a:t>
            </a:r>
            <a:r>
              <a:rPr lang="pt-BR" sz="140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observar suas reações . </a:t>
            </a:r>
            <a:endParaRPr lang="pt-BR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indent="-358775" algn="just">
              <a:spcBef>
                <a:spcPts val="1800"/>
              </a:spcBef>
              <a:buSzPct val="50000"/>
              <a:buBlip>
                <a:blip r:embed="rId3"/>
              </a:buBlip>
            </a:pPr>
            <a:r>
              <a:rPr lang="pt-BR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Linguagem escrita: </a:t>
            </a:r>
            <a:r>
              <a:rPr lang="pt-BR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SLIDES - </a:t>
            </a:r>
            <a:r>
              <a:rPr lang="pt-B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escrita deve ser clara, legível e de bom tamanho.</a:t>
            </a:r>
          </a:p>
          <a:p>
            <a:pPr marL="358775" indent="-358775" algn="just">
              <a:spcBef>
                <a:spcPts val="1800"/>
              </a:spcBef>
              <a:buSzPct val="50000"/>
              <a:buBlip>
                <a:blip r:embed="rId3"/>
              </a:buBlip>
            </a:pPr>
            <a:r>
              <a:rPr lang="pt-BR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Linguagem corporal: </a:t>
            </a:r>
            <a:r>
              <a:rPr lang="pt-B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aparência e gestual agradáveis.</a:t>
            </a:r>
            <a:r>
              <a:rPr lang="pt-BR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Manter postura ereta. Tronco caído e cabeça baixa dão ideia de cansaço ou desinteresse.</a:t>
            </a:r>
          </a:p>
          <a:p>
            <a:pPr marL="158750" lvl="0" indent="0" fontAlgn="base"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Caminhar de um lado para o outro, principalmente quando o grupo é grande.</a:t>
            </a:r>
            <a:endParaRPr lang="pt-BR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indent="-358775" algn="just">
              <a:spcBef>
                <a:spcPts val="1800"/>
              </a:spcBef>
              <a:buSzPct val="50000"/>
              <a:buBlip>
                <a:blip r:embed="rId3"/>
              </a:buBlip>
            </a:pPr>
            <a:r>
              <a:rPr lang="pt-BR" sz="1400" strike="noStrike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Exemplos facilitam o entendimento e memorização, também geram empatia - Evite exemplos pessoais, mesmo que positivos. Podem motivar</a:t>
            </a:r>
            <a:r>
              <a:rPr lang="pt-BR" sz="1400" strike="noStrike" baseline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o grupo a expor seus exemplos e dificultar o foco do assunto, também expõe sua família e você. Somos porta voz de uma </a:t>
            </a:r>
            <a:r>
              <a:rPr lang="pt-BR" sz="1400" strike="noStrike" baseline="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msg</a:t>
            </a:r>
            <a:r>
              <a:rPr lang="pt-BR" sz="1400" strike="noStrike" baseline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que não nos impede de erros e situações de conflitos pessoais</a:t>
            </a:r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294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 algn="just">
              <a:spcBef>
                <a:spcPts val="1800"/>
              </a:spcBef>
              <a:buSzPct val="50000"/>
              <a:buBlip>
                <a:blip r:embed="rId3"/>
              </a:buBlip>
            </a:pPr>
            <a:r>
              <a:rPr lang="pt-BR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Saber ouvir: </a:t>
            </a:r>
            <a:r>
              <a:rPr lang="pt-B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ouvir com interesse e de coração.</a:t>
            </a:r>
          </a:p>
          <a:p>
            <a:pPr marL="358775" indent="-358775" algn="just" eaLnBrk="1" hangingPunct="1">
              <a:spcBef>
                <a:spcPts val="1800"/>
              </a:spcBef>
              <a:buSzPct val="50000"/>
              <a:buBlip>
                <a:blip r:embed="rId3"/>
              </a:buBlip>
            </a:pPr>
            <a:r>
              <a:rPr lang="pt-BR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Respeitar</a:t>
            </a:r>
            <a:r>
              <a:rPr lang="pt-BR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outro: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. respeitar suas ideias, mas dialogar.</a:t>
            </a:r>
          </a:p>
          <a:p>
            <a:pPr marL="358775" indent="-358775" algn="just" eaLnBrk="1" hangingPunct="1">
              <a:spcBef>
                <a:spcPts val="1800"/>
              </a:spcBef>
              <a:buSzPct val="50000"/>
              <a:buBlip>
                <a:blip r:embed="rId3"/>
              </a:buBlip>
            </a:pPr>
            <a:r>
              <a:rPr lang="pt-BR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Ser autêntico: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ser transparente e verdadeiro.</a:t>
            </a:r>
          </a:p>
          <a:p>
            <a:pPr marL="358775" indent="-358775" algn="just" eaLnBrk="1" hangingPunct="1">
              <a:spcBef>
                <a:spcPts val="1800"/>
              </a:spcBef>
              <a:buSzPct val="50000"/>
              <a:buBlip>
                <a:blip r:embed="rId3"/>
              </a:buBlip>
            </a:pPr>
            <a:r>
              <a:rPr lang="pt-BR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Ser generoso: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estar disposto a ajudar o outro</a:t>
            </a:r>
            <a:endParaRPr lang="pt-BR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729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buSzPct val="50000"/>
              <a:buBlip>
                <a:blip r:embed="rId3"/>
              </a:buBlip>
            </a:pPr>
            <a:r>
              <a:rPr lang="x-non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 objetivo e claro na expressão de suas ideias</a:t>
            </a:r>
            <a:r>
              <a:rPr lang="pt-B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SzPct val="50000"/>
              <a:buBlip>
                <a:blip r:embed="rId3"/>
              </a:buBlip>
            </a:pPr>
            <a:r>
              <a:rPr lang="pt-BR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Motivar o receptor para o assunto que irá tratar</a:t>
            </a:r>
            <a:r>
              <a:rPr lang="pt-BR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SzPct val="50000"/>
              <a:buBlip>
                <a:blip r:embed="rId3"/>
              </a:buBlip>
            </a:pPr>
            <a:r>
              <a:rPr lang="pt-B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Perceber, entender e respeitar os valores e</a:t>
            </a:r>
            <a:r>
              <a:rPr lang="pt-B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sentimentos</a:t>
            </a:r>
            <a:r>
              <a:rPr lang="pt-B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outro</a:t>
            </a:r>
            <a:r>
              <a:rPr lang="pt-B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SzPct val="50000"/>
              <a:buBlip>
                <a:blip r:embed="rId3"/>
              </a:buBlip>
            </a:pPr>
            <a:r>
              <a:rPr lang="pt-BR" sz="1400" dirty="0">
                <a:solidFill>
                  <a:srgbClr val="F092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Interessar-se pelas ideias e contribuições do outro</a:t>
            </a:r>
            <a:r>
              <a:rPr lang="pt-BR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SzPct val="50000"/>
              <a:buBlip>
                <a:blip r:embed="rId3"/>
              </a:buBlip>
            </a:pPr>
            <a:r>
              <a:rPr lang="pt-B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Evitar julgamentos precipitados</a:t>
            </a:r>
            <a:r>
              <a:rPr lang="pt-B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SzPct val="50000"/>
              <a:buBlip>
                <a:blip r:embed="rId3"/>
              </a:buBlip>
            </a:pPr>
            <a:r>
              <a:rPr lang="pt-BR" sz="1400" dirty="0">
                <a:solidFill>
                  <a:srgbClr val="F092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Estar disponível e receptivo para escutar o outro</a:t>
            </a:r>
            <a:r>
              <a:rPr lang="pt-BR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SzPct val="50000"/>
              <a:buBlip>
                <a:blip r:embed="rId3"/>
              </a:buBlip>
            </a:pPr>
            <a:r>
              <a:rPr lang="x-non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Certificar-se que o receptor entendeu a mensagem</a:t>
            </a:r>
            <a:r>
              <a:rPr lang="pt-B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SzPct val="50000"/>
              <a:buBlip>
                <a:blip r:embed="rId3"/>
              </a:buBlip>
            </a:pPr>
            <a:r>
              <a:rPr lang="pt-BR" sz="1400" dirty="0">
                <a:solidFill>
                  <a:srgbClr val="F092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Estar atendo à linguagem corporal. </a:t>
            </a:r>
            <a:r>
              <a:rPr lang="x-none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O corpo fala!</a:t>
            </a:r>
            <a:endParaRPr lang="pt-BR" sz="14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56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Template</a:t>
            </a:r>
            <a:r>
              <a:rPr lang="pt-BR" dirty="0"/>
              <a:t> é um modelo de arquivo visual responsável por criar um padrão para um determinado formato de peça gráfica</a:t>
            </a:r>
          </a:p>
          <a:p>
            <a:r>
              <a:rPr lang="pt-BR" dirty="0"/>
              <a:t>Para</a:t>
            </a:r>
            <a:r>
              <a:rPr lang="pt-BR" baseline="0" dirty="0"/>
              <a:t> os Círculos de Debates, os </a:t>
            </a:r>
            <a:r>
              <a:rPr lang="pt-BR" baseline="0" dirty="0" err="1"/>
              <a:t>ppts</a:t>
            </a:r>
            <a:r>
              <a:rPr lang="pt-BR" baseline="0" dirty="0"/>
              <a:t> já estão prontos e disponíveis no site www.escoladepais.org.br -  área do associado.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286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responsabilidade da comunicação é  do comunicador, mas o sentido se dá na interação. Veja o vídeo a seguir -</a:t>
            </a:r>
            <a:r>
              <a:rPr lang="pt-BR" baseline="0" dirty="0"/>
              <a:t> </a:t>
            </a:r>
            <a:r>
              <a:rPr lang="pt-BR" dirty="0"/>
              <a:t>https://www.youtube.com/watch?v=rTBmvIskreU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477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3437792" y="1837592"/>
            <a:ext cx="5310554" cy="1907931"/>
            <a:chOff x="3437792" y="1837592"/>
            <a:chExt cx="5310554" cy="1907931"/>
          </a:xfrm>
        </p:grpSpPr>
        <p:sp>
          <p:nvSpPr>
            <p:cNvPr id="2" name="Retângulo 1"/>
            <p:cNvSpPr/>
            <p:nvPr userDrawn="1"/>
          </p:nvSpPr>
          <p:spPr>
            <a:xfrm>
              <a:off x="3437792" y="1837592"/>
              <a:ext cx="5310554" cy="19079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" name="Grupo 4"/>
            <p:cNvGrpSpPr/>
            <p:nvPr userDrawn="1"/>
          </p:nvGrpSpPr>
          <p:grpSpPr>
            <a:xfrm>
              <a:off x="3753069" y="2107099"/>
              <a:ext cx="4887506" cy="1092933"/>
              <a:chOff x="3753069" y="2107099"/>
              <a:chExt cx="4887506" cy="1092933"/>
            </a:xfrm>
          </p:grpSpPr>
          <p:pic>
            <p:nvPicPr>
              <p:cNvPr id="4" name="Imagem 3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7" name="CaixaDeTexto 6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014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37634"/>
            <a:ext cx="7886700" cy="6281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416314"/>
            <a:ext cx="3677234" cy="3262312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38116" y="1416314"/>
            <a:ext cx="3677234" cy="3262312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Google Shape;143;p33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 flipH="1">
            <a:off x="2683157" y="2988541"/>
            <a:ext cx="3777686" cy="532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9"/>
          <p:cNvGrpSpPr>
            <a:grpSpLocks noChangeAspect="1"/>
          </p:cNvGrpSpPr>
          <p:nvPr userDrawn="1"/>
        </p:nvGrpSpPr>
        <p:grpSpPr>
          <a:xfrm>
            <a:off x="0" y="298047"/>
            <a:ext cx="1945775" cy="435600"/>
            <a:chOff x="3753069" y="2107099"/>
            <a:chExt cx="4887506" cy="1092933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51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733646"/>
            <a:ext cx="2949575" cy="809403"/>
          </a:xfrm>
        </p:spPr>
        <p:txBody>
          <a:bodyPr anchor="b"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12044" y="741363"/>
            <a:ext cx="4404894" cy="39000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30983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Google Shape;143;p33"/>
          <p:cNvPicPr preferRelativeResize="0">
            <a:picLocks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1957085" y="2988541"/>
            <a:ext cx="3777686" cy="532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/>
          <p:cNvGrpSpPr>
            <a:grpSpLocks noChangeAspect="1"/>
          </p:cNvGrpSpPr>
          <p:nvPr userDrawn="1"/>
        </p:nvGrpSpPr>
        <p:grpSpPr>
          <a:xfrm>
            <a:off x="0" y="298047"/>
            <a:ext cx="1945775" cy="435600"/>
            <a:chOff x="3753069" y="2107099"/>
            <a:chExt cx="4887506" cy="1092933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93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52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63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3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01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967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6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477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74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grpSp>
        <p:nvGrpSpPr>
          <p:cNvPr id="9" name="Grupo 8"/>
          <p:cNvGrpSpPr/>
          <p:nvPr userDrawn="1"/>
        </p:nvGrpSpPr>
        <p:grpSpPr>
          <a:xfrm>
            <a:off x="3623860" y="1837592"/>
            <a:ext cx="5124486" cy="1843157"/>
            <a:chOff x="3437792" y="1837592"/>
            <a:chExt cx="5310554" cy="1907931"/>
          </a:xfrm>
        </p:grpSpPr>
        <p:sp>
          <p:nvSpPr>
            <p:cNvPr id="11" name="Retângulo 10"/>
            <p:cNvSpPr/>
            <p:nvPr userDrawn="1"/>
          </p:nvSpPr>
          <p:spPr>
            <a:xfrm>
              <a:off x="3437792" y="1837592"/>
              <a:ext cx="5310554" cy="19079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Grupo 12"/>
            <p:cNvGrpSpPr/>
            <p:nvPr userDrawn="1"/>
          </p:nvGrpSpPr>
          <p:grpSpPr>
            <a:xfrm>
              <a:off x="3753069" y="2107099"/>
              <a:ext cx="4887506" cy="1092933"/>
              <a:chOff x="3753069" y="2107099"/>
              <a:chExt cx="4887506" cy="1092933"/>
            </a:xfrm>
          </p:grpSpPr>
          <p:pic>
            <p:nvPicPr>
              <p:cNvPr id="14" name="Imagem 13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5" name="CaixaDeTexto 14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  <p:sp>
        <p:nvSpPr>
          <p:cNvPr id="10" name="Título 1"/>
          <p:cNvSpPr txBox="1">
            <a:spLocks/>
          </p:cNvSpPr>
          <p:nvPr userDrawn="1"/>
        </p:nvSpPr>
        <p:spPr>
          <a:xfrm>
            <a:off x="165463" y="487067"/>
            <a:ext cx="2656113" cy="1167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3623860" y="3152503"/>
            <a:ext cx="5020492" cy="1395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24575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88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620" y="308938"/>
            <a:ext cx="2002421" cy="2063871"/>
          </a:xfrm>
        </p:spPr>
        <p:txBody>
          <a:bodyPr anchor="ctr" anchorCtr="0">
            <a:normAutofit/>
          </a:bodyPr>
          <a:lstStyle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3623860" y="1837592"/>
            <a:ext cx="5124486" cy="1843157"/>
            <a:chOff x="3437792" y="1837592"/>
            <a:chExt cx="5310554" cy="1907931"/>
          </a:xfrm>
        </p:grpSpPr>
        <p:sp>
          <p:nvSpPr>
            <p:cNvPr id="10" name="Retângulo 9"/>
            <p:cNvSpPr/>
            <p:nvPr userDrawn="1"/>
          </p:nvSpPr>
          <p:spPr>
            <a:xfrm>
              <a:off x="3437792" y="1837592"/>
              <a:ext cx="5310554" cy="19079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Grupo 10"/>
            <p:cNvGrpSpPr/>
            <p:nvPr userDrawn="1"/>
          </p:nvGrpSpPr>
          <p:grpSpPr>
            <a:xfrm>
              <a:off x="3753069" y="2107099"/>
              <a:ext cx="4887506" cy="1092933"/>
              <a:chOff x="3753069" y="2107099"/>
              <a:chExt cx="4887506" cy="1092933"/>
            </a:xfrm>
          </p:grpSpPr>
          <p:pic>
            <p:nvPicPr>
              <p:cNvPr id="12" name="Imagem 1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4304" y="3264061"/>
            <a:ext cx="5911046" cy="12153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8819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16029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42667"/>
            <a:ext cx="7886700" cy="332917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9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upo 11"/>
            <p:cNvGrpSpPr>
              <a:grpSpLocks noChangeAspect="1"/>
            </p:cNvGrpSpPr>
            <p:nvPr userDrawn="1"/>
          </p:nvGrpSpPr>
          <p:grpSpPr>
            <a:xfrm>
              <a:off x="0" y="298047"/>
              <a:ext cx="1945775" cy="435600"/>
              <a:chOff x="3753069" y="2107099"/>
              <a:chExt cx="4887506" cy="1092933"/>
            </a:xfrm>
          </p:grpSpPr>
          <p:pic>
            <p:nvPicPr>
              <p:cNvPr id="13" name="Imagem 12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4" name="CaixaDeTexto 13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184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87364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058696"/>
            <a:ext cx="7886700" cy="2613148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9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98047"/>
              <a:ext cx="1791960" cy="43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94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16029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8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/>
            <p:cNvGrpSpPr>
              <a:grpSpLocks noChangeAspect="1"/>
            </p:cNvGrpSpPr>
            <p:nvPr userDrawn="1"/>
          </p:nvGrpSpPr>
          <p:grpSpPr>
            <a:xfrm>
              <a:off x="0" y="298047"/>
              <a:ext cx="1945775" cy="435600"/>
              <a:chOff x="3753069" y="2107099"/>
              <a:chExt cx="4887506" cy="1092933"/>
            </a:xfrm>
          </p:grpSpPr>
          <p:pic>
            <p:nvPicPr>
              <p:cNvPr id="12" name="Imagem 1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91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8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/>
            <p:cNvGrpSpPr>
              <a:grpSpLocks noChangeAspect="1"/>
            </p:cNvGrpSpPr>
            <p:nvPr userDrawn="1"/>
          </p:nvGrpSpPr>
          <p:grpSpPr>
            <a:xfrm>
              <a:off x="0" y="298047"/>
              <a:ext cx="1945775" cy="435600"/>
              <a:chOff x="3753069" y="2107099"/>
              <a:chExt cx="4887506" cy="1092933"/>
            </a:xfrm>
          </p:grpSpPr>
          <p:pic>
            <p:nvPicPr>
              <p:cNvPr id="12" name="Imagem 1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71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6;p9"/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3646"/>
            <a:ext cx="7046686" cy="44098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upo 9"/>
          <p:cNvGrpSpPr>
            <a:grpSpLocks noChangeAspect="1"/>
          </p:cNvGrpSpPr>
          <p:nvPr userDrawn="1"/>
        </p:nvGrpSpPr>
        <p:grpSpPr>
          <a:xfrm>
            <a:off x="298928" y="298047"/>
            <a:ext cx="1945775" cy="435600"/>
            <a:chOff x="3753069" y="2107099"/>
            <a:chExt cx="4887506" cy="1092933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60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1202170"/>
            <a:ext cx="4064141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Coordenador(a)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28650" y="2058696"/>
            <a:ext cx="4375820" cy="2613148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defRPr sz="2400" baseline="0"/>
            </a:lvl2pPr>
            <a:lvl3pPr>
              <a:defRPr sz="2400"/>
            </a:lvl3pPr>
            <a:lvl4pPr>
              <a:defRPr/>
            </a:lvl4pPr>
          </a:lstStyle>
          <a:p>
            <a:pPr lvl="0"/>
            <a:r>
              <a:rPr lang="pt-BR" dirty="0"/>
              <a:t>Clique para editar - Escola de Pais do Brasil – Seccional </a:t>
            </a:r>
            <a:r>
              <a:rPr lang="pt-BR" dirty="0" err="1"/>
              <a:t>xxxx</a:t>
            </a:r>
            <a:r>
              <a:rPr lang="pt-BR" dirty="0"/>
              <a:t> - E-mail seccional - Telefone cel. </a:t>
            </a:r>
            <a:r>
              <a:rPr lang="pt-BR" dirty="0" err="1"/>
              <a:t>whatsApp</a:t>
            </a:r>
            <a:endParaRPr lang="pt-BR" dirty="0"/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3968892" y="0"/>
            <a:ext cx="5175108" cy="5143500"/>
            <a:chOff x="3968892" y="0"/>
            <a:chExt cx="5175108" cy="5143500"/>
          </a:xfrm>
        </p:grpSpPr>
        <p:pic>
          <p:nvPicPr>
            <p:cNvPr id="13" name="Google Shape;271;p46" descr="Imagem em preto e branco&#10;&#10;Descrição gerada automaticamente com confiança média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8892" y="0"/>
              <a:ext cx="3833812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72;p46" descr="Forma&#10;&#10;Descrição gerada automaticament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2266" y="0"/>
              <a:ext cx="3167063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75;p46" descr="Ícone&#10;&#10;Descrição gerada automaticamente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4087" y="0"/>
              <a:ext cx="3109913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upo 16"/>
          <p:cNvGrpSpPr>
            <a:grpSpLocks noChangeAspect="1"/>
          </p:cNvGrpSpPr>
          <p:nvPr userDrawn="1"/>
        </p:nvGrpSpPr>
        <p:grpSpPr>
          <a:xfrm>
            <a:off x="0" y="298047"/>
            <a:ext cx="1945775" cy="435600"/>
            <a:chOff x="3753069" y="2107099"/>
            <a:chExt cx="4887506" cy="1092933"/>
          </a:xfrm>
        </p:grpSpPr>
        <p:pic>
          <p:nvPicPr>
            <p:cNvPr id="18" name="Imagem 17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29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2848C-DFEC-4BD1-8033-638F0620C7F0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24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57" r:id="rId3"/>
    <p:sldLayoutId id="2147483658" r:id="rId4"/>
    <p:sldLayoutId id="2147483675" r:id="rId5"/>
    <p:sldLayoutId id="2147483672" r:id="rId6"/>
    <p:sldLayoutId id="2147483673" r:id="rId7"/>
    <p:sldLayoutId id="2147483678" r:id="rId8"/>
    <p:sldLayoutId id="2147483677" r:id="rId9"/>
    <p:sldLayoutId id="2147483660" r:id="rId10"/>
    <p:sldLayoutId id="2147483664" r:id="rId11"/>
    <p:sldLayoutId id="2147483674" r:id="rId12"/>
    <p:sldLayoutId id="2147483659" r:id="rId13"/>
    <p:sldLayoutId id="2147483661" r:id="rId14"/>
    <p:sldLayoutId id="2147483662" r:id="rId15"/>
    <p:sldLayoutId id="2147483669" r:id="rId16"/>
    <p:sldLayoutId id="2147483663" r:id="rId17"/>
    <p:sldLayoutId id="2147483665" r:id="rId18"/>
    <p:sldLayoutId id="2147483666" r:id="rId19"/>
    <p:sldLayoutId id="214748366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4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5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36383" y="3477491"/>
            <a:ext cx="58985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2400" dirty="0">
                <a:latin typeface="Arial Black" panose="020B0A04020102020204" pitchFamily="34" charset="0"/>
              </a:rPr>
              <a:t>PROGRAMA DE FORMAÇÃO DE COORDENADORES</a:t>
            </a:r>
          </a:p>
          <a:p>
            <a:pPr algn="ctr">
              <a:spcAft>
                <a:spcPts val="1200"/>
              </a:spcAft>
            </a:pPr>
            <a:r>
              <a:rPr lang="pt-BR" sz="2400" b="1" dirty="0">
                <a:solidFill>
                  <a:srgbClr val="F6933D"/>
                </a:solidFill>
                <a:latin typeface="Arial Black" panose="020B0A04020102020204" pitchFamily="34" charset="0"/>
              </a:rPr>
              <a:t>A COMUNICAÇÃO</a:t>
            </a:r>
          </a:p>
        </p:txBody>
      </p:sp>
    </p:spTree>
    <p:extLst>
      <p:ext uri="{BB962C8B-B14F-4D97-AF65-F5344CB8AC3E}">
        <p14:creationId xmlns:p14="http://schemas.microsoft.com/office/powerpoint/2010/main" val="14884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037" y="909212"/>
            <a:ext cx="6890198" cy="649131"/>
          </a:xfrm>
          <a:ln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altLang="pt-BR" sz="2800" b="1" dirty="0">
                <a:solidFill>
                  <a:srgbClr val="FF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APRESENTAÇÃO EM POWER POINT</a:t>
            </a:r>
            <a:endParaRPr lang="pt-BR" sz="2800" dirty="0">
              <a:solidFill>
                <a:srgbClr val="FF66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4850" y="1666489"/>
            <a:ext cx="722504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Arial" panose="020B0604020202020204" pitchFamily="34" charset="0"/>
              </a:rPr>
              <a:t>Use </a:t>
            </a:r>
            <a:r>
              <a:rPr lang="pt-BR" altLang="pt-BR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" panose="020B0604020202020204" pitchFamily="34" charset="0"/>
              </a:rPr>
              <a:t>template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Arial" panose="020B0604020202020204" pitchFamily="34" charset="0"/>
              </a:rPr>
              <a:t> da</a:t>
            </a:r>
            <a:r>
              <a:rPr kumimoji="0" lang="pt-BR" altLang="pt-BR" sz="2400" b="0" i="0" u="none" strike="noStrike" cap="none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Arial" panose="020B0604020202020204" pitchFamily="34" charset="0"/>
              </a:rPr>
              <a:t> EPB;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FF6600"/>
                </a:solidFill>
                <a:ea typeface="Arial" panose="020B0604020202020204" pitchFamily="34" charset="0"/>
              </a:rPr>
              <a:t>Use sua criatividade observando conteúdo EPB;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chemeClr val="tx1">
                    <a:lumMod val="85000"/>
                    <a:lumOff val="15000"/>
                  </a:schemeClr>
                </a:solidFill>
                <a:ea typeface="Arial" panose="020B0604020202020204" pitchFamily="34" charset="0"/>
              </a:rPr>
              <a:t>Componha os slides em poucas linhas e frases curtas;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FF6600"/>
                </a:solidFill>
              </a:rPr>
              <a:t>Observe tamanho, cor e fontes adequados para uma boa leitura.</a:t>
            </a:r>
            <a:endParaRPr kumimoji="0" lang="pt-BR" altLang="pt-B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Picture 23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775" y="1803042"/>
            <a:ext cx="1507999" cy="21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"/>
          <p:cNvSpPr txBox="1">
            <a:spLocks/>
          </p:cNvSpPr>
          <p:nvPr/>
        </p:nvSpPr>
        <p:spPr>
          <a:xfrm>
            <a:off x="180305" y="1308501"/>
            <a:ext cx="8384146" cy="38349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janela de atenção hoje é de 8 segundos (Era da atenção rara);</a:t>
            </a:r>
          </a:p>
          <a:p>
            <a:pPr>
              <a:spcBef>
                <a:spcPts val="600"/>
              </a:spcBef>
              <a:buClrTx/>
            </a:pPr>
            <a:r>
              <a:rPr lang="pt-BR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Crie conexões com a plateia;</a:t>
            </a:r>
          </a:p>
          <a:p>
            <a:pPr>
              <a:spcBef>
                <a:spcPts val="600"/>
              </a:spcBef>
              <a:buClrTx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Sinta-se como um MAESTRO diante da orquestra, seja o dono do palco;</a:t>
            </a:r>
          </a:p>
          <a:p>
            <a:pPr>
              <a:spcBef>
                <a:spcPts val="600"/>
              </a:spcBef>
              <a:buClrTx/>
            </a:pPr>
            <a:r>
              <a:rPr lang="pt-BR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Domine o conteúdo e a apresentação, estude, exercite;</a:t>
            </a:r>
          </a:p>
          <a:p>
            <a:pPr>
              <a:spcBef>
                <a:spcPts val="600"/>
              </a:spcBef>
              <a:buClrTx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decore as falas, saiba a sequencia das ideias, cada slide uma ideia;</a:t>
            </a:r>
          </a:p>
          <a:p>
            <a:pPr>
              <a:spcBef>
                <a:spcPts val="600"/>
              </a:spcBef>
              <a:buClrTx/>
            </a:pPr>
            <a:r>
              <a:rPr lang="pt-BR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É COADJUVANTE</a:t>
            </a:r>
            <a:r>
              <a:rPr lang="pt-BR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essencial é o seu conhecimento e performance;</a:t>
            </a:r>
          </a:p>
          <a:p>
            <a:pPr>
              <a:spcBef>
                <a:spcPts val="600"/>
              </a:spcBef>
              <a:buClrTx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leia o slide;  </a:t>
            </a:r>
          </a:p>
          <a:p>
            <a:pPr>
              <a:spcBef>
                <a:spcPts val="600"/>
              </a:spcBef>
              <a:buClrTx/>
            </a:pPr>
            <a:r>
              <a:rPr lang="pt-BR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Atente para a dinâmica vocal – entonação, velocidade e pausas;</a:t>
            </a:r>
          </a:p>
          <a:p>
            <a:pPr>
              <a:spcBef>
                <a:spcPts val="600"/>
              </a:spcBef>
              <a:buClrTx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seus vícios de linguagem gravando suas apresentações e procure evitá-los;</a:t>
            </a:r>
          </a:p>
          <a:p>
            <a:pPr>
              <a:spcBef>
                <a:spcPts val="600"/>
              </a:spcBef>
              <a:buClrTx/>
            </a:pPr>
            <a:r>
              <a:rPr lang="pt-BR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linguagem não-verbal deve expressar entusiasmo pela nossa causa, portanto </a:t>
            </a:r>
            <a:r>
              <a:rPr lang="pt-B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 VOCÊ MESMO (A), </a:t>
            </a:r>
            <a:r>
              <a:rPr lang="pt-BR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tenha coerência expressiva.</a:t>
            </a:r>
            <a:endParaRPr lang="pt-BR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4"/>
          <p:cNvSpPr txBox="1">
            <a:spLocks/>
          </p:cNvSpPr>
          <p:nvPr/>
        </p:nvSpPr>
        <p:spPr>
          <a:xfrm>
            <a:off x="2135479" y="691905"/>
            <a:ext cx="1960003" cy="492950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sz="2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Observe:</a:t>
            </a:r>
          </a:p>
        </p:txBody>
      </p:sp>
    </p:spTree>
    <p:extLst>
      <p:ext uri="{BB962C8B-B14F-4D97-AF65-F5344CB8AC3E}">
        <p14:creationId xmlns:p14="http://schemas.microsoft.com/office/powerpoint/2010/main" val="19847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2077" y="1196563"/>
            <a:ext cx="3247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“FALA COM SABEDORIA, ENSINA COM AMOR!” </a:t>
            </a:r>
            <a:r>
              <a:rPr lang="pt-BR" sz="1200" dirty="0"/>
              <a:t>Provérbios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4327300" y="962989"/>
            <a:ext cx="4184759" cy="2359760"/>
            <a:chOff x="3773511" y="872836"/>
            <a:chExt cx="5266582" cy="3080978"/>
          </a:xfrm>
        </p:grpSpPr>
        <p:sp>
          <p:nvSpPr>
            <p:cNvPr id="7" name="Retângulo 6"/>
            <p:cNvSpPr/>
            <p:nvPr/>
          </p:nvSpPr>
          <p:spPr>
            <a:xfrm>
              <a:off x="3773511" y="1777285"/>
              <a:ext cx="4803820" cy="217652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 descr="5 dicas para casar a emoção com a razão &lt;strong&gt;e&lt;/strong&gt; ter uma história ...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17" b="16937"/>
            <a:stretch/>
          </p:blipFill>
          <p:spPr>
            <a:xfrm>
              <a:off x="4214093" y="872836"/>
              <a:ext cx="4826000" cy="26185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Agrupar 9"/>
          <p:cNvGrpSpPr/>
          <p:nvPr/>
        </p:nvGrpSpPr>
        <p:grpSpPr>
          <a:xfrm>
            <a:off x="1" y="3135470"/>
            <a:ext cx="3657600" cy="1629714"/>
            <a:chOff x="0" y="3135469"/>
            <a:chExt cx="4108361" cy="1917879"/>
          </a:xfrm>
        </p:grpSpPr>
        <p:sp>
          <p:nvSpPr>
            <p:cNvPr id="9" name="Retângulo 8"/>
            <p:cNvSpPr/>
            <p:nvPr/>
          </p:nvSpPr>
          <p:spPr>
            <a:xfrm>
              <a:off x="128789" y="4422283"/>
              <a:ext cx="3979572" cy="63106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 descr="Seja Essência &lt;strong&gt;e&lt;/strong&gt; Não Aparência: A Colheita / 27.09.20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35469"/>
              <a:ext cx="3810000" cy="190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Retângulo 10"/>
          <p:cNvSpPr/>
          <p:nvPr/>
        </p:nvSpPr>
        <p:spPr>
          <a:xfrm>
            <a:off x="3812146" y="3672458"/>
            <a:ext cx="4906849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" lvl="0" algn="ctr" fontAlgn="base">
              <a:lnSpc>
                <a:spcPct val="107000"/>
              </a:lnSpc>
              <a:buClr>
                <a:srgbClr val="E4322B"/>
              </a:buClr>
              <a:buSzPts val="1150"/>
            </a:pPr>
            <a:r>
              <a:rPr lang="pt-BR" sz="2400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" panose="02040604050505020304" pitchFamily="18" charset="0"/>
                <a:cs typeface="Arial" panose="020B0604020202020204" pitchFamily="34" charset="0"/>
              </a:rPr>
              <a:t>A responsabilidade da comunicação é do comunicador, mas o sentido se dá na interação. </a:t>
            </a:r>
          </a:p>
          <a:p>
            <a:pPr marR="635" lvl="0" algn="ctr" fontAlgn="base">
              <a:lnSpc>
                <a:spcPct val="107000"/>
              </a:lnSpc>
              <a:buClr>
                <a:srgbClr val="E4322B"/>
              </a:buClr>
              <a:buSzPts val="1150"/>
            </a:pPr>
            <a:endParaRPr lang="pt-BR" sz="2400" dirty="0">
              <a:solidFill>
                <a:srgbClr val="181717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entury" panose="02040604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5002" y="1050325"/>
            <a:ext cx="3142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 sorte </a:t>
            </a:r>
          </a:p>
          <a:p>
            <a:pPr algn="ctr"/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todos!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4031087" y="1365161"/>
            <a:ext cx="4881093" cy="2627289"/>
            <a:chOff x="3477297" y="1891065"/>
            <a:chExt cx="5370490" cy="3054422"/>
          </a:xfrm>
        </p:grpSpPr>
        <p:sp>
          <p:nvSpPr>
            <p:cNvPr id="8" name="Retângulo 7"/>
            <p:cNvSpPr/>
            <p:nvPr/>
          </p:nvSpPr>
          <p:spPr>
            <a:xfrm>
              <a:off x="3477297" y="2292439"/>
              <a:ext cx="5370490" cy="2653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803211" y="1891065"/>
              <a:ext cx="4728948" cy="2354361"/>
            </a:xfrm>
            <a:prstGeom prst="rect">
              <a:avLst/>
            </a:prstGeom>
            <a:solidFill>
              <a:srgbClr val="B46582"/>
            </a:solidFill>
          </p:spPr>
          <p:txBody>
            <a:bodyPr wrap="square" rtlCol="0">
              <a:spAutoFit/>
            </a:bodyPr>
            <a:lstStyle/>
            <a:p>
              <a:r>
                <a:rPr lang="pt-BR" sz="4400" dirty="0">
                  <a:solidFill>
                    <a:schemeClr val="bg1"/>
                  </a:solidFill>
                </a:rPr>
                <a:t>OBRIGADA!</a:t>
              </a:r>
            </a:p>
            <a:p>
              <a:endParaRPr lang="pt-BR" sz="3600" dirty="0">
                <a:solidFill>
                  <a:schemeClr val="bg1"/>
                </a:solidFill>
              </a:endParaRPr>
            </a:p>
            <a:p>
              <a:r>
                <a:rPr lang="pt-BR" sz="4400" dirty="0">
                  <a:solidFill>
                    <a:schemeClr val="bg1"/>
                  </a:solidFill>
                </a:rPr>
                <a:t>OBRIGADO!</a:t>
              </a:r>
            </a:p>
          </p:txBody>
        </p:sp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93" y="2717834"/>
            <a:ext cx="2584928" cy="2103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899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MISSÃO</a:t>
            </a:r>
            <a:endParaRPr lang="pt-BR" sz="28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28650" y="2303362"/>
            <a:ext cx="7886700" cy="2368482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ts val="2400"/>
              <a:buNone/>
            </a:pPr>
            <a:r>
              <a:rPr lang="pt-BR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Ajudar pais, futuros pais e agentes educadores a formar verdadeiros cidadãos.</a:t>
            </a:r>
            <a:endParaRPr lang="pt-BR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03042" y="1258577"/>
            <a:ext cx="5604724" cy="626638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t-BR" b="1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OBJETIVO MAIOR</a:t>
            </a:r>
            <a:endParaRPr lang="pt-BR" sz="2800" b="1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491535" y="2530352"/>
            <a:ext cx="6467609" cy="2613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 fortalecimento das famílias para melhor educar seus filhos.</a:t>
            </a:r>
          </a:p>
        </p:txBody>
      </p:sp>
    </p:spTree>
    <p:extLst>
      <p:ext uri="{BB962C8B-B14F-4D97-AF65-F5344CB8AC3E}">
        <p14:creationId xmlns:p14="http://schemas.microsoft.com/office/powerpoint/2010/main" val="28470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5318" y="833891"/>
            <a:ext cx="4533364" cy="626638"/>
          </a:xfrm>
          <a:ln>
            <a:solidFill>
              <a:srgbClr val="FF6600"/>
            </a:solidFill>
          </a:ln>
        </p:spPr>
        <p:txBody>
          <a:bodyPr/>
          <a:lstStyle/>
          <a:p>
            <a:pPr algn="ctr"/>
            <a:r>
              <a:rPr lang="pt-BR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endParaRPr lang="pt-BR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351" y="1679469"/>
            <a:ext cx="8487252" cy="3329177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relações humanas estamos a todo instante falando, gesticulando, ouvindo, olhando, ou seja, estamos estabelecendo comunicações. </a:t>
            </a:r>
          </a:p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Daí temos que o conceito de comunicação é o intercâmbio de significados entre as pessoas. </a:t>
            </a:r>
          </a:p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é por em comunhão ideias, sentimentos, fantasias, desejos, mesmo que divergentes. </a:t>
            </a:r>
          </a:p>
          <a:p>
            <a:pPr marL="0" indent="0">
              <a:buNone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6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2890" y="885087"/>
            <a:ext cx="6171395" cy="626638"/>
          </a:xfrm>
          <a:ln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COMUNICAÇÃO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0798" y="1777285"/>
            <a:ext cx="4719297" cy="27261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4698" y="1777284"/>
            <a:ext cx="37091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6600"/>
                </a:solidFill>
              </a:rPr>
              <a:t>Fundamental nas relação humanas.</a:t>
            </a:r>
          </a:p>
          <a:p>
            <a:pPr algn="ctr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Inclui todos os processos através dos quais as pessoas se influenciam mutuamente.</a:t>
            </a:r>
          </a:p>
          <a:p>
            <a:pPr algn="ctr"/>
            <a:endParaRPr lang="pt-BR" sz="2400" dirty="0"/>
          </a:p>
        </p:txBody>
      </p:sp>
      <p:cxnSp>
        <p:nvCxnSpPr>
          <p:cNvPr id="7" name="Conector reto 6"/>
          <p:cNvCxnSpPr/>
          <p:nvPr/>
        </p:nvCxnSpPr>
        <p:spPr>
          <a:xfrm flipH="1">
            <a:off x="3966693" y="1828801"/>
            <a:ext cx="38637" cy="3026535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45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6590" y="855259"/>
            <a:ext cx="5694218" cy="626638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FORMAS DE COMUNICAÇÃO: </a:t>
            </a:r>
            <a:br>
              <a:rPr lang="pt-BR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Agrupar 32"/>
          <p:cNvGrpSpPr/>
          <p:nvPr/>
        </p:nvGrpSpPr>
        <p:grpSpPr>
          <a:xfrm>
            <a:off x="700288" y="1866679"/>
            <a:ext cx="1952760" cy="2074256"/>
            <a:chOff x="313922" y="1660617"/>
            <a:chExt cx="1952760" cy="2074256"/>
          </a:xfrm>
        </p:grpSpPr>
        <p:grpSp>
          <p:nvGrpSpPr>
            <p:cNvPr id="12" name="Agrupar 11"/>
            <p:cNvGrpSpPr/>
            <p:nvPr/>
          </p:nvGrpSpPr>
          <p:grpSpPr>
            <a:xfrm>
              <a:off x="313922" y="1660617"/>
              <a:ext cx="1952760" cy="2074256"/>
              <a:chOff x="3681357" y="1570270"/>
              <a:chExt cx="1670449" cy="1670449"/>
            </a:xfrm>
          </p:grpSpPr>
          <p:pic>
            <p:nvPicPr>
              <p:cNvPr id="3" name="Imagem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1357" y="1570270"/>
                <a:ext cx="1670449" cy="1670449"/>
              </a:xfrm>
              <a:prstGeom prst="rect">
                <a:avLst/>
              </a:prstGeom>
            </p:spPr>
          </p:pic>
          <p:pic>
            <p:nvPicPr>
              <p:cNvPr id="10" name="Imagem 9" descr="XV Xornadas de Expresión &lt;strong&gt;Oral&lt;/strong&gt; Tíralle da &lt;strong&gt;Lingua&lt;/strong&gt; | Botóns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465" r="62384"/>
              <a:stretch/>
            </p:blipFill>
            <p:spPr>
              <a:xfrm>
                <a:off x="4105582" y="1773382"/>
                <a:ext cx="798928" cy="1254889"/>
              </a:xfrm>
              <a:prstGeom prst="rect">
                <a:avLst/>
              </a:prstGeom>
            </p:spPr>
          </p:pic>
        </p:grpSp>
        <p:pic>
          <p:nvPicPr>
            <p:cNvPr id="27" name="Imagem 26"/>
            <p:cNvPicPr>
              <a:picLocks noChangeAspect="1"/>
            </p:cNvPicPr>
            <p:nvPr/>
          </p:nvPicPr>
          <p:blipFill rotWithShape="1">
            <a:blip r:embed="rId5"/>
            <a:srcRect l="70219"/>
            <a:stretch/>
          </p:blipFill>
          <p:spPr>
            <a:xfrm>
              <a:off x="608074" y="1788314"/>
              <a:ext cx="1359375" cy="1792013"/>
            </a:xfrm>
            <a:prstGeom prst="rect">
              <a:avLst/>
            </a:prstGeom>
          </p:spPr>
        </p:pic>
      </p:grpSp>
      <p:grpSp>
        <p:nvGrpSpPr>
          <p:cNvPr id="34" name="Agrupar 33"/>
          <p:cNvGrpSpPr/>
          <p:nvPr/>
        </p:nvGrpSpPr>
        <p:grpSpPr>
          <a:xfrm>
            <a:off x="5928133" y="1894021"/>
            <a:ext cx="1940859" cy="1905246"/>
            <a:chOff x="4884944" y="1803869"/>
            <a:chExt cx="1940859" cy="1905246"/>
          </a:xfrm>
        </p:grpSpPr>
        <p:grpSp>
          <p:nvGrpSpPr>
            <p:cNvPr id="15" name="Agrupar 14"/>
            <p:cNvGrpSpPr/>
            <p:nvPr/>
          </p:nvGrpSpPr>
          <p:grpSpPr>
            <a:xfrm>
              <a:off x="4884944" y="1803869"/>
              <a:ext cx="1940859" cy="1905246"/>
              <a:chOff x="3722920" y="1658105"/>
              <a:chExt cx="1670449" cy="1670449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2920" y="1658105"/>
                <a:ext cx="1670449" cy="1670449"/>
              </a:xfrm>
              <a:prstGeom prst="rect">
                <a:avLst/>
              </a:prstGeom>
            </p:spPr>
          </p:pic>
          <p:pic>
            <p:nvPicPr>
              <p:cNvPr id="14" name="Imagem 13" descr="&lt;strong&gt;Linguagem corporal&lt;/strong&gt; na entrevista e no trabalho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0" r="7897"/>
              <a:stretch/>
            </p:blipFill>
            <p:spPr>
              <a:xfrm>
                <a:off x="3962400" y="1939636"/>
                <a:ext cx="1219773" cy="1026534"/>
              </a:xfrm>
              <a:prstGeom prst="rect">
                <a:avLst/>
              </a:prstGeom>
            </p:spPr>
          </p:pic>
        </p:grpSp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5"/>
            <a:srcRect l="36055" t="4251" r="33731" b="-4251"/>
            <a:stretch/>
          </p:blipFill>
          <p:spPr>
            <a:xfrm>
              <a:off x="5164429" y="2048948"/>
              <a:ext cx="1519706" cy="1571338"/>
            </a:xfrm>
            <a:prstGeom prst="rect">
              <a:avLst/>
            </a:prstGeom>
          </p:spPr>
        </p:pic>
      </p:grpSp>
      <p:grpSp>
        <p:nvGrpSpPr>
          <p:cNvPr id="35" name="Agrupar 34"/>
          <p:cNvGrpSpPr/>
          <p:nvPr/>
        </p:nvGrpSpPr>
        <p:grpSpPr>
          <a:xfrm>
            <a:off x="3517834" y="2994629"/>
            <a:ext cx="1942809" cy="1942809"/>
            <a:chOff x="2757980" y="3200691"/>
            <a:chExt cx="1942809" cy="1942809"/>
          </a:xfrm>
        </p:grpSpPr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57980" y="3200691"/>
              <a:ext cx="1942809" cy="1942809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5"/>
            <a:srcRect r="67026"/>
            <a:stretch/>
          </p:blipFill>
          <p:spPr>
            <a:xfrm>
              <a:off x="3013656" y="3341665"/>
              <a:ext cx="1506829" cy="149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109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5987" y="829501"/>
            <a:ext cx="5694218" cy="626638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FORMAS DE LINGUAGEM: </a:t>
            </a:r>
            <a:br>
              <a:rPr lang="pt-BR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4055429" y="1616542"/>
            <a:ext cx="1670449" cy="1670449"/>
            <a:chOff x="5191503" y="3334505"/>
            <a:chExt cx="1670449" cy="1670449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1503" y="3334505"/>
              <a:ext cx="1670449" cy="1670449"/>
            </a:xfrm>
            <a:prstGeom prst="rect">
              <a:avLst/>
            </a:prstGeom>
          </p:spPr>
        </p:pic>
        <p:pic>
          <p:nvPicPr>
            <p:cNvPr id="9" name="Imagem 8" descr="&lt;strong&gt;Linguagem Verbal&lt;/strong&gt; E Não &lt;strong&gt;Verbal&lt;/strong&gt; ~ Fehe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773" y="3686176"/>
              <a:ext cx="885998" cy="1107497"/>
            </a:xfrm>
            <a:prstGeom prst="rect">
              <a:avLst/>
            </a:prstGeom>
          </p:spPr>
        </p:pic>
      </p:grpSp>
      <p:grpSp>
        <p:nvGrpSpPr>
          <p:cNvPr id="12" name="Agrupar 11"/>
          <p:cNvGrpSpPr/>
          <p:nvPr/>
        </p:nvGrpSpPr>
        <p:grpSpPr>
          <a:xfrm>
            <a:off x="120739" y="1390161"/>
            <a:ext cx="1670449" cy="1670449"/>
            <a:chOff x="3681357" y="1570270"/>
            <a:chExt cx="1670449" cy="167044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1357" y="1570270"/>
              <a:ext cx="1670449" cy="1670449"/>
            </a:xfrm>
            <a:prstGeom prst="rect">
              <a:avLst/>
            </a:prstGeom>
          </p:spPr>
        </p:pic>
        <p:pic>
          <p:nvPicPr>
            <p:cNvPr id="10" name="Imagem 9" descr="XV Xornadas de Expresión &lt;strong&gt;Oral&lt;/strong&gt; Tíralle da &lt;strong&gt;Lingua&lt;/strong&gt; | Botón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65" r="62384"/>
            <a:stretch/>
          </p:blipFill>
          <p:spPr>
            <a:xfrm>
              <a:off x="4105582" y="1773382"/>
              <a:ext cx="798928" cy="1254889"/>
            </a:xfrm>
            <a:prstGeom prst="rect">
              <a:avLst/>
            </a:prstGeom>
          </p:spPr>
        </p:pic>
      </p:grpSp>
      <p:grpSp>
        <p:nvGrpSpPr>
          <p:cNvPr id="15" name="Agrupar 14"/>
          <p:cNvGrpSpPr/>
          <p:nvPr/>
        </p:nvGrpSpPr>
        <p:grpSpPr>
          <a:xfrm>
            <a:off x="106883" y="3362214"/>
            <a:ext cx="1670449" cy="1670449"/>
            <a:chOff x="3722920" y="1658105"/>
            <a:chExt cx="1670449" cy="1670449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2920" y="1658105"/>
              <a:ext cx="1670449" cy="1670449"/>
            </a:xfrm>
            <a:prstGeom prst="rect">
              <a:avLst/>
            </a:prstGeom>
          </p:spPr>
        </p:pic>
        <p:pic>
          <p:nvPicPr>
            <p:cNvPr id="14" name="Imagem 13" descr="&lt;strong&gt;Linguagem corporal&lt;/strong&gt; na entrevista e no trabalho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0" r="7897"/>
            <a:stretch/>
          </p:blipFill>
          <p:spPr>
            <a:xfrm>
              <a:off x="3962400" y="1939636"/>
              <a:ext cx="1219773" cy="1026534"/>
            </a:xfrm>
            <a:prstGeom prst="rect">
              <a:avLst/>
            </a:prstGeom>
          </p:spPr>
        </p:pic>
      </p:grpSp>
      <p:grpSp>
        <p:nvGrpSpPr>
          <p:cNvPr id="18" name="Agrupar 17"/>
          <p:cNvGrpSpPr/>
          <p:nvPr/>
        </p:nvGrpSpPr>
        <p:grpSpPr>
          <a:xfrm>
            <a:off x="4083141" y="3473051"/>
            <a:ext cx="1670449" cy="1670449"/>
            <a:chOff x="7034158" y="1611833"/>
            <a:chExt cx="1670449" cy="1670449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4158" y="1611833"/>
              <a:ext cx="1670449" cy="1670449"/>
            </a:xfrm>
            <a:prstGeom prst="rect">
              <a:avLst/>
            </a:prstGeom>
          </p:spPr>
        </p:pic>
        <p:pic>
          <p:nvPicPr>
            <p:cNvPr id="17" name="Imagem 16" descr="La comunicación &lt;strong&gt;escrita&lt;/strong&gt; y la etiqueta con víde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94"/>
            <a:stretch/>
          </p:blipFill>
          <p:spPr>
            <a:xfrm>
              <a:off x="7259032" y="1858620"/>
              <a:ext cx="1233803" cy="1077378"/>
            </a:xfrm>
            <a:prstGeom prst="rect">
              <a:avLst/>
            </a:prstGeom>
          </p:spPr>
        </p:pic>
      </p:grpSp>
      <p:sp>
        <p:nvSpPr>
          <p:cNvPr id="20" name="CaixaDeTexto 19"/>
          <p:cNvSpPr txBox="1"/>
          <p:nvPr/>
        </p:nvSpPr>
        <p:spPr>
          <a:xfrm>
            <a:off x="1870364" y="1884218"/>
            <a:ext cx="175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Linguagem verbal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791199" y="2008909"/>
            <a:ext cx="221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Linguagem visual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763491" y="4253345"/>
            <a:ext cx="159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Linguagem escrita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745672" y="3810000"/>
            <a:ext cx="16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Linguagem corporal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633856" y="3879273"/>
            <a:ext cx="151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6600"/>
                </a:solidFill>
              </a:rPr>
              <a:t>Exemplos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7186558" y="2285999"/>
            <a:ext cx="1670449" cy="1605883"/>
            <a:chOff x="7186558" y="2285999"/>
            <a:chExt cx="1670449" cy="1605883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6558" y="2285999"/>
              <a:ext cx="1670449" cy="1605883"/>
            </a:xfrm>
            <a:prstGeom prst="rect">
              <a:avLst/>
            </a:prstGeom>
          </p:spPr>
        </p:pic>
        <p:pic>
          <p:nvPicPr>
            <p:cNvPr id="25" name="Imagem 24" descr="BLO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5" r="18188"/>
            <a:stretch/>
          </p:blipFill>
          <p:spPr>
            <a:xfrm>
              <a:off x="7484233" y="2660073"/>
              <a:ext cx="1105586" cy="926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978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59" y="886950"/>
            <a:ext cx="7807012" cy="626638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LGUMAS ATITUDES SÃO FUNDAMENTAIS: </a:t>
            </a:r>
            <a:br>
              <a:rPr lang="pt-BR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96486" y="4153581"/>
            <a:ext cx="2136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800"/>
              </a:spcBef>
              <a:buSzPct val="50000"/>
            </a:pPr>
            <a:r>
              <a:rPr lang="pt-BR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generoso</a:t>
            </a:r>
            <a:endParaRPr lang="pt-BR" sz="2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07262" y="2293171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800"/>
              </a:spcBef>
              <a:buSzPct val="50000"/>
            </a:pPr>
            <a:r>
              <a:rPr lang="pt-BR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 ouvir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597535" y="2320880"/>
            <a:ext cx="2392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6600"/>
                </a:solidFill>
              </a:rPr>
              <a:t>Respeitar o outro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724956" y="4135826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6600"/>
                </a:solidFill>
              </a:rPr>
              <a:t>Ser autêntico 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255948" y="1674486"/>
            <a:ext cx="1669833" cy="1669833"/>
            <a:chOff x="255948" y="1674486"/>
            <a:chExt cx="1669833" cy="166983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948" y="1674486"/>
              <a:ext cx="1669833" cy="1669833"/>
            </a:xfrm>
            <a:prstGeom prst="rect">
              <a:avLst/>
            </a:prstGeom>
          </p:spPr>
        </p:pic>
        <p:pic>
          <p:nvPicPr>
            <p:cNvPr id="12" name="Imagem 11" descr="&lt;strong&gt;CONEXÃO&lt;/strong&gt; - Desenho de anne_cle - Gartic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4" t="5882" r="12747" b="14118"/>
            <a:stretch/>
          </p:blipFill>
          <p:spPr>
            <a:xfrm>
              <a:off x="651164" y="2039923"/>
              <a:ext cx="997527" cy="898435"/>
            </a:xfrm>
            <a:prstGeom prst="rect">
              <a:avLst/>
            </a:prstGeom>
          </p:spPr>
        </p:pic>
      </p:grpSp>
      <p:grpSp>
        <p:nvGrpSpPr>
          <p:cNvPr id="14" name="Agrupar 13"/>
          <p:cNvGrpSpPr/>
          <p:nvPr/>
        </p:nvGrpSpPr>
        <p:grpSpPr>
          <a:xfrm>
            <a:off x="3903030" y="1750379"/>
            <a:ext cx="1670449" cy="1670449"/>
            <a:chOff x="3903030" y="1750379"/>
            <a:chExt cx="1670449" cy="1670449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3030" y="1750379"/>
              <a:ext cx="1670449" cy="1670449"/>
            </a:xfrm>
            <a:prstGeom prst="rect">
              <a:avLst/>
            </a:prstGeom>
          </p:spPr>
        </p:pic>
        <p:pic>
          <p:nvPicPr>
            <p:cNvPr id="13" name="Imagem 12" descr="faz bem fazer o bem - Um blog socialmente responsável ...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5" r="10431" b="39179"/>
            <a:stretch/>
          </p:blipFill>
          <p:spPr>
            <a:xfrm>
              <a:off x="4099339" y="2119746"/>
              <a:ext cx="1276224" cy="942107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1132127" y="3376069"/>
            <a:ext cx="1670449" cy="1670449"/>
            <a:chOff x="1132127" y="3376069"/>
            <a:chExt cx="1670449" cy="1670449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127" y="3376069"/>
              <a:ext cx="1670449" cy="1670449"/>
            </a:xfrm>
            <a:prstGeom prst="rect">
              <a:avLst/>
            </a:prstGeom>
          </p:spPr>
        </p:pic>
        <p:pic>
          <p:nvPicPr>
            <p:cNvPr id="17" name="Imagem 16" descr="Il compito &lt;strong&gt;autentico&lt;/strong&gt; | Oggi Imparo Io!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018" y="3768436"/>
              <a:ext cx="1066800" cy="931654"/>
            </a:xfrm>
            <a:prstGeom prst="rect">
              <a:avLst/>
            </a:prstGeom>
          </p:spPr>
        </p:pic>
      </p:grpSp>
      <p:grpSp>
        <p:nvGrpSpPr>
          <p:cNvPr id="23" name="Agrupar 22"/>
          <p:cNvGrpSpPr/>
          <p:nvPr/>
        </p:nvGrpSpPr>
        <p:grpSpPr>
          <a:xfrm>
            <a:off x="5288491" y="3362213"/>
            <a:ext cx="1670449" cy="1670449"/>
            <a:chOff x="5565582" y="3279087"/>
            <a:chExt cx="1670449" cy="1670449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5582" y="3279087"/>
              <a:ext cx="1670449" cy="1670449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>
              <a:off x="5929744" y="3685308"/>
              <a:ext cx="914401" cy="886691"/>
            </a:xfrm>
            <a:prstGeom prst="rect">
              <a:avLst/>
            </a:prstGeom>
            <a:solidFill>
              <a:srgbClr val="B46582"/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  <p:pic>
          <p:nvPicPr>
            <p:cNvPr id="20" name="Imagem 19" descr="El Periódico de las BUENAS NOTICIAS: Los hilos que nos un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571" y="3388529"/>
              <a:ext cx="1046429" cy="1477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531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3"/>
          <a:srcRect l="13948" r="31487"/>
          <a:stretch/>
        </p:blipFill>
        <p:spPr>
          <a:xfrm>
            <a:off x="0" y="-483180"/>
            <a:ext cx="9144000" cy="5626680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180109" y="800238"/>
            <a:ext cx="1670449" cy="1603387"/>
            <a:chOff x="3736775" y="1770056"/>
            <a:chExt cx="1670449" cy="1603387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6775" y="1770056"/>
              <a:ext cx="1670449" cy="1603387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3990109" y="2119745"/>
              <a:ext cx="1233055" cy="955964"/>
            </a:xfrm>
            <a:prstGeom prst="rect">
              <a:avLst/>
            </a:prstGeom>
            <a:solidFill>
              <a:srgbClr val="B46582"/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283" y="911075"/>
            <a:ext cx="1670449" cy="16033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29492" y="1219199"/>
            <a:ext cx="1482436" cy="830997"/>
          </a:xfrm>
          <a:prstGeom prst="rect">
            <a:avLst/>
          </a:prstGeom>
          <a:solidFill>
            <a:srgbClr val="B46582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Seja objetivo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84763" y="1122219"/>
            <a:ext cx="1759527" cy="1200329"/>
          </a:xfrm>
          <a:prstGeom prst="rect">
            <a:avLst/>
          </a:prstGeom>
          <a:solidFill>
            <a:srgbClr val="B46582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Motive para o assunto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811" y="2694983"/>
            <a:ext cx="1670449" cy="160338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56746"/>
            <a:ext cx="1670449" cy="160338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594" y="2819676"/>
            <a:ext cx="1670449" cy="160338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139" y="827948"/>
            <a:ext cx="1670449" cy="160338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49380" y="2937162"/>
            <a:ext cx="2022766" cy="1200329"/>
          </a:xfrm>
          <a:prstGeom prst="rect">
            <a:avLst/>
          </a:prstGeom>
          <a:solidFill>
            <a:srgbClr val="B46582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Respeite valores e sentimentos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070765" y="1219198"/>
            <a:ext cx="1607127" cy="830997"/>
          </a:xfrm>
          <a:prstGeom prst="rect">
            <a:avLst/>
          </a:prstGeom>
          <a:solidFill>
            <a:srgbClr val="B46582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Valorize as ideias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347855" y="3131126"/>
            <a:ext cx="1482438" cy="830997"/>
          </a:xfrm>
          <a:prstGeom prst="rect">
            <a:avLst/>
          </a:prstGeom>
          <a:solidFill>
            <a:srgbClr val="B46582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Não julgue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9974" y="2720824"/>
            <a:ext cx="1670449" cy="160338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558" y="952639"/>
            <a:ext cx="1670449" cy="1603387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7453744" y="1482435"/>
            <a:ext cx="1094509" cy="461665"/>
          </a:xfrm>
          <a:prstGeom prst="rect">
            <a:avLst/>
          </a:prstGeom>
          <a:solidFill>
            <a:srgbClr val="B46582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Ouça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840182" y="2987207"/>
            <a:ext cx="2022764" cy="1200329"/>
          </a:xfrm>
          <a:prstGeom prst="rect">
            <a:avLst/>
          </a:prstGeom>
          <a:solidFill>
            <a:srgbClr val="B46582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Certifique-se de que foi entendido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245926" y="3158835"/>
            <a:ext cx="1731819" cy="1200329"/>
          </a:xfrm>
          <a:prstGeom prst="rect">
            <a:avLst/>
          </a:prstGeom>
          <a:solidFill>
            <a:srgbClr val="B46582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Observe  a linguagem corporal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2382982" y="0"/>
            <a:ext cx="6588298" cy="49244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6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FACILITAR A COMUNICAÇÃO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631" y="-180110"/>
            <a:ext cx="2143926" cy="5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3377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6522</TotalTime>
  <Words>755</Words>
  <Application>Microsoft Office PowerPoint</Application>
  <PresentationFormat>Apresentação na tela (16:9)</PresentationFormat>
  <Paragraphs>82</Paragraphs>
  <Slides>13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</vt:lpstr>
      <vt:lpstr>Times New Roman</vt:lpstr>
      <vt:lpstr>Wingdings</vt:lpstr>
      <vt:lpstr>Personalizar design</vt:lpstr>
      <vt:lpstr>Apresentação do PowerPoint</vt:lpstr>
      <vt:lpstr>MISSÃO</vt:lpstr>
      <vt:lpstr>OBJETIVO MAIOR</vt:lpstr>
      <vt:lpstr>COMUNICAÇÃO</vt:lpstr>
      <vt:lpstr>IMPORTÂNCIA DA COMUNICAÇÃO</vt:lpstr>
      <vt:lpstr> FORMAS DE COMUNICAÇÃO:  </vt:lpstr>
      <vt:lpstr> FORMAS DE LINGUAGEM:  </vt:lpstr>
      <vt:lpstr> ALGUMAS ATITUDES SÃO FUNDAMENTAIS:  </vt:lpstr>
      <vt:lpstr>Apresentação do PowerPoint</vt:lpstr>
      <vt:lpstr>APRESENTAÇÃO EM POWER 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 Goes</dc:creator>
  <cp:lastModifiedBy>José Geraldo Santos</cp:lastModifiedBy>
  <cp:revision>104</cp:revision>
  <dcterms:modified xsi:type="dcterms:W3CDTF">2022-04-29T13:16:06Z</dcterms:modified>
</cp:coreProperties>
</file>