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6" r:id="rId1"/>
  </p:sldMasterIdLst>
  <p:notesMasterIdLst>
    <p:notesMasterId r:id="rId18"/>
  </p:notesMasterIdLst>
  <p:sldIdLst>
    <p:sldId id="288" r:id="rId2"/>
    <p:sldId id="259" r:id="rId3"/>
    <p:sldId id="289" r:id="rId4"/>
    <p:sldId id="324" r:id="rId5"/>
    <p:sldId id="356" r:id="rId6"/>
    <p:sldId id="325" r:id="rId7"/>
    <p:sldId id="326" r:id="rId8"/>
    <p:sldId id="327" r:id="rId9"/>
    <p:sldId id="328" r:id="rId10"/>
    <p:sldId id="329" r:id="rId11"/>
    <p:sldId id="351" r:id="rId12"/>
    <p:sldId id="352" r:id="rId13"/>
    <p:sldId id="353" r:id="rId14"/>
    <p:sldId id="354" r:id="rId15"/>
    <p:sldId id="355" r:id="rId16"/>
    <p:sldId id="350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6" roundtripDataSignature="AMtx7mhdafOfyWlosSYplizliTNHbPRU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7D27"/>
    <a:srgbClr val="FFAA72"/>
    <a:srgbClr val="FF8534"/>
    <a:srgbClr val="F6933D"/>
    <a:srgbClr val="FF94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76642" autoAdjust="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635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76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77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112133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00" b="1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doutrina@escoladepais.org.br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430824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3456674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1067108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67486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Vide material de apoio que traz mais de 40 alternativas e sugestões.</a:t>
            </a:r>
          </a:p>
        </p:txBody>
      </p:sp>
    </p:spTree>
    <p:extLst>
      <p:ext uri="{BB962C8B-B14F-4D97-AF65-F5344CB8AC3E}">
        <p14:creationId xmlns:p14="http://schemas.microsoft.com/office/powerpoint/2010/main" val="2157204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fontAlgn="base">
              <a:buNone/>
            </a:pPr>
            <a:r>
              <a:rPr lang="pt-BR" sz="12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 EPB usa</a:t>
            </a:r>
            <a:r>
              <a:rPr lang="pt-BR" sz="1200" b="0" i="0" u="none" strike="noStrike" cap="none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as metodologias ativas:</a:t>
            </a:r>
            <a:endParaRPr lang="pt-BR" sz="12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 fontAlgn="base">
              <a:buNone/>
            </a:pPr>
            <a:r>
              <a:rPr lang="pt-BR" sz="12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Interação</a:t>
            </a:r>
            <a:r>
              <a:rPr lang="pt-BR" sz="1100" b="1" i="0" u="none" strike="noStrike" cap="none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100" b="0" i="0" u="none" strike="noStrike" cap="none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pt-B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é  interessante e faz os participantes se sentirem importantes. Eles aprendem muito mais quando apresentam e discutem algum tipo de assunto, se posicionando sobre ele. Atividades em grupo/salas simultâneas são importantes</a:t>
            </a:r>
            <a:r>
              <a:rPr lang="pt-BR" sz="1100" b="0" i="0" u="none" strike="noStrike" cap="none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aliados.</a:t>
            </a:r>
            <a:endParaRPr lang="pt-BR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fontAlgn="base"/>
            <a:r>
              <a:rPr lang="pt-B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Inclusive, por meio de discussões, desenvolvem sua argumentação, refletem </a:t>
            </a:r>
            <a:r>
              <a:rPr lang="pt-BR" sz="1100" b="0" i="0" u="none" strike="noStrike" cap="none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pt-B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se posicionam frente a determinado assunto. </a:t>
            </a:r>
          </a:p>
          <a:p>
            <a:pPr marL="158750" indent="0" fontAlgn="base">
              <a:buNone/>
            </a:pPr>
            <a:r>
              <a:rPr lang="pt-BR" sz="12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Gamificação</a:t>
            </a:r>
            <a:endParaRPr lang="pt-BR" sz="1200" b="1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fontAlgn="base"/>
            <a:r>
              <a:rPr lang="pt-B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pt-B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gamificação</a:t>
            </a:r>
            <a:r>
              <a:rPr lang="pt-B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é uma outra metodologia ativa. Ela busca trazer jogos eletrônicos ou analógicos</a:t>
            </a:r>
            <a:r>
              <a:rPr lang="pt-BR" sz="1100" b="0" i="0" u="none" strike="noStrike" cap="none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como</a:t>
            </a:r>
            <a:r>
              <a:rPr lang="pt-B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aliados na aprendizagem. Fica divertido e interativo.</a:t>
            </a:r>
          </a:p>
          <a:p>
            <a:pPr fontAlgn="base"/>
            <a:r>
              <a:rPr lang="pt-B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Seria interessante que você sugerisse atividades interativas que tenham a ver com o assunto, estratégia bem legal para unir o grupo no desenvolvimento do conhecimento em um mundo cheio de distrações tecnológicas. </a:t>
            </a:r>
          </a:p>
          <a:p>
            <a:pPr fontAlgn="base"/>
            <a:r>
              <a:rPr lang="pt-B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Vale lembrar também que os jogos não precisam ser apenas tecnológicos, eles podem ser de qualquer espécie.</a:t>
            </a:r>
          </a:p>
          <a:p>
            <a:pPr marL="15875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t-B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 de aula invertida </a:t>
            </a:r>
            <a:r>
              <a:rPr lang="pt-B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coordenador faz introdução ao assunto e participantes aprofundam ,estudam, discutem,</a:t>
            </a:r>
            <a:r>
              <a:rPr lang="pt-BR" sz="11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tiram conclusões </a:t>
            </a:r>
            <a:r>
              <a:rPr lang="pt-B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(mais intenso no EAD).</a:t>
            </a:r>
          </a:p>
          <a:p>
            <a:pPr fontAlgn="base"/>
            <a:endParaRPr lang="pt-BR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8645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600" dirty="0"/>
              <a:t>Orientação:</a:t>
            </a:r>
            <a:r>
              <a:rPr lang="pt-BR" sz="1600" baseline="0" dirty="0"/>
              <a:t> link dos formulários devem ser acompanhados e atualizados acessando site www.escoladepais.org.br - área do </a:t>
            </a:r>
            <a:r>
              <a:rPr lang="pt-BR" sz="1400" baseline="0" dirty="0"/>
              <a:t>associado</a:t>
            </a:r>
            <a:r>
              <a:rPr lang="pt-BR" baseline="0" dirty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91766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No</a:t>
            </a:r>
            <a:r>
              <a:rPr lang="pt-BR" baseline="0" dirty="0"/>
              <a:t> presencial quem assina é o responsável do</a:t>
            </a:r>
            <a:r>
              <a:rPr lang="pt-BR" dirty="0"/>
              <a:t> Colégio ou instituição</a:t>
            </a:r>
            <a:r>
              <a:rPr lang="pt-BR" baseline="0" dirty="0"/>
              <a:t> parceira.</a:t>
            </a:r>
          </a:p>
          <a:p>
            <a:r>
              <a:rPr lang="pt-BR" sz="1100" dirty="0"/>
              <a:t>Atestado de realização do ciclo  (anexo1) </a:t>
            </a:r>
            <a:r>
              <a:rPr lang="pt-BR" sz="1100" b="1" dirty="0"/>
              <a:t>Depois de assinado, deverá ser </a:t>
            </a:r>
            <a:r>
              <a:rPr lang="pt-BR" sz="1100" b="1" dirty="0" err="1"/>
              <a:t>escaneado</a:t>
            </a:r>
            <a:r>
              <a:rPr lang="pt-BR" sz="1100" b="1" dirty="0"/>
              <a:t> e enviado ao endereço: </a:t>
            </a:r>
            <a:r>
              <a:rPr lang="pt-BR" sz="1100" b="1" u="sng" dirty="0">
                <a:hlinkClick r:id="rId3"/>
              </a:rPr>
              <a:t>doutrina@escoladepais.org.br</a:t>
            </a:r>
            <a:r>
              <a:rPr lang="pt-BR" sz="1100" b="1" dirty="0"/>
              <a:t> 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14058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pt-BR" sz="1100" dirty="0"/>
              <a:t>Enviar o Certificado ao concluintes emitido pelo sympla ou preenchido manualmente (anexo 2)</a:t>
            </a:r>
          </a:p>
          <a:p>
            <a:r>
              <a:rPr lang="pt-BR" dirty="0"/>
              <a:t>A assinatura</a:t>
            </a:r>
            <a:r>
              <a:rPr lang="pt-BR" baseline="0" dirty="0"/>
              <a:t> do certificado deve ser do presidente da seccional.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9895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" y="0"/>
            <a:ext cx="9143111" cy="5143500"/>
          </a:xfrm>
          <a:prstGeom prst="rect">
            <a:avLst/>
          </a:prstGeom>
        </p:spPr>
      </p:pic>
      <p:grpSp>
        <p:nvGrpSpPr>
          <p:cNvPr id="8" name="Grupo 7"/>
          <p:cNvGrpSpPr/>
          <p:nvPr userDrawn="1"/>
        </p:nvGrpSpPr>
        <p:grpSpPr>
          <a:xfrm>
            <a:off x="3437792" y="1837592"/>
            <a:ext cx="5310554" cy="1907931"/>
            <a:chOff x="3437792" y="1837592"/>
            <a:chExt cx="5310554" cy="1907931"/>
          </a:xfrm>
        </p:grpSpPr>
        <p:sp>
          <p:nvSpPr>
            <p:cNvPr id="2" name="Retângulo 1"/>
            <p:cNvSpPr/>
            <p:nvPr userDrawn="1"/>
          </p:nvSpPr>
          <p:spPr>
            <a:xfrm>
              <a:off x="3437792" y="1837592"/>
              <a:ext cx="5310554" cy="19079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5" name="Grupo 4"/>
            <p:cNvGrpSpPr/>
            <p:nvPr userDrawn="1"/>
          </p:nvGrpSpPr>
          <p:grpSpPr>
            <a:xfrm>
              <a:off x="3753069" y="2107099"/>
              <a:ext cx="4887506" cy="1092933"/>
              <a:chOff x="3753069" y="2107099"/>
              <a:chExt cx="4887506" cy="1092933"/>
            </a:xfrm>
          </p:grpSpPr>
          <p:pic>
            <p:nvPicPr>
              <p:cNvPr id="4" name="Imagem 3"/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53069" y="2107099"/>
                <a:ext cx="4680000" cy="1092933"/>
              </a:xfrm>
              <a:prstGeom prst="rect">
                <a:avLst/>
              </a:prstGeom>
            </p:spPr>
          </p:pic>
          <p:sp>
            <p:nvSpPr>
              <p:cNvPr id="7" name="CaixaDeTexto 6"/>
              <p:cNvSpPr txBox="1"/>
              <p:nvPr userDrawn="1"/>
            </p:nvSpPr>
            <p:spPr>
              <a:xfrm>
                <a:off x="8466955" y="2285970"/>
                <a:ext cx="173620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dirty="0"/>
                  <a:t>®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90147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737634"/>
            <a:ext cx="7886700" cy="62818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416314"/>
            <a:ext cx="3677234" cy="3262312"/>
          </a:xfrm>
        </p:spPr>
        <p:txBody>
          <a:bodyPr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38116" y="1416314"/>
            <a:ext cx="3677234" cy="3262312"/>
          </a:xfrm>
        </p:spPr>
        <p:txBody>
          <a:bodyPr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3B05-36F8-4721-871A-B3E1F510ADE1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Google Shape;143;p33"/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 flipH="1">
            <a:off x="2683157" y="2988541"/>
            <a:ext cx="3777686" cy="5322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upo 9"/>
          <p:cNvGrpSpPr>
            <a:grpSpLocks noChangeAspect="1"/>
          </p:cNvGrpSpPr>
          <p:nvPr userDrawn="1"/>
        </p:nvGrpSpPr>
        <p:grpSpPr>
          <a:xfrm>
            <a:off x="0" y="298047"/>
            <a:ext cx="1945775" cy="435600"/>
            <a:chOff x="3753069" y="2107099"/>
            <a:chExt cx="4887506" cy="1092933"/>
          </a:xfrm>
        </p:grpSpPr>
        <p:pic>
          <p:nvPicPr>
            <p:cNvPr id="11" name="Imagem 10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53069" y="2107099"/>
              <a:ext cx="4680000" cy="1092933"/>
            </a:xfrm>
            <a:prstGeom prst="rect">
              <a:avLst/>
            </a:prstGeom>
          </p:spPr>
        </p:pic>
        <p:sp>
          <p:nvSpPr>
            <p:cNvPr id="12" name="CaixaDeTexto 11"/>
            <p:cNvSpPr txBox="1"/>
            <p:nvPr userDrawn="1"/>
          </p:nvSpPr>
          <p:spPr>
            <a:xfrm>
              <a:off x="8466955" y="2285970"/>
              <a:ext cx="17362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pt-BR" dirty="0"/>
                <a:t>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3511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733646"/>
            <a:ext cx="2949575" cy="809403"/>
          </a:xfrm>
        </p:spPr>
        <p:txBody>
          <a:bodyPr anchor="b"/>
          <a:lstStyle>
            <a:lvl1pPr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112044" y="741363"/>
            <a:ext cx="4404894" cy="39000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3098398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3B05-36F8-4721-871A-B3E1F510ADE1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Google Shape;143;p33"/>
          <p:cNvPicPr preferRelativeResize="0">
            <a:picLocks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1957085" y="2988541"/>
            <a:ext cx="3777686" cy="5322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upo 8"/>
          <p:cNvGrpSpPr>
            <a:grpSpLocks noChangeAspect="1"/>
          </p:cNvGrpSpPr>
          <p:nvPr userDrawn="1"/>
        </p:nvGrpSpPr>
        <p:grpSpPr>
          <a:xfrm>
            <a:off x="0" y="298047"/>
            <a:ext cx="1945775" cy="435600"/>
            <a:chOff x="3753069" y="2107099"/>
            <a:chExt cx="4887506" cy="1092933"/>
          </a:xfrm>
        </p:grpSpPr>
        <p:pic>
          <p:nvPicPr>
            <p:cNvPr id="11" name="Imagem 10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53069" y="2107099"/>
              <a:ext cx="4680000" cy="1092933"/>
            </a:xfrm>
            <a:prstGeom prst="rect">
              <a:avLst/>
            </a:prstGeom>
          </p:spPr>
        </p:pic>
        <p:sp>
          <p:nvSpPr>
            <p:cNvPr id="12" name="CaixaDeTexto 11"/>
            <p:cNvSpPr txBox="1"/>
            <p:nvPr userDrawn="1"/>
          </p:nvSpPr>
          <p:spPr>
            <a:xfrm>
              <a:off x="8466955" y="2285970"/>
              <a:ext cx="17362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pt-BR" dirty="0"/>
                <a:t>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6939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3B05-36F8-4721-871A-B3E1F510AD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8528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848C-DFEC-4BD1-8033-638F0620C7F0}" type="datetimeFigureOut">
              <a:rPr lang="pt-BR" smtClean="0"/>
              <a:t>04/04/2022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3B05-36F8-4721-871A-B3E1F510AD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9630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848C-DFEC-4BD1-8033-638F0620C7F0}" type="datetimeFigureOut">
              <a:rPr lang="pt-BR" smtClean="0"/>
              <a:t>04/04/2022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3B05-36F8-4721-871A-B3E1F510AD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834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848C-DFEC-4BD1-8033-638F0620C7F0}" type="datetimeFigureOut">
              <a:rPr lang="pt-BR" smtClean="0"/>
              <a:t>04/04/2022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3B05-36F8-4721-871A-B3E1F510AD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7019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848C-DFEC-4BD1-8033-638F0620C7F0}" type="datetimeFigureOut">
              <a:rPr lang="pt-BR" smtClean="0"/>
              <a:t>04/04/2022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3B05-36F8-4721-871A-B3E1F510AD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69670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848C-DFEC-4BD1-8033-638F0620C7F0}" type="datetimeFigureOut">
              <a:rPr lang="pt-BR" smtClean="0"/>
              <a:t>04/04/2022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3B05-36F8-4721-871A-B3E1F510AD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5632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848C-DFEC-4BD1-8033-638F0620C7F0}" type="datetimeFigureOut">
              <a:rPr lang="pt-BR" smtClean="0"/>
              <a:t>04/04/2022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3B05-36F8-4721-871A-B3E1F510AD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6477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848C-DFEC-4BD1-8033-638F0620C7F0}" type="datetimeFigureOut">
              <a:rPr lang="pt-BR" smtClean="0"/>
              <a:t>04/04/2022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3B05-36F8-4721-871A-B3E1F510AD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2744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" y="0"/>
            <a:ext cx="9143111" cy="5143500"/>
          </a:xfrm>
          <a:prstGeom prst="rect">
            <a:avLst/>
          </a:prstGeom>
        </p:spPr>
      </p:pic>
      <p:grpSp>
        <p:nvGrpSpPr>
          <p:cNvPr id="9" name="Grupo 8"/>
          <p:cNvGrpSpPr/>
          <p:nvPr userDrawn="1"/>
        </p:nvGrpSpPr>
        <p:grpSpPr>
          <a:xfrm>
            <a:off x="3623860" y="1837592"/>
            <a:ext cx="5124486" cy="1843157"/>
            <a:chOff x="3437792" y="1837592"/>
            <a:chExt cx="5310554" cy="1907931"/>
          </a:xfrm>
        </p:grpSpPr>
        <p:sp>
          <p:nvSpPr>
            <p:cNvPr id="11" name="Retângulo 10"/>
            <p:cNvSpPr/>
            <p:nvPr userDrawn="1"/>
          </p:nvSpPr>
          <p:spPr>
            <a:xfrm>
              <a:off x="3437792" y="1837592"/>
              <a:ext cx="5310554" cy="19079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Grupo 12"/>
            <p:cNvGrpSpPr/>
            <p:nvPr userDrawn="1"/>
          </p:nvGrpSpPr>
          <p:grpSpPr>
            <a:xfrm>
              <a:off x="3753069" y="2107099"/>
              <a:ext cx="4887506" cy="1092933"/>
              <a:chOff x="3753069" y="2107099"/>
              <a:chExt cx="4887506" cy="1092933"/>
            </a:xfrm>
          </p:grpSpPr>
          <p:pic>
            <p:nvPicPr>
              <p:cNvPr id="14" name="Imagem 13"/>
              <p:cNvPicPr>
                <a:picLocks noChangeAspect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53069" y="2107099"/>
                <a:ext cx="4680000" cy="1092933"/>
              </a:xfrm>
              <a:prstGeom prst="rect">
                <a:avLst/>
              </a:prstGeom>
            </p:spPr>
          </p:pic>
          <p:sp>
            <p:nvSpPr>
              <p:cNvPr id="15" name="CaixaDeTexto 14"/>
              <p:cNvSpPr txBox="1"/>
              <p:nvPr userDrawn="1"/>
            </p:nvSpPr>
            <p:spPr>
              <a:xfrm>
                <a:off x="8466955" y="2285970"/>
                <a:ext cx="173620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dirty="0"/>
                  <a:t>®</a:t>
                </a:r>
              </a:p>
            </p:txBody>
          </p:sp>
        </p:grpSp>
      </p:grpSp>
      <p:sp>
        <p:nvSpPr>
          <p:cNvPr id="10" name="Título 1"/>
          <p:cNvSpPr txBox="1">
            <a:spLocks/>
          </p:cNvSpPr>
          <p:nvPr userDrawn="1"/>
        </p:nvSpPr>
        <p:spPr>
          <a:xfrm>
            <a:off x="165463" y="487067"/>
            <a:ext cx="2656113" cy="11675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 userDrawn="1">
            <p:ph type="subTitle" idx="1"/>
          </p:nvPr>
        </p:nvSpPr>
        <p:spPr>
          <a:xfrm>
            <a:off x="3623860" y="3152503"/>
            <a:ext cx="5020492" cy="13950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24575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>
            <a:normAutofit/>
          </a:bodyPr>
          <a:lstStyle>
            <a:lvl1pPr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848C-DFEC-4BD1-8033-638F0620C7F0}" type="datetimeFigureOut">
              <a:rPr lang="pt-BR" smtClean="0"/>
              <a:t>04/04/2022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3B05-36F8-4721-871A-B3E1F510AD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8889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" y="0"/>
            <a:ext cx="9143111" cy="5143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3620" y="308938"/>
            <a:ext cx="2002421" cy="2063871"/>
          </a:xfrm>
        </p:spPr>
        <p:txBody>
          <a:bodyPr anchor="ctr" anchorCtr="0">
            <a:normAutofit/>
          </a:bodyPr>
          <a:lstStyle>
            <a:lvl1pPr algn="ctr"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3B05-36F8-4721-871A-B3E1F510ADE1}" type="slidenum">
              <a:rPr lang="pt-BR" smtClean="0"/>
              <a:t>‹nº›</a:t>
            </a:fld>
            <a:endParaRPr lang="pt-BR"/>
          </a:p>
        </p:txBody>
      </p:sp>
      <p:grpSp>
        <p:nvGrpSpPr>
          <p:cNvPr id="9" name="Grupo 8"/>
          <p:cNvGrpSpPr/>
          <p:nvPr userDrawn="1"/>
        </p:nvGrpSpPr>
        <p:grpSpPr>
          <a:xfrm>
            <a:off x="3623860" y="1837592"/>
            <a:ext cx="5124486" cy="1843157"/>
            <a:chOff x="3437792" y="1837592"/>
            <a:chExt cx="5310554" cy="1907931"/>
          </a:xfrm>
        </p:grpSpPr>
        <p:sp>
          <p:nvSpPr>
            <p:cNvPr id="10" name="Retângulo 9"/>
            <p:cNvSpPr/>
            <p:nvPr userDrawn="1"/>
          </p:nvSpPr>
          <p:spPr>
            <a:xfrm>
              <a:off x="3437792" y="1837592"/>
              <a:ext cx="5310554" cy="19079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1" name="Grupo 10"/>
            <p:cNvGrpSpPr/>
            <p:nvPr userDrawn="1"/>
          </p:nvGrpSpPr>
          <p:grpSpPr>
            <a:xfrm>
              <a:off x="3753069" y="2107099"/>
              <a:ext cx="4887506" cy="1092933"/>
              <a:chOff x="3753069" y="2107099"/>
              <a:chExt cx="4887506" cy="1092933"/>
            </a:xfrm>
          </p:grpSpPr>
          <p:pic>
            <p:nvPicPr>
              <p:cNvPr id="12" name="Imagem 11"/>
              <p:cNvPicPr>
                <a:picLocks noChangeAspect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53069" y="2107099"/>
                <a:ext cx="4680000" cy="1092933"/>
              </a:xfrm>
              <a:prstGeom prst="rect">
                <a:avLst/>
              </a:prstGeom>
            </p:spPr>
          </p:pic>
          <p:sp>
            <p:nvSpPr>
              <p:cNvPr id="13" name="CaixaDeTexto 12"/>
              <p:cNvSpPr txBox="1"/>
              <p:nvPr userDrawn="1"/>
            </p:nvSpPr>
            <p:spPr>
              <a:xfrm>
                <a:off x="8466955" y="2285970"/>
                <a:ext cx="173620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dirty="0"/>
                  <a:t>®</a:t>
                </a:r>
              </a:p>
            </p:txBody>
          </p:sp>
        </p:grpSp>
      </p:grp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04304" y="3264061"/>
            <a:ext cx="5911046" cy="121534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388191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716029"/>
            <a:ext cx="7886700" cy="62663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342667"/>
            <a:ext cx="7886700" cy="3329177"/>
          </a:xfrm>
        </p:spPr>
        <p:txBody>
          <a:bodyPr/>
          <a:lstStyle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3B05-36F8-4721-871A-B3E1F510ADE1}" type="slidenum">
              <a:rPr lang="pt-BR" smtClean="0"/>
              <a:t>‹nº›</a:t>
            </a:fld>
            <a:endParaRPr lang="pt-BR"/>
          </a:p>
        </p:txBody>
      </p:sp>
      <p:grpSp>
        <p:nvGrpSpPr>
          <p:cNvPr id="4" name="Grupo 3"/>
          <p:cNvGrpSpPr/>
          <p:nvPr userDrawn="1"/>
        </p:nvGrpSpPr>
        <p:grpSpPr>
          <a:xfrm>
            <a:off x="0" y="0"/>
            <a:ext cx="9144000" cy="733647"/>
            <a:chOff x="0" y="0"/>
            <a:chExt cx="9144000" cy="733647"/>
          </a:xfrm>
        </p:grpSpPr>
        <p:pic>
          <p:nvPicPr>
            <p:cNvPr id="9" name="Google Shape;143;p33"/>
            <p:cNvPicPr preferRelativeResize="0"/>
            <p:nvPr/>
          </p:nvPicPr>
          <p:blipFill rotWithShape="1"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0" y="0"/>
              <a:ext cx="9144000" cy="73364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" name="Grupo 11"/>
            <p:cNvGrpSpPr>
              <a:grpSpLocks noChangeAspect="1"/>
            </p:cNvGrpSpPr>
            <p:nvPr userDrawn="1"/>
          </p:nvGrpSpPr>
          <p:grpSpPr>
            <a:xfrm>
              <a:off x="0" y="298047"/>
              <a:ext cx="1945775" cy="435600"/>
              <a:chOff x="3753069" y="2107099"/>
              <a:chExt cx="4887506" cy="1092933"/>
            </a:xfrm>
          </p:grpSpPr>
          <p:pic>
            <p:nvPicPr>
              <p:cNvPr id="13" name="Imagem 12"/>
              <p:cNvPicPr>
                <a:picLocks noChangeAspect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53069" y="2107099"/>
                <a:ext cx="4680000" cy="1092933"/>
              </a:xfrm>
              <a:prstGeom prst="rect">
                <a:avLst/>
              </a:prstGeom>
            </p:spPr>
          </p:pic>
          <p:sp>
            <p:nvSpPr>
              <p:cNvPr id="14" name="CaixaDeTexto 13"/>
              <p:cNvSpPr txBox="1"/>
              <p:nvPr userDrawn="1"/>
            </p:nvSpPr>
            <p:spPr>
              <a:xfrm>
                <a:off x="8466955" y="2285970"/>
                <a:ext cx="173620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dirty="0"/>
                  <a:t>®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91840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387364"/>
            <a:ext cx="7886700" cy="62663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2058696"/>
            <a:ext cx="7886700" cy="2613148"/>
          </a:xfrm>
        </p:spPr>
        <p:txBody>
          <a:bodyPr/>
          <a:lstStyle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3B05-36F8-4721-871A-B3E1F510ADE1}" type="slidenum">
              <a:rPr lang="pt-BR" smtClean="0"/>
              <a:t>‹nº›</a:t>
            </a:fld>
            <a:endParaRPr lang="pt-BR"/>
          </a:p>
        </p:txBody>
      </p:sp>
      <p:grpSp>
        <p:nvGrpSpPr>
          <p:cNvPr id="5" name="Grupo 4"/>
          <p:cNvGrpSpPr/>
          <p:nvPr userDrawn="1"/>
        </p:nvGrpSpPr>
        <p:grpSpPr>
          <a:xfrm>
            <a:off x="0" y="0"/>
            <a:ext cx="9144000" cy="733647"/>
            <a:chOff x="0" y="0"/>
            <a:chExt cx="9144000" cy="733647"/>
          </a:xfrm>
        </p:grpSpPr>
        <p:pic>
          <p:nvPicPr>
            <p:cNvPr id="9" name="Google Shape;143;p33"/>
            <p:cNvPicPr preferRelativeResize="0"/>
            <p:nvPr/>
          </p:nvPicPr>
          <p:blipFill rotWithShape="1"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0" y="0"/>
              <a:ext cx="9144000" cy="7336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agem 7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98047"/>
              <a:ext cx="1791960" cy="435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8943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716029"/>
            <a:ext cx="7886700" cy="62663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3B05-36F8-4721-871A-B3E1F510ADE1}" type="slidenum">
              <a:rPr lang="pt-BR" smtClean="0"/>
              <a:t>‹nº›</a:t>
            </a:fld>
            <a:endParaRPr lang="pt-BR"/>
          </a:p>
        </p:txBody>
      </p:sp>
      <p:grpSp>
        <p:nvGrpSpPr>
          <p:cNvPr id="7" name="Grupo 6"/>
          <p:cNvGrpSpPr/>
          <p:nvPr userDrawn="1"/>
        </p:nvGrpSpPr>
        <p:grpSpPr>
          <a:xfrm>
            <a:off x="0" y="0"/>
            <a:ext cx="9144000" cy="733647"/>
            <a:chOff x="0" y="0"/>
            <a:chExt cx="9144000" cy="733647"/>
          </a:xfrm>
        </p:grpSpPr>
        <p:pic>
          <p:nvPicPr>
            <p:cNvPr id="8" name="Google Shape;143;p33"/>
            <p:cNvPicPr preferRelativeResize="0"/>
            <p:nvPr/>
          </p:nvPicPr>
          <p:blipFill rotWithShape="1"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0" y="0"/>
              <a:ext cx="9144000" cy="73364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" name="Grupo 10"/>
            <p:cNvGrpSpPr>
              <a:grpSpLocks noChangeAspect="1"/>
            </p:cNvGrpSpPr>
            <p:nvPr userDrawn="1"/>
          </p:nvGrpSpPr>
          <p:grpSpPr>
            <a:xfrm>
              <a:off x="0" y="298047"/>
              <a:ext cx="1945775" cy="435600"/>
              <a:chOff x="3753069" y="2107099"/>
              <a:chExt cx="4887506" cy="1092933"/>
            </a:xfrm>
          </p:grpSpPr>
          <p:pic>
            <p:nvPicPr>
              <p:cNvPr id="12" name="Imagem 11"/>
              <p:cNvPicPr>
                <a:picLocks noChangeAspect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53069" y="2107099"/>
                <a:ext cx="4680000" cy="1092933"/>
              </a:xfrm>
              <a:prstGeom prst="rect">
                <a:avLst/>
              </a:prstGeom>
            </p:spPr>
          </p:pic>
          <p:sp>
            <p:nvSpPr>
              <p:cNvPr id="13" name="CaixaDeTexto 12"/>
              <p:cNvSpPr txBox="1"/>
              <p:nvPr userDrawn="1"/>
            </p:nvSpPr>
            <p:spPr>
              <a:xfrm>
                <a:off x="8466955" y="2285970"/>
                <a:ext cx="173620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dirty="0"/>
                  <a:t>®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69195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3B05-36F8-4721-871A-B3E1F510ADE1}" type="slidenum">
              <a:rPr lang="pt-BR" smtClean="0"/>
              <a:t>‹nº›</a:t>
            </a:fld>
            <a:endParaRPr lang="pt-BR"/>
          </a:p>
        </p:txBody>
      </p:sp>
      <p:grpSp>
        <p:nvGrpSpPr>
          <p:cNvPr id="7" name="Grupo 6"/>
          <p:cNvGrpSpPr/>
          <p:nvPr userDrawn="1"/>
        </p:nvGrpSpPr>
        <p:grpSpPr>
          <a:xfrm>
            <a:off x="0" y="0"/>
            <a:ext cx="9144000" cy="733647"/>
            <a:chOff x="0" y="0"/>
            <a:chExt cx="9144000" cy="733647"/>
          </a:xfrm>
        </p:grpSpPr>
        <p:pic>
          <p:nvPicPr>
            <p:cNvPr id="8" name="Google Shape;143;p33"/>
            <p:cNvPicPr preferRelativeResize="0"/>
            <p:nvPr/>
          </p:nvPicPr>
          <p:blipFill rotWithShape="1"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0" y="0"/>
              <a:ext cx="9144000" cy="73364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" name="Grupo 10"/>
            <p:cNvGrpSpPr>
              <a:grpSpLocks noChangeAspect="1"/>
            </p:cNvGrpSpPr>
            <p:nvPr userDrawn="1"/>
          </p:nvGrpSpPr>
          <p:grpSpPr>
            <a:xfrm>
              <a:off x="0" y="298047"/>
              <a:ext cx="1945775" cy="435600"/>
              <a:chOff x="3753069" y="2107099"/>
              <a:chExt cx="4887506" cy="1092933"/>
            </a:xfrm>
          </p:grpSpPr>
          <p:pic>
            <p:nvPicPr>
              <p:cNvPr id="12" name="Imagem 11"/>
              <p:cNvPicPr>
                <a:picLocks noChangeAspect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53069" y="2107099"/>
                <a:ext cx="4680000" cy="1092933"/>
              </a:xfrm>
              <a:prstGeom prst="rect">
                <a:avLst/>
              </a:prstGeom>
            </p:spPr>
          </p:pic>
          <p:sp>
            <p:nvSpPr>
              <p:cNvPr id="13" name="CaixaDeTexto 12"/>
              <p:cNvSpPr txBox="1"/>
              <p:nvPr userDrawn="1"/>
            </p:nvSpPr>
            <p:spPr>
              <a:xfrm>
                <a:off x="8466955" y="2285970"/>
                <a:ext cx="173620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dirty="0"/>
                  <a:t>®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91718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76;p9"/>
          <p:cNvPicPr preferRelativeResize="0"/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33646"/>
            <a:ext cx="7046686" cy="440985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3B05-36F8-4721-871A-B3E1F510ADE1}" type="slidenum">
              <a:rPr lang="pt-BR" smtClean="0"/>
              <a:t>‹nº›</a:t>
            </a:fld>
            <a:endParaRPr lang="pt-BR"/>
          </a:p>
        </p:txBody>
      </p:sp>
      <p:grpSp>
        <p:nvGrpSpPr>
          <p:cNvPr id="10" name="Grupo 9"/>
          <p:cNvGrpSpPr>
            <a:grpSpLocks noChangeAspect="1"/>
          </p:cNvGrpSpPr>
          <p:nvPr userDrawn="1"/>
        </p:nvGrpSpPr>
        <p:grpSpPr>
          <a:xfrm>
            <a:off x="298928" y="298047"/>
            <a:ext cx="1945775" cy="435600"/>
            <a:chOff x="3753069" y="2107099"/>
            <a:chExt cx="4887506" cy="1092933"/>
          </a:xfrm>
        </p:grpSpPr>
        <p:pic>
          <p:nvPicPr>
            <p:cNvPr id="11" name="Imagem 10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53069" y="2107099"/>
              <a:ext cx="4680000" cy="1092933"/>
            </a:xfrm>
            <a:prstGeom prst="rect">
              <a:avLst/>
            </a:prstGeom>
          </p:spPr>
        </p:pic>
        <p:sp>
          <p:nvSpPr>
            <p:cNvPr id="12" name="CaixaDeTexto 11"/>
            <p:cNvSpPr txBox="1"/>
            <p:nvPr userDrawn="1"/>
          </p:nvSpPr>
          <p:spPr>
            <a:xfrm>
              <a:off x="8466955" y="2285970"/>
              <a:ext cx="17362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pt-BR" dirty="0"/>
                <a:t>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2609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28650" y="1202170"/>
            <a:ext cx="4064141" cy="62663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Clique para editar o Coordenador(a)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628650" y="2058696"/>
            <a:ext cx="4375820" cy="2613148"/>
          </a:xfrm>
        </p:spPr>
        <p:txBody>
          <a:bodyPr/>
          <a:lstStyle>
            <a:lvl1pPr marL="0" indent="0">
              <a:buNone/>
              <a:defRPr baseline="0"/>
            </a:lvl1pPr>
            <a:lvl2pPr>
              <a:defRPr sz="2400" baseline="0"/>
            </a:lvl2pPr>
            <a:lvl3pPr>
              <a:defRPr sz="2400"/>
            </a:lvl3pPr>
            <a:lvl4pPr>
              <a:defRPr/>
            </a:lvl4pPr>
          </a:lstStyle>
          <a:p>
            <a:pPr lvl="0"/>
            <a:r>
              <a:rPr lang="pt-BR" dirty="0"/>
              <a:t>Clique para editar - Escola de Pais do Brasil – Seccional </a:t>
            </a:r>
            <a:r>
              <a:rPr lang="pt-BR" dirty="0" err="1"/>
              <a:t>xxxx</a:t>
            </a:r>
            <a:r>
              <a:rPr lang="pt-BR" dirty="0"/>
              <a:t> - E-mail seccional - Telefone cel. </a:t>
            </a:r>
            <a:r>
              <a:rPr lang="pt-BR" dirty="0" err="1"/>
              <a:t>whatsApp</a:t>
            </a:r>
            <a:endParaRPr lang="pt-BR" dirty="0"/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3B05-36F8-4721-871A-B3E1F510ADE1}" type="slidenum">
              <a:rPr lang="pt-BR" smtClean="0"/>
              <a:t>‹nº›</a:t>
            </a:fld>
            <a:endParaRPr lang="pt-BR"/>
          </a:p>
        </p:txBody>
      </p:sp>
      <p:grpSp>
        <p:nvGrpSpPr>
          <p:cNvPr id="12" name="Grupo 11"/>
          <p:cNvGrpSpPr/>
          <p:nvPr userDrawn="1"/>
        </p:nvGrpSpPr>
        <p:grpSpPr>
          <a:xfrm>
            <a:off x="3968892" y="0"/>
            <a:ext cx="5175108" cy="5143500"/>
            <a:chOff x="3968892" y="0"/>
            <a:chExt cx="5175108" cy="5143500"/>
          </a:xfrm>
        </p:grpSpPr>
        <p:pic>
          <p:nvPicPr>
            <p:cNvPr id="13" name="Google Shape;271;p46" descr="Imagem em preto e branco&#10;&#10;Descrição gerada automaticamente com confiança média"/>
            <p:cNvPicPr preferRelativeResize="0"/>
            <p:nvPr/>
          </p:nvPicPr>
          <p:blipFill rotWithShape="1"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68892" y="0"/>
              <a:ext cx="3833812" cy="514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272;p46" descr="Forma&#10;&#10;Descrição gerada automaticamente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02266" y="0"/>
              <a:ext cx="3167063" cy="514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275;p46" descr="Ícone&#10;&#10;Descrição gerada automaticamente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34087" y="0"/>
              <a:ext cx="3109913" cy="5143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" name="Grupo 16"/>
          <p:cNvGrpSpPr>
            <a:grpSpLocks noChangeAspect="1"/>
          </p:cNvGrpSpPr>
          <p:nvPr userDrawn="1"/>
        </p:nvGrpSpPr>
        <p:grpSpPr>
          <a:xfrm>
            <a:off x="0" y="298047"/>
            <a:ext cx="1945775" cy="435600"/>
            <a:chOff x="3753069" y="2107099"/>
            <a:chExt cx="4887506" cy="1092933"/>
          </a:xfrm>
        </p:grpSpPr>
        <p:pic>
          <p:nvPicPr>
            <p:cNvPr id="18" name="Imagem 17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53069" y="2107099"/>
              <a:ext cx="4680000" cy="1092933"/>
            </a:xfrm>
            <a:prstGeom prst="rect">
              <a:avLst/>
            </a:prstGeom>
          </p:spPr>
        </p:pic>
        <p:sp>
          <p:nvSpPr>
            <p:cNvPr id="19" name="CaixaDeTexto 18"/>
            <p:cNvSpPr txBox="1"/>
            <p:nvPr userDrawn="1"/>
          </p:nvSpPr>
          <p:spPr>
            <a:xfrm>
              <a:off x="8466955" y="2285970"/>
              <a:ext cx="17362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pt-BR" dirty="0"/>
                <a:t>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6297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2848C-DFEC-4BD1-8033-638F0620C7F0}" type="datetimeFigureOut">
              <a:rPr lang="pt-BR" smtClean="0"/>
              <a:t>04/04/2022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A3B05-36F8-4721-871A-B3E1F510AD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0249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57" r:id="rId3"/>
    <p:sldLayoutId id="2147483658" r:id="rId4"/>
    <p:sldLayoutId id="2147483675" r:id="rId5"/>
    <p:sldLayoutId id="2147483672" r:id="rId6"/>
    <p:sldLayoutId id="2147483673" r:id="rId7"/>
    <p:sldLayoutId id="2147483678" r:id="rId8"/>
    <p:sldLayoutId id="2147483677" r:id="rId9"/>
    <p:sldLayoutId id="2147483660" r:id="rId10"/>
    <p:sldLayoutId id="2147483664" r:id="rId11"/>
    <p:sldLayoutId id="2147483674" r:id="rId12"/>
    <p:sldLayoutId id="2147483659" r:id="rId13"/>
    <p:sldLayoutId id="2147483661" r:id="rId14"/>
    <p:sldLayoutId id="2147483662" r:id="rId15"/>
    <p:sldLayoutId id="2147483669" r:id="rId16"/>
    <p:sldLayoutId id="2147483663" r:id="rId17"/>
    <p:sldLayoutId id="2147483665" r:id="rId18"/>
    <p:sldLayoutId id="2147483666" r:id="rId19"/>
    <p:sldLayoutId id="2147483667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ynamicaconsultoria.com.br/component/k2/itemlist/tag/Maturidade%20da%20Gest%C3%A3o%20de%20Mudan%C3%A7as%20Organizacionais%20nas%20Empresa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jcaLcvqhVHsGnEC89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forms.gle/jrmXX2FFc644cLK3A" TargetMode="External"/><Relationship Id="rId4" Type="http://schemas.openxmlformats.org/officeDocument/2006/relationships/hyperlink" Target="https://forms.gle/Sh75Y8dcZeuYRv3z7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.br/url?sa=i&amp;rct=j&amp;q=&amp;esrc=s&amp;source=images&amp;cd=&amp;cad=rja&amp;uact=8&amp;ved=0ahUKEwjp1cvgu4rQAhUBDpAKHQw-DTwQjRwIBw&amp;url=http://pmkb.com.br/artigo/mapeamento-e-gerenciamento-de-stakeholders/&amp;bvm=bv.137132246,d.Y2I&amp;psig=AFQjCNHtSL4ATPRS3BZmGYzRwcRhAjocCg&amp;ust=1478189490514387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hyperlink" Target="http://www.google.com.br/url?sa=i&amp;rct=j&amp;q=&amp;esrc=s&amp;source=images&amp;cd=&amp;cad=rja&amp;uact=8&amp;ved=0ahUKEwiyz873xYrQAhVFIpAKHTqmCnIQjRwIBw&amp;url=http://guiadicas.net/dinamicas-para-jovens-cristaos/&amp;bvm=bv.137132246,d.Y2I&amp;psig=AFQjCNHU2JvVbt8X79gqzk0YX98kdvfz6Q&amp;ust=147819230246698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meicidadeaecarvalho.blogspot.com/2011_08_01_archive.html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s://www.dynamicaconsultoria.com.br/component/k2/itemlist/tag/Maturidade%20da%20Gest%C3%A3o%20de%20Mudan%C3%A7as%20Organizacionais%20nas%20Empresa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.br/url?sa=i&amp;rct=j&amp;q=&amp;esrc=s&amp;source=images&amp;cd=&amp;cad=rja&amp;uact=8&amp;ved=0ahUKEwiyz873xYrQAhVFIpAKHTqmCnIQjRwIBw&amp;url=http://guiadicas.net/dinamicas-para-jovens-cristaos/&amp;bvm=bv.137132246,d.Y2I&amp;psig=AFQjCNHU2JvVbt8X79gqzk0YX98kdvfz6Q&amp;ust=1478192302466981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meicidadeaecarvalho.blogspot.com/2011_08_01_archive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69128" y="3366654"/>
            <a:ext cx="65670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 Rounded MT Bold" panose="020F0704030504030204" pitchFamily="34" charset="0"/>
              </a:rPr>
              <a:t>PROGRAMA DE FORMAÇÃO DE COORDENADORES</a:t>
            </a:r>
          </a:p>
          <a:p>
            <a:pPr algn="ctr"/>
            <a:endParaRPr lang="pt-BR" sz="1800" dirty="0">
              <a:latin typeface="Arial Rounded MT Bold" panose="020F0704030504030204" pitchFamily="34" charset="0"/>
            </a:endParaRPr>
          </a:p>
          <a:p>
            <a:pPr algn="ctr"/>
            <a:r>
              <a:rPr lang="pt-BR" sz="2800" b="1" dirty="0">
                <a:solidFill>
                  <a:srgbClr val="F6933D"/>
                </a:solidFill>
                <a:latin typeface="Arial Rounded MT Bold" panose="020F0704030504030204" pitchFamily="34" charset="0"/>
              </a:rPr>
              <a:t>TÉCNICAS E DOCUMENTOS</a:t>
            </a:r>
          </a:p>
        </p:txBody>
      </p:sp>
    </p:spTree>
    <p:extLst>
      <p:ext uri="{BB962C8B-B14F-4D97-AF65-F5344CB8AC3E}">
        <p14:creationId xmlns:p14="http://schemas.microsoft.com/office/powerpoint/2010/main" val="148842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2400" y="839673"/>
            <a:ext cx="5680364" cy="830997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2400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DINÂMICAS  DE DESENVOLVIMENTO DE TRABALHO</a:t>
            </a:r>
            <a:endParaRPr lang="en-US" sz="2400" b="1" dirty="0">
              <a:ln w="1905"/>
              <a:solidFill>
                <a:srgbClr val="FF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8" descr="Resultado de imagem para dinamica de movimentação de grup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2682" y="891307"/>
            <a:ext cx="3146626" cy="1536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tângulo 3"/>
          <p:cNvSpPr/>
          <p:nvPr/>
        </p:nvSpPr>
        <p:spPr>
          <a:xfrm>
            <a:off x="249383" y="1713746"/>
            <a:ext cx="52370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spcBef>
                <a:spcPts val="1800"/>
              </a:spcBef>
              <a:buSzPct val="50000"/>
            </a:pPr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dinâmica deve ser planejada pelo coordenador com possibilidade de alternativas e usadas de acordo com o número de circulistas. </a:t>
            </a:r>
            <a:endParaRPr lang="pt-BR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58751" y="3304875"/>
            <a:ext cx="2525867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000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Zum-zum</a:t>
            </a:r>
            <a:r>
              <a:rPr lang="pt-BR" sz="200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ou cochicho </a:t>
            </a:r>
            <a:endParaRPr lang="pt-BR" sz="2000" dirty="0"/>
          </a:p>
        </p:txBody>
      </p:sp>
      <p:sp>
        <p:nvSpPr>
          <p:cNvPr id="6" name="Retângulo 5"/>
          <p:cNvSpPr/>
          <p:nvPr/>
        </p:nvSpPr>
        <p:spPr>
          <a:xfrm>
            <a:off x="386492" y="4467528"/>
            <a:ext cx="899605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lvl="1" algn="just">
              <a:spcBef>
                <a:spcPts val="0"/>
              </a:spcBef>
              <a:buSzPct val="50000"/>
            </a:pPr>
            <a:r>
              <a:rPr lang="pt-BR" sz="20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Painel</a:t>
            </a:r>
          </a:p>
        </p:txBody>
      </p:sp>
      <p:sp>
        <p:nvSpPr>
          <p:cNvPr id="7" name="Retângulo 6"/>
          <p:cNvSpPr/>
          <p:nvPr/>
        </p:nvSpPr>
        <p:spPr>
          <a:xfrm>
            <a:off x="203478" y="3918145"/>
            <a:ext cx="1806905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sz="200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Discussão 4/10 </a:t>
            </a:r>
            <a:endParaRPr lang="pt-BR" sz="2000" dirty="0"/>
          </a:p>
        </p:txBody>
      </p:sp>
      <p:sp>
        <p:nvSpPr>
          <p:cNvPr id="8" name="Retângulo 7"/>
          <p:cNvSpPr/>
          <p:nvPr/>
        </p:nvSpPr>
        <p:spPr>
          <a:xfrm>
            <a:off x="5671048" y="3664804"/>
            <a:ext cx="253084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algn="just">
              <a:spcBef>
                <a:spcPts val="0"/>
              </a:spcBef>
              <a:buSzPct val="50000"/>
            </a:pPr>
            <a:r>
              <a:rPr lang="pt-BR" sz="200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Minigrupos ou cúpulas</a:t>
            </a:r>
          </a:p>
        </p:txBody>
      </p:sp>
      <p:sp>
        <p:nvSpPr>
          <p:cNvPr id="9" name="Retângulo 8"/>
          <p:cNvSpPr/>
          <p:nvPr/>
        </p:nvSpPr>
        <p:spPr>
          <a:xfrm>
            <a:off x="2478011" y="4324777"/>
            <a:ext cx="2883698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algn="ctr">
              <a:spcBef>
                <a:spcPts val="0"/>
              </a:spcBef>
              <a:buSzPct val="50000"/>
            </a:pPr>
            <a:r>
              <a:rPr lang="pt-BR" sz="200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Cartão numerado, baralho ou cartão colorido</a:t>
            </a:r>
          </a:p>
        </p:txBody>
      </p:sp>
      <p:sp>
        <p:nvSpPr>
          <p:cNvPr id="10" name="Retângulo 9"/>
          <p:cNvSpPr/>
          <p:nvPr/>
        </p:nvSpPr>
        <p:spPr>
          <a:xfrm>
            <a:off x="5597236" y="2845746"/>
            <a:ext cx="2216728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Cartazes, slides,   </a:t>
            </a:r>
          </a:p>
          <a:p>
            <a:pPr algn="ctr"/>
            <a:r>
              <a:rPr lang="pt-BR" sz="200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projetor multimídia</a:t>
            </a:r>
            <a:endParaRPr lang="pt-BR" sz="2000" dirty="0"/>
          </a:p>
        </p:txBody>
      </p:sp>
      <p:sp>
        <p:nvSpPr>
          <p:cNvPr id="12" name="Retângulo 11"/>
          <p:cNvSpPr/>
          <p:nvPr/>
        </p:nvSpPr>
        <p:spPr>
          <a:xfrm>
            <a:off x="2712572" y="3798091"/>
            <a:ext cx="1983235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sz="200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Seis a seis (6 x 6)</a:t>
            </a:r>
            <a:endParaRPr lang="pt-BR" sz="20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5985164" y="4315526"/>
            <a:ext cx="2784764" cy="6617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8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Salas simultâneas on-line</a:t>
            </a:r>
          </a:p>
          <a:p>
            <a:endParaRPr lang="pt-BR" sz="900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52399" y="3338946"/>
            <a:ext cx="205047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7D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Nuvem palavras</a:t>
            </a:r>
          </a:p>
        </p:txBody>
      </p:sp>
    </p:spTree>
    <p:extLst>
      <p:ext uri="{BB962C8B-B14F-4D97-AF65-F5344CB8AC3E}">
        <p14:creationId xmlns:p14="http://schemas.microsoft.com/office/powerpoint/2010/main" val="2094639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614" y="1013290"/>
            <a:ext cx="6811241" cy="579983"/>
          </a:xfrm>
        </p:spPr>
        <p:txBody>
          <a:bodyPr>
            <a:noAutofit/>
          </a:bodyPr>
          <a:lstStyle/>
          <a:p>
            <a:r>
              <a:rPr lang="pt-BR" sz="2800" b="1" i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b="1" i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pt-BR" sz="2800" b="1" i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não pode ser utilizado?</a:t>
            </a:r>
            <a:endParaRPr lang="pt-BR" sz="28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1669" y="1856508"/>
            <a:ext cx="7711786" cy="307570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None/>
            </a:pPr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devemos aplicar, em nosso trabalho, técnicas usadas em terapia de grupo (</a:t>
            </a:r>
            <a:r>
              <a:rPr lang="pt-BR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sociodrama</a:t>
            </a:r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psicodrama, análise em grupo, </a:t>
            </a:r>
            <a:r>
              <a:rPr lang="pt-BR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Essas técnicas só devem ser usadas por especialistas ou profissionais habilitados.</a:t>
            </a:r>
          </a:p>
          <a:p>
            <a:pPr marL="0" indent="0" algn="ctr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None/>
            </a:pPr>
            <a:r>
              <a:rPr lang="pt-BR" sz="24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podemos esquecer que o objetivo da Escola de Pais do Brasil não é terapêutico!</a:t>
            </a:r>
          </a:p>
          <a:p>
            <a:pPr algn="ctr">
              <a:lnSpc>
                <a:spcPct val="100000"/>
              </a:lnSpc>
            </a:pPr>
            <a:endParaRPr lang="pt-BR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82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5667" y="750054"/>
            <a:ext cx="5010151" cy="621546"/>
          </a:xfrm>
          <a:ln>
            <a:solidFill>
              <a:srgbClr val="FF6600"/>
            </a:solidFill>
          </a:ln>
        </p:spPr>
        <p:txBody>
          <a:bodyPr>
            <a:normAutofit fontScale="90000"/>
          </a:bodyPr>
          <a:lstStyle/>
          <a:p>
            <a:br>
              <a:rPr lang="pt-BR" b="1" dirty="0">
                <a:solidFill>
                  <a:srgbClr val="F6933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>
                <a:solidFill>
                  <a:srgbClr val="F693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METODOLOGIAS ATIVAS </a:t>
            </a:r>
            <a:br>
              <a:rPr lang="pt-BR" b="1" dirty="0">
                <a:solidFill>
                  <a:srgbClr val="F6933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b="1" dirty="0">
              <a:solidFill>
                <a:srgbClr val="F693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1673" y="1435242"/>
            <a:ext cx="8714509" cy="38294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metodologias ativas surgem como uma alternativa para proporcionar aos aprendizes  autonomia para o seu desenvolvimento educacional, fugindo do modelo de ensino em que o professor detinha todo o conhecimento.</a:t>
            </a:r>
          </a:p>
          <a:p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Interação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grupos, salas simultâneas, nuvem de palavras, chat, grupo </a:t>
            </a:r>
            <a:r>
              <a:rPr lang="pt-B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whatsapp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Gamificações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aliados da aprendizagem</a:t>
            </a:r>
          </a:p>
          <a:p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 de aula invertida 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coordenador faz introdução ao assunto e participantes trocam experiências e saberes.</a:t>
            </a:r>
          </a:p>
        </p:txBody>
      </p:sp>
    </p:spTree>
    <p:extLst>
      <p:ext uri="{BB962C8B-B14F-4D97-AF65-F5344CB8AC3E}">
        <p14:creationId xmlns:p14="http://schemas.microsoft.com/office/powerpoint/2010/main" val="1882364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0582" y="757592"/>
            <a:ext cx="4197927" cy="489317"/>
          </a:xfrm>
          <a:ln>
            <a:solidFill>
              <a:srgbClr val="FF6600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28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887" y="1540095"/>
            <a:ext cx="8750877" cy="3603405"/>
          </a:xfrm>
        </p:spPr>
        <p:txBody>
          <a:bodyPr>
            <a:noAutofit/>
          </a:bodyPr>
          <a:lstStyle/>
          <a:p>
            <a:r>
              <a:rPr lang="pt-BR" sz="2000" dirty="0"/>
              <a:t>Para realizar um </a:t>
            </a:r>
            <a:r>
              <a:rPr lang="pt-BR" sz="2000" b="1" dirty="0"/>
              <a:t>círculo de debates</a:t>
            </a:r>
            <a:r>
              <a:rPr lang="pt-BR" sz="2000" dirty="0"/>
              <a:t> o coordenador precisa de um enxoval que é atualizado todos os anos pela DEN – Diretoria Executiva Nacional:</a:t>
            </a:r>
          </a:p>
          <a:p>
            <a:r>
              <a:rPr lang="pt-BR" sz="2000" dirty="0"/>
              <a:t>1. relatório do coordenador para ser preenchido ao final do ciclo.    </a:t>
            </a:r>
          </a:p>
          <a:p>
            <a:pPr marL="0" indent="0">
              <a:buNone/>
            </a:pPr>
            <a:r>
              <a:rPr lang="pt-BR" sz="2000" u="sng" dirty="0">
                <a:hlinkClick r:id="rId3"/>
              </a:rPr>
              <a:t>https://forms.gle/jcaLcvqhVHsGnEC89</a:t>
            </a:r>
            <a:endParaRPr lang="pt-BR" sz="2000" dirty="0"/>
          </a:p>
          <a:p>
            <a:r>
              <a:rPr lang="pt-BR" sz="2000" dirty="0"/>
              <a:t>2. pesquisa para enviar aos desistentes nos primeiros encontros.      </a:t>
            </a:r>
          </a:p>
          <a:p>
            <a:pPr marL="0" indent="0">
              <a:buNone/>
            </a:pPr>
            <a:r>
              <a:rPr lang="pt-BR" sz="2000" u="sng" dirty="0">
                <a:hlinkClick r:id="rId4"/>
              </a:rPr>
              <a:t>https://forms.gle/Sh75Y8dcZeuYRv3z7</a:t>
            </a:r>
            <a:endParaRPr lang="pt-BR" sz="2000" dirty="0"/>
          </a:p>
          <a:p>
            <a:r>
              <a:rPr lang="pt-BR" sz="2000" dirty="0"/>
              <a:t>3. avaliação dos circulistas    </a:t>
            </a:r>
            <a:r>
              <a:rPr lang="pt-BR" sz="2000" u="sng" dirty="0">
                <a:hlinkClick r:id="rId5"/>
              </a:rPr>
              <a:t>https://forms.</a:t>
            </a:r>
            <a:r>
              <a:rPr lang="pt-BR" sz="2000" dirty="0"/>
              <a:t>... exclusivo para cada turma.  Basta preencher e enviar eletronicamente. </a:t>
            </a:r>
          </a:p>
          <a:p>
            <a:r>
              <a:rPr lang="pt-BR" sz="2000" b="1" dirty="0"/>
              <a:t>Também deve preencher: Atestado </a:t>
            </a:r>
            <a:r>
              <a:rPr lang="pt-BR" sz="2000" dirty="0"/>
              <a:t>(anexo 1) </a:t>
            </a:r>
            <a:r>
              <a:rPr lang="pt-BR" sz="2000" b="1" dirty="0"/>
              <a:t>, Certificado (</a:t>
            </a:r>
            <a:r>
              <a:rPr lang="pt-BR" sz="2000" dirty="0"/>
              <a:t>anexo 2) </a:t>
            </a:r>
            <a:r>
              <a:rPr lang="pt-BR" sz="2000" b="1" dirty="0"/>
              <a:t>e</a:t>
            </a:r>
            <a:r>
              <a:rPr lang="pt-BR" sz="2000" dirty="0"/>
              <a:t> </a:t>
            </a:r>
            <a:r>
              <a:rPr lang="pt-BR" sz="2000" b="1" dirty="0"/>
              <a:t>Lista de Presença </a:t>
            </a:r>
            <a:r>
              <a:rPr lang="pt-BR" sz="2000" dirty="0"/>
              <a:t>(anexo 3) </a:t>
            </a:r>
          </a:p>
        </p:txBody>
      </p:sp>
    </p:spTree>
    <p:extLst>
      <p:ext uri="{BB962C8B-B14F-4D97-AF65-F5344CB8AC3E}">
        <p14:creationId xmlns:p14="http://schemas.microsoft.com/office/powerpoint/2010/main" val="1909380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194" y="421006"/>
            <a:ext cx="4571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agem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388" y="430531"/>
            <a:ext cx="91438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Imagem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469" y="929006"/>
            <a:ext cx="4571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986644" y="872384"/>
            <a:ext cx="184859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1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ATESTADO</a:t>
            </a:r>
            <a:endParaRPr kumimoji="0" lang="pt-BR" altLang="pt-B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57200" y="580322"/>
            <a:ext cx="8478981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Atestamos que a Escola de Pais do Brasil - Seccional de_________- __, realizou no período de ___ de _____ a  ____de _______ de 2022, sob a coordenação da(o) associada(o) _________________________, o  Ciclo de Debates on-line da Escola de Pais do Brasil, turma___, tendo ____participantes com pelo menos uma presença, estes com  ____filhos.  Concluíram e receberam  certificados ____participantes.</a:t>
            </a:r>
          </a:p>
          <a:p>
            <a:endParaRPr lang="pt-BR" dirty="0"/>
          </a:p>
          <a:p>
            <a:r>
              <a:rPr lang="pt-BR" dirty="0"/>
              <a:t>As inscrições foram realizadas por meio da plataforma https://www.sympla.com.br e os encontros virtuais foram realizados por meio da plataforma https://www.zoom.com.br.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______________, ________ de _______ de 2022.  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Nome: ........................................................Nome..................................</a:t>
            </a:r>
          </a:p>
          <a:p>
            <a:r>
              <a:rPr lang="pt-BR" dirty="0"/>
              <a:t>CPF ......................................................CPF ................................</a:t>
            </a:r>
          </a:p>
          <a:p>
            <a:r>
              <a:rPr lang="pt-BR" dirty="0"/>
              <a:t> Presidente da Seccional </a:t>
            </a:r>
            <a:r>
              <a:rPr lang="pt-BR" dirty="0" err="1"/>
              <a:t>xxxxxxxx</a:t>
            </a: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Modelo de Certificado </a:t>
            </a:r>
          </a:p>
        </p:txBody>
      </p:sp>
    </p:spTree>
    <p:extLst>
      <p:ext uri="{BB962C8B-B14F-4D97-AF65-F5344CB8AC3E}">
        <p14:creationId xmlns:p14="http://schemas.microsoft.com/office/powerpoint/2010/main" val="3638576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149350" y="0"/>
            <a:ext cx="67754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39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564848" y="1295024"/>
            <a:ext cx="40818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ln>
                  <a:solidFill>
                    <a:schemeClr val="tx1"/>
                  </a:solidFill>
                </a:ln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Boa sorte a todos!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86" y="1272204"/>
            <a:ext cx="8931414" cy="387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95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pt-BR" b="1" dirty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MISSÃO</a:t>
            </a:r>
            <a:endParaRPr lang="pt-BR" sz="2800" b="0" i="0" u="none" strike="noStrike" cap="none" dirty="0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501487" y="2317217"/>
            <a:ext cx="6991350" cy="2368482"/>
          </a:xfrm>
        </p:spPr>
        <p:txBody>
          <a:bodyPr/>
          <a:lstStyle/>
          <a:p>
            <a:pPr marL="0" lvl="0" indent="0" algn="ctr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SzPts val="2400"/>
              <a:buNone/>
            </a:pPr>
            <a:r>
              <a:rPr lang="pt-BR" b="1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Ajudar pais, futuros pais e agentes educadores a formar verdadeiros cidadãos.</a:t>
            </a:r>
            <a:endParaRPr lang="pt-BR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246909" y="1137982"/>
            <a:ext cx="6229350" cy="626638"/>
          </a:xfrm>
        </p:spPr>
        <p:txBody>
          <a:bodyPr/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pt-BR" b="1" i="0" u="none" strike="noStrike" cap="none" dirty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OBJETIVO MAIOR</a:t>
            </a:r>
            <a:endParaRPr lang="pt-BR" sz="2800" b="1" i="0" u="none" strike="noStrike" cap="none" dirty="0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404504" y="2335786"/>
            <a:ext cx="6395605" cy="26131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b="1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O fortalecimento das famílias para melhor educar seus filhos.</a:t>
            </a:r>
          </a:p>
        </p:txBody>
      </p:sp>
    </p:spTree>
    <p:extLst>
      <p:ext uri="{BB962C8B-B14F-4D97-AF65-F5344CB8AC3E}">
        <p14:creationId xmlns:p14="http://schemas.microsoft.com/office/powerpoint/2010/main" val="284707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71472" y="959429"/>
            <a:ext cx="8001056" cy="523220"/>
          </a:xfrm>
          <a:prstGeom prst="rect">
            <a:avLst/>
          </a:prstGeom>
          <a:ln>
            <a:solidFill>
              <a:srgbClr val="FF66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TÉCNICAS UTILIZADAS NOS CÍRCULOS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429256" y="2507662"/>
            <a:ext cx="3143272" cy="166962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tIns="152352" bIns="38088">
            <a:spAutoFit/>
          </a:bodyPr>
          <a:lstStyle/>
          <a:p>
            <a:pPr algn="r" eaLnBrk="0" hangingPunct="0">
              <a:defRPr/>
            </a:pPr>
            <a:r>
              <a:rPr lang="pt-BR" sz="2400" b="1" dirty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”Só se aprende a fazer fazendo, e só fazendo se sabe do quanto se é capaz.</a:t>
            </a:r>
            <a:r>
              <a:rPr lang="ja-JP" altLang="pt-BR" sz="2400" b="1" dirty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pt-BR" sz="2400" b="1" dirty="0">
              <a:ln>
                <a:solidFill>
                  <a:sysClr val="windowText" lastClr="000000"/>
                </a:solidFill>
              </a:ln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Resultado de imagem para tecnicas utilizadas nos grupos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5840" y="1937490"/>
            <a:ext cx="3496887" cy="2831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2361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68036" y="858527"/>
            <a:ext cx="7162800" cy="954107"/>
          </a:xfrm>
          <a:prstGeom prst="rect">
            <a:avLst/>
          </a:prstGeom>
          <a:ln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rgbClr val="FF6600"/>
                </a:solidFill>
              </a:rPr>
              <a:t>Por que utilizar atividades com dinâmica de grupo nos círculos de debate?</a:t>
            </a:r>
          </a:p>
        </p:txBody>
      </p:sp>
      <p:sp>
        <p:nvSpPr>
          <p:cNvPr id="3" name="Retângulo 2"/>
          <p:cNvSpPr/>
          <p:nvPr/>
        </p:nvSpPr>
        <p:spPr>
          <a:xfrm>
            <a:off x="415636" y="2119291"/>
            <a:ext cx="51400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Para dinamizar os encontros, facilitando a participação de todos.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É um excelente instrumento de aprendizagem que completa a construção do conhecimento.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44310">
            <a:off x="5574463" y="1917122"/>
            <a:ext cx="3206721" cy="2211532"/>
          </a:xfrm>
          <a:prstGeom prst="rect">
            <a:avLst/>
          </a:prstGeom>
          <a:ln>
            <a:solidFill>
              <a:srgbClr val="FF6600"/>
            </a:solidFill>
          </a:ln>
        </p:spPr>
      </p:pic>
    </p:spTree>
    <p:extLst>
      <p:ext uri="{BB962C8B-B14F-4D97-AF65-F5344CB8AC3E}">
        <p14:creationId xmlns:p14="http://schemas.microsoft.com/office/powerpoint/2010/main" val="4175468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205344" y="802795"/>
            <a:ext cx="6939889" cy="954107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pt-BR" sz="2800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Atitudes do Coordenador que são Consideradas Dinâmicas de Trabalho 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1844383"/>
            <a:ext cx="8921931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 algn="just">
              <a:spcBef>
                <a:spcPts val="600"/>
              </a:spcBef>
              <a:buSzPct val="50000"/>
              <a:buBlip>
                <a:blip r:embed="rId2"/>
              </a:buBlip>
            </a:pPr>
            <a:r>
              <a:rPr lang="pt-BR" sz="24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SIMPATIA:</a:t>
            </a:r>
            <a:r>
              <a:rPr lang="pt-BR" sz="2400" b="1" dirty="0">
                <a:solidFill>
                  <a:srgbClr val="F092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 simpático é ser amável, condição para se ser aceito e querido.</a:t>
            </a:r>
          </a:p>
          <a:p>
            <a:pPr marL="358775" indent="-358775" algn="just">
              <a:spcBef>
                <a:spcPts val="600"/>
              </a:spcBef>
              <a:buSzPct val="50000"/>
              <a:buBlip>
                <a:blip r:embed="rId2"/>
              </a:buBlip>
            </a:pPr>
            <a:r>
              <a:rPr lang="pt-BR" sz="24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SIMPLICIDADE:</a:t>
            </a:r>
            <a:r>
              <a:rPr lang="pt-BR" sz="2400" b="1" dirty="0">
                <a:solidFill>
                  <a:srgbClr val="F092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associado deverá apresentar-se como  um representante da EPB, o responsável pelas reuniões e que junto com o grupo irá refletir sobre assuntos familiares de interesse comum.</a:t>
            </a:r>
          </a:p>
          <a:p>
            <a:pPr marL="358775" indent="-358775" algn="just">
              <a:spcBef>
                <a:spcPts val="600"/>
              </a:spcBef>
              <a:buSzPct val="50000"/>
              <a:buBlip>
                <a:blip r:embed="rId2"/>
              </a:buBlip>
            </a:pPr>
            <a:r>
              <a:rPr lang="pt-BR" sz="24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DISPONIBILIDADE: </a:t>
            </a:r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coordenador deverá mostrar-se disponível em atender e não fazendo exigências pessoais.</a:t>
            </a:r>
          </a:p>
        </p:txBody>
      </p:sp>
    </p:spTree>
    <p:extLst>
      <p:ext uri="{BB962C8B-B14F-4D97-AF65-F5344CB8AC3E}">
        <p14:creationId xmlns:p14="http://schemas.microsoft.com/office/powerpoint/2010/main" val="4039682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ta para a direita 15"/>
          <p:cNvSpPr/>
          <p:nvPr/>
        </p:nvSpPr>
        <p:spPr>
          <a:xfrm rot="10800000">
            <a:off x="3150269" y="3389195"/>
            <a:ext cx="984760" cy="2674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469423" y="783237"/>
            <a:ext cx="7909199" cy="52322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800" b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D</a:t>
            </a:r>
            <a:r>
              <a:rPr lang="pt-BR" sz="2800" b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INÂMICAS </a:t>
            </a:r>
            <a:r>
              <a:rPr lang="en-US" sz="2800" b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DIVIDIDAS EM 3 CLASSES:</a:t>
            </a:r>
            <a:endParaRPr lang="pt-BR" sz="2800" b="1" dirty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Resultado de imagem para dinamica de aproximaçã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94153" y="1470992"/>
            <a:ext cx="1996173" cy="14942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8" descr="Resultado de imagem para dinamica de movimentação de grup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2781" y="3778533"/>
            <a:ext cx="2219971" cy="1275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10" descr="Resultado de imagem para dinamica de movimentação de grupo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4202" y="2390237"/>
            <a:ext cx="2146066" cy="1609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etângulo 6"/>
          <p:cNvSpPr/>
          <p:nvPr/>
        </p:nvSpPr>
        <p:spPr>
          <a:xfrm>
            <a:off x="661902" y="1776455"/>
            <a:ext cx="3983833" cy="461665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58775" indent="-358775" algn="just">
              <a:spcBef>
                <a:spcPts val="1800"/>
              </a:spcBef>
              <a:buSzPct val="50000"/>
            </a:pPr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 de aproximação.</a:t>
            </a:r>
          </a:p>
        </p:txBody>
      </p:sp>
      <p:sp>
        <p:nvSpPr>
          <p:cNvPr id="8" name="Retângulo 7"/>
          <p:cNvSpPr/>
          <p:nvPr/>
        </p:nvSpPr>
        <p:spPr>
          <a:xfrm>
            <a:off x="4135029" y="3152127"/>
            <a:ext cx="4243593" cy="461665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58775" indent="-358775" algn="just">
              <a:spcBef>
                <a:spcPts val="1800"/>
              </a:spcBef>
              <a:buSzPct val="50000"/>
            </a:pPr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 de movimentação.</a:t>
            </a:r>
          </a:p>
        </p:txBody>
      </p:sp>
      <p:sp>
        <p:nvSpPr>
          <p:cNvPr id="9" name="Retângulo 8"/>
          <p:cNvSpPr/>
          <p:nvPr/>
        </p:nvSpPr>
        <p:spPr>
          <a:xfrm>
            <a:off x="661902" y="4157452"/>
            <a:ext cx="4745487" cy="830997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58775" indent="-358775" algn="ctr">
              <a:spcBef>
                <a:spcPts val="1800"/>
              </a:spcBef>
              <a:buSzPct val="50000"/>
            </a:pPr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Dinâmicas de desenvolvimento de trabalho.</a:t>
            </a:r>
          </a:p>
        </p:txBody>
      </p:sp>
      <p:sp>
        <p:nvSpPr>
          <p:cNvPr id="10" name="Seta para a direita 17"/>
          <p:cNvSpPr/>
          <p:nvPr/>
        </p:nvSpPr>
        <p:spPr>
          <a:xfrm>
            <a:off x="5462993" y="4561703"/>
            <a:ext cx="719018" cy="2674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a direita 13"/>
          <p:cNvSpPr/>
          <p:nvPr/>
        </p:nvSpPr>
        <p:spPr>
          <a:xfrm>
            <a:off x="4656955" y="1904335"/>
            <a:ext cx="912858" cy="2674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7668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93073" y="1025364"/>
            <a:ext cx="6215106" cy="52322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2800" b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RECURSOS DE APROXIMAÇÃO</a:t>
            </a:r>
            <a:r>
              <a:rPr lang="en-US" sz="2800" b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</a:p>
        </p:txBody>
      </p:sp>
      <p:pic>
        <p:nvPicPr>
          <p:cNvPr id="4" name="Picture 2" descr="Resultado de imagem para dinamica de aproximaçã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810288"/>
            <a:ext cx="1857388" cy="12976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192826" y="1826496"/>
            <a:ext cx="8510889" cy="3050304"/>
          </a:xfrm>
        </p:spPr>
        <p:txBody>
          <a:bodyPr>
            <a:noAutofit/>
          </a:bodyPr>
          <a:lstStyle/>
          <a:p>
            <a:pPr marL="0" lvl="1" algn="just">
              <a:spcBef>
                <a:spcPts val="0"/>
              </a:spcBef>
              <a:spcAft>
                <a:spcPts val="600"/>
              </a:spcAft>
              <a:buSzPct val="50000"/>
              <a:buBlip>
                <a:blip r:embed="rId4"/>
              </a:buBlip>
            </a:pPr>
            <a:r>
              <a:rPr lang="pt-BR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Aquecimento:</a:t>
            </a:r>
            <a:r>
              <a:rPr lang="en-US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Espaço onde  os que vão </a:t>
            </a:r>
          </a:p>
          <a:p>
            <a:pPr marL="0" lvl="1" indent="0" algn="just">
              <a:spcBef>
                <a:spcPts val="0"/>
              </a:spcBef>
              <a:spcAft>
                <a:spcPts val="600"/>
              </a:spcAft>
              <a:buSzPct val="50000"/>
              <a:buNone/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chegando fiquem conversando.</a:t>
            </a:r>
          </a:p>
          <a:p>
            <a:pPr marL="0" lvl="1" algn="just">
              <a:spcBef>
                <a:spcPts val="0"/>
              </a:spcBef>
              <a:spcAft>
                <a:spcPts val="600"/>
              </a:spcAft>
              <a:buSzPct val="50000"/>
              <a:buBlip>
                <a:blip r:embed="rId4"/>
              </a:buBlip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Quebra gelo: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apresentação ao grupo, dizendo o nome,  número e idade dos filhos e por  que veio participar da EPB.</a:t>
            </a:r>
          </a:p>
          <a:p>
            <a:pPr marL="0" lvl="1" algn="just">
              <a:spcBef>
                <a:spcPts val="0"/>
              </a:spcBef>
              <a:spcAft>
                <a:spcPts val="600"/>
              </a:spcAft>
              <a:buSzPct val="50000"/>
              <a:buBlip>
                <a:blip r:embed="rId4"/>
              </a:buBlip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Brincadeira: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 ser  uma atividade onde as pessoas se</a:t>
            </a:r>
          </a:p>
          <a:p>
            <a:pPr marL="0" lvl="1" indent="0" algn="just">
              <a:spcBef>
                <a:spcPts val="0"/>
              </a:spcBef>
              <a:spcAft>
                <a:spcPts val="600"/>
              </a:spcAft>
              <a:buSzPct val="50000"/>
              <a:buNone/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movimentam e se descontraem.</a:t>
            </a:r>
          </a:p>
          <a:p>
            <a:pPr marL="0" lvl="1" algn="just">
              <a:spcBef>
                <a:spcPts val="0"/>
              </a:spcBef>
              <a:spcAft>
                <a:spcPts val="600"/>
              </a:spcAft>
              <a:buSzPct val="50000"/>
              <a:buBlip>
                <a:blip r:embed="rId4"/>
              </a:buBlip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cafezinho:</a:t>
            </a:r>
            <a:r>
              <a:rPr lang="en-US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Após o círculo deverá haver sempre um cafezinho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água ou chá e bolacha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933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07015" y="819018"/>
            <a:ext cx="6245693" cy="52322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800" b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RECURSOS DE  MOVIMENTAÇÃO</a:t>
            </a:r>
            <a:endParaRPr lang="en-US" sz="2800" b="1" dirty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10" descr="Resultado de imagem para dinamica de movimentação de grup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44734" y="942494"/>
            <a:ext cx="2171171" cy="15790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07819" y="1411510"/>
            <a:ext cx="597130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9388" lvl="1" algn="just">
              <a:spcBef>
                <a:spcPts val="0"/>
              </a:spcBef>
              <a:buSzPct val="50000"/>
              <a:buBlip>
                <a:blip r:embed="rId5"/>
              </a:buBlip>
            </a:pPr>
            <a:r>
              <a:rPr lang="pt-BR" sz="24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Arrumação das cadeiras: </a:t>
            </a:r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utilizados para movimentar o grupo ou corrigir situações. 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32510" y="2570450"/>
            <a:ext cx="8645236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>
              <a:spcBef>
                <a:spcPts val="0"/>
              </a:spcBef>
              <a:spcAft>
                <a:spcPts val="600"/>
              </a:spcAft>
              <a:buSzPct val="50000"/>
              <a:buBlip>
                <a:blip r:embed="rId5"/>
              </a:buBlip>
            </a:pPr>
            <a:r>
              <a:rPr lang="pt-BR" sz="24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Volta ao </a:t>
            </a:r>
            <a:r>
              <a:rPr lang="ja-JP" altLang="pt-BR" sz="24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BR" sz="24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fio da meada</a:t>
            </a:r>
            <a:r>
              <a:rPr lang="ja-JP" altLang="pt-BR" sz="24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pt-BR" altLang="ja-JP" sz="24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sz="24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útil para por fim a alguma discussão que se desvia do assunto.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SzPct val="50000"/>
              <a:buBlip>
                <a:blip r:embed="rId5"/>
              </a:buBlip>
            </a:pPr>
            <a:r>
              <a:rPr lang="pt-BR" sz="24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Eco: </a:t>
            </a:r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repetição pelo coordenador de algo dito por um circulista, reforçando uma contribuição positiva.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SzPct val="50000"/>
              <a:buBlip>
                <a:blip r:embed="rId5"/>
              </a:buBlip>
            </a:pPr>
            <a:r>
              <a:rPr lang="pt-BR" sz="24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Embolada: </a:t>
            </a:r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assunto polêmico que é lançado para o plenário discutir. </a:t>
            </a:r>
          </a:p>
        </p:txBody>
      </p:sp>
    </p:spTree>
    <p:extLst>
      <p:ext uri="{BB962C8B-B14F-4D97-AF65-F5344CB8AC3E}">
        <p14:creationId xmlns:p14="http://schemas.microsoft.com/office/powerpoint/2010/main" val="2574885481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2927</TotalTime>
  <Words>1053</Words>
  <Application>Microsoft Office PowerPoint</Application>
  <PresentationFormat>Apresentação na tela (16:9)</PresentationFormat>
  <Paragraphs>103</Paragraphs>
  <Slides>16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2" baseType="lpstr">
      <vt:lpstr>Arial</vt:lpstr>
      <vt:lpstr>Arial Rounded MT Bold</vt:lpstr>
      <vt:lpstr>Calibri</vt:lpstr>
      <vt:lpstr>Calibri Light</vt:lpstr>
      <vt:lpstr>Times New Roman</vt:lpstr>
      <vt:lpstr>Personalizar design</vt:lpstr>
      <vt:lpstr>Apresentação do PowerPoint</vt:lpstr>
      <vt:lpstr>MISSÃO</vt:lpstr>
      <vt:lpstr>OBJETIVO MAIOR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 que não pode ser utilizado?</vt:lpstr>
      <vt:lpstr> METODOLOGIAS ATIVAS  </vt:lpstr>
      <vt:lpstr>DOCUMENTOS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Vinicius Goes</dc:creator>
  <cp:lastModifiedBy>TERESINHA BUNN BESEN</cp:lastModifiedBy>
  <cp:revision>93</cp:revision>
  <dcterms:modified xsi:type="dcterms:W3CDTF">2022-04-04T17:11:45Z</dcterms:modified>
</cp:coreProperties>
</file>