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79" r:id="rId2"/>
  </p:sldMasterIdLst>
  <p:notesMasterIdLst>
    <p:notesMasterId r:id="rId17"/>
  </p:notesMasterIdLst>
  <p:sldIdLst>
    <p:sldId id="288" r:id="rId3"/>
    <p:sldId id="316" r:id="rId4"/>
    <p:sldId id="317" r:id="rId5"/>
    <p:sldId id="313" r:id="rId6"/>
    <p:sldId id="307" r:id="rId7"/>
    <p:sldId id="256" r:id="rId8"/>
    <p:sldId id="272" r:id="rId9"/>
    <p:sldId id="310" r:id="rId10"/>
    <p:sldId id="282" r:id="rId11"/>
    <p:sldId id="260" r:id="rId12"/>
    <p:sldId id="302" r:id="rId13"/>
    <p:sldId id="283" r:id="rId14"/>
    <p:sldId id="311" r:id="rId15"/>
    <p:sldId id="31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dafOfyWlosSYplizliTNHbPR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933D"/>
    <a:srgbClr val="F79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82117" autoAdjust="0"/>
  </p:normalViewPr>
  <p:slideViewPr>
    <p:cSldViewPr snapToGrid="0">
      <p:cViewPr varScale="1">
        <p:scale>
          <a:sx n="76" d="100"/>
          <a:sy n="76" d="100"/>
        </p:scale>
        <p:origin x="160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121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1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3082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599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19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93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400" b="1" dirty="0"/>
              <a:t>1.Intencionalidade pedagógica</a:t>
            </a:r>
            <a:r>
              <a:rPr lang="pt-BR" sz="1400" dirty="0"/>
              <a:t>: Toda ação do professor/coordenador tem uma intenção.  Planejamento, as estratégias, os recursos, a linguagem tem uma intencionalidade pedagógica. Por isso, cada palavra, cada símbolo num slide tem de ser pensado na finalidade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levar a ensinar, refletir, despertar, estimular o pensamento.</a:t>
            </a:r>
            <a:r>
              <a:rPr lang="pt-BR" sz="1400" dirty="0"/>
              <a:t> Os ciclos de debates deram certo por tantos anos porque foram pensados pedagogicamente.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400" b="1" dirty="0"/>
              <a:t>2.Objetivo</a:t>
            </a:r>
            <a:r>
              <a:rPr lang="pt-BR" sz="1400" dirty="0"/>
              <a:t> é o que se espera que a turma aprenda em determinadas condições de ensino. É ele que orienta quais conteúdos devem ser trabalhados e quais encaminhamentos didáticos são necessários para que isso ocorra.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65697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spcAft>
                <a:spcPts val="800"/>
              </a:spcAft>
              <a:buNone/>
            </a:pPr>
            <a:r>
              <a:rPr lang="pt-BR" sz="1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3. Metodologia</a:t>
            </a:r>
            <a:r>
              <a:rPr lang="pt-BR" sz="105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-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Todos fazem uma introdução – dividem em grupos – fazem a conclusão e o convite à ação.  (método). </a:t>
            </a:r>
          </a:p>
          <a:p>
            <a:pPr marL="158750" indent="0">
              <a:spcAft>
                <a:spcPts val="800"/>
              </a:spcAft>
              <a:buNone/>
            </a:pPr>
            <a:r>
              <a:rPr lang="pt-BR" sz="1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4. Recursos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 quadro de giz, retroprojetor, </a:t>
            </a:r>
            <a:r>
              <a:rPr lang="pt-BR" sz="11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data-show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zoom</a:t>
            </a:r>
          </a:p>
          <a:p>
            <a:pPr marL="158750" indent="0">
              <a:spcAft>
                <a:spcPts val="800"/>
              </a:spcAft>
              <a:buNone/>
            </a:pPr>
            <a:r>
              <a:rPr lang="pt-BR" sz="1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5. Didática</a:t>
            </a: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Arial"/>
                <a:sym typeface="Arial"/>
              </a:rPr>
              <a:t>A  didática é o modo como o professor ensina determinado conteúdo para os discentes, garantindo, através de estratégias, a construção do conhecimento. 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Didática, cada um desenvolve a sua. E a prática aprimora a didática.</a:t>
            </a:r>
          </a:p>
          <a:p>
            <a:pPr marL="158750" indent="0">
              <a:spcAft>
                <a:spcPts val="800"/>
              </a:spcAft>
              <a:buNone/>
            </a:pPr>
            <a:r>
              <a:rPr lang="pt-BR" sz="1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6. Conteúdo</a:t>
            </a: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- Manual da Escola de Pais e outras fontes confiáveis. </a:t>
            </a:r>
            <a:endParaRPr lang="pt-BR" sz="11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17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44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da conclusão, o coordenador dá por encerrado, convida para o próximo e fica à disposição por mais 15 minutos para quem desejar conversar mais. </a:t>
            </a:r>
            <a:br>
              <a:rPr lang="pt-B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95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/>
              <a:t>Dicas acima estão focadas para o cidadão digital mas se aplicam para todos.</a:t>
            </a:r>
          </a:p>
        </p:txBody>
      </p:sp>
    </p:spTree>
    <p:extLst>
      <p:ext uri="{BB962C8B-B14F-4D97-AF65-F5344CB8AC3E}">
        <p14:creationId xmlns:p14="http://schemas.microsoft.com/office/powerpoint/2010/main" val="245022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78773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80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69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3437792" y="1837592"/>
            <a:ext cx="5310554" cy="1907931"/>
            <a:chOff x="3437792" y="1837592"/>
            <a:chExt cx="5310554" cy="1907931"/>
          </a:xfrm>
        </p:grpSpPr>
        <p:sp>
          <p:nvSpPr>
            <p:cNvPr id="2" name="Retângulo 1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upo 4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4" name="Imagem 3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7" name="CaixaDeTexto 6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1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7634"/>
            <a:ext cx="7886700" cy="6281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38116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Google Shape;143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2683157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51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33646"/>
            <a:ext cx="2949575" cy="809403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12044" y="741363"/>
            <a:ext cx="4404894" cy="39000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30983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143;p33"/>
          <p:cNvPicPr preferRelativeResize="0">
            <a:picLocks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957085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93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52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3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1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6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47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1" name="Retângulo 10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Grupo 12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4" name="Imagem 13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5" name="CaixaDeTexto 14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10" name="Título 1"/>
          <p:cNvSpPr txBox="1">
            <a:spLocks/>
          </p:cNvSpPr>
          <p:nvPr userDrawn="1"/>
        </p:nvSpPr>
        <p:spPr>
          <a:xfrm>
            <a:off x="165463" y="487067"/>
            <a:ext cx="2656113" cy="1167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3623860" y="3152503"/>
            <a:ext cx="5020492" cy="139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2457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8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075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64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162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6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61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837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0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620" y="308938"/>
            <a:ext cx="2002421" cy="2063871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0" name="Retângulo 9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Grupo 10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4304" y="3264061"/>
            <a:ext cx="5911046" cy="12153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81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42667"/>
            <a:ext cx="7886700" cy="332917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3" name="Imagem 12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4" name="CaixaDeTexto 13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84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87364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8696"/>
            <a:ext cx="7886700" cy="2613148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8047"/>
              <a:ext cx="1791960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94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1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7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9"/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3646"/>
            <a:ext cx="7046686" cy="44098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298928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60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202170"/>
            <a:ext cx="4064141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Coordenador(a)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28650" y="2058696"/>
            <a:ext cx="4375820" cy="261314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sz="2400" baseline="0"/>
            </a:lvl2pPr>
            <a:lvl3pPr>
              <a:defRPr sz="2400"/>
            </a:lvl3pPr>
            <a:lvl4pPr>
              <a:defRPr/>
            </a:lvl4pPr>
          </a:lstStyle>
          <a:p>
            <a:pPr lvl="0"/>
            <a:r>
              <a:rPr lang="pt-BR" dirty="0"/>
              <a:t>Clique para editar - Escola de Pais do Brasil – Seccional </a:t>
            </a:r>
            <a:r>
              <a:rPr lang="pt-BR" dirty="0" err="1"/>
              <a:t>xxxx</a:t>
            </a:r>
            <a:r>
              <a:rPr lang="pt-BR" dirty="0"/>
              <a:t> - E-mail seccional - Telefone cel. </a:t>
            </a:r>
            <a:r>
              <a:rPr lang="pt-BR" dirty="0" err="1"/>
              <a:t>whatsApp</a:t>
            </a:r>
            <a:endParaRPr lang="pt-BR" dirty="0"/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3968892" y="0"/>
            <a:ext cx="5175108" cy="5143500"/>
            <a:chOff x="3968892" y="0"/>
            <a:chExt cx="5175108" cy="5143500"/>
          </a:xfrm>
        </p:grpSpPr>
        <p:pic>
          <p:nvPicPr>
            <p:cNvPr id="13" name="Google Shape;271;p46" descr="Imagem em preto e branco&#10;&#10;Descrição gerada automaticamente com confiança média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8892" y="0"/>
              <a:ext cx="3833812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72;p46" descr="Forma&#10;&#10;Descrição gerada automaticament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2266" y="0"/>
              <a:ext cx="3167063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75;p46" descr="Ícone&#10;&#10;Descrição gerada automaticamente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4087" y="0"/>
              <a:ext cx="3109913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upo 16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2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2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7" r:id="rId3"/>
    <p:sldLayoutId id="2147483658" r:id="rId4"/>
    <p:sldLayoutId id="2147483675" r:id="rId5"/>
    <p:sldLayoutId id="2147483672" r:id="rId6"/>
    <p:sldLayoutId id="2147483673" r:id="rId7"/>
    <p:sldLayoutId id="2147483678" r:id="rId8"/>
    <p:sldLayoutId id="2147483677" r:id="rId9"/>
    <p:sldLayoutId id="2147483660" r:id="rId10"/>
    <p:sldLayoutId id="2147483664" r:id="rId11"/>
    <p:sldLayoutId id="2147483674" r:id="rId12"/>
    <p:sldLayoutId id="2147483659" r:id="rId13"/>
    <p:sldLayoutId id="2147483661" r:id="rId14"/>
    <p:sldLayoutId id="2147483662" r:id="rId15"/>
    <p:sldLayoutId id="2147483669" r:id="rId16"/>
    <p:sldLayoutId id="2147483663" r:id="rId17"/>
    <p:sldLayoutId id="2147483665" r:id="rId18"/>
    <p:sldLayoutId id="2147483666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57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outrina@escoladepais.org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7051ADD-4DD6-4106-BB6E-BC2F88681B43}"/>
              </a:ext>
            </a:extLst>
          </p:cNvPr>
          <p:cNvSpPr/>
          <p:nvPr/>
        </p:nvSpPr>
        <p:spPr>
          <a:xfrm>
            <a:off x="2844800" y="3390901"/>
            <a:ext cx="5964353" cy="1612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PROGRAMA DE FORMAÇÃO DE COORDENADORES 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 CICLO DE DEBATES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algn="ctr"/>
            <a:endParaRPr lang="pt-B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/>
          <p:nvPr/>
        </p:nvSpPr>
        <p:spPr>
          <a:xfrm>
            <a:off x="0" y="-1233338"/>
            <a:ext cx="968535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1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774700" y="950502"/>
            <a:ext cx="8458200" cy="43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t-BR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b="1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 conteúdo e slide padrão EPB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dinâmicas (incluindo divisão de salas)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Dominar e explorar chat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técnicas de empatia e acolhimento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Incentivar a condição de câmera aberta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acordos prévios quanto ao horário de começo e fim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os 7 encontros, </a:t>
            </a: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certificar com 14h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tiver, no mínimo, 5 presenças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presença somente com participação.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65;p27">
            <a:extLst>
              <a:ext uri="{FF2B5EF4-FFF2-40B4-BE49-F238E27FC236}">
                <a16:creationId xmlns:a16="http://schemas.microsoft.com/office/drawing/2014/main" id="{149249C4-2105-4653-86EB-37B82B320B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9144000" cy="73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078CAA5-3FA1-4938-9688-EC961C8695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26" t="37871" r="9087" b="38331"/>
          <a:stretch/>
        </p:blipFill>
        <p:spPr>
          <a:xfrm>
            <a:off x="96252" y="243114"/>
            <a:ext cx="1872000" cy="490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5;p27">
            <a:extLst>
              <a:ext uri="{FF2B5EF4-FFF2-40B4-BE49-F238E27FC236}">
                <a16:creationId xmlns:a16="http://schemas.microsoft.com/office/drawing/2014/main" id="{EADCDC61-6857-4FDF-8251-79D36C440B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9144000" cy="73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556CDA74-2269-4E1E-96E2-FCB77C772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26" t="37871" r="9087" b="38331"/>
          <a:stretch/>
        </p:blipFill>
        <p:spPr>
          <a:xfrm>
            <a:off x="96252" y="243114"/>
            <a:ext cx="1872000" cy="4905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282FCF-22D4-4E3A-8C64-0E839DBFB978}"/>
              </a:ext>
            </a:extLst>
          </p:cNvPr>
          <p:cNvSpPr txBox="1"/>
          <p:nvPr/>
        </p:nvSpPr>
        <p:spPr>
          <a:xfrm>
            <a:off x="677718" y="874515"/>
            <a:ext cx="8354291" cy="377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b="1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endParaRPr lang="pt-BR" sz="1800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Duração aproximada de 1h30min, deixando mais  15min para quem desejar conversar particularidade.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Abrir a sala com 20min de antecedência.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Criar grupo temporário de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(não sendo possível, criar lista de transmissão (autorizado na inscrição).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conteúdos curtos no grupo de  whats para manter interesse.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lembretes no dia do encontro.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Disponibilizar avaliação no formulário google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(link DEN).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Convidar para fazer parte da EPB. Convidar para outras atividades (Ex. Webinars).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80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5;p27">
            <a:extLst>
              <a:ext uri="{FF2B5EF4-FFF2-40B4-BE49-F238E27FC236}">
                <a16:creationId xmlns:a16="http://schemas.microsoft.com/office/drawing/2014/main" id="{3B8A749A-1BB6-465B-A7C9-03B46863A6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9144000" cy="73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B04BAFFA-2963-44C4-8BC1-988ADEE3FA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26" t="37871" r="9087" b="38331"/>
          <a:stretch/>
        </p:blipFill>
        <p:spPr>
          <a:xfrm>
            <a:off x="96252" y="243114"/>
            <a:ext cx="1872000" cy="4905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B4E9AF-F09F-4935-9714-43D022EF83EC}"/>
              </a:ext>
            </a:extLst>
          </p:cNvPr>
          <p:cNvSpPr txBox="1"/>
          <p:nvPr/>
        </p:nvSpPr>
        <p:spPr>
          <a:xfrm>
            <a:off x="774700" y="733647"/>
            <a:ext cx="8407400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 </a:t>
            </a:r>
            <a:endParaRPr lang="pt-BR" sz="1800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preenchimento da avaliação via grupo do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link DEN)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Pedir depoimentos gravados – pequenos vídeos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Convidar para outras atividades (Exemplo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interessados e convidar para fazer parte da EPB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reunião “Lições Aprendidas” com equipe de coordenadores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planilha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 com os dados para o Certificado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certificados por e-mail para os circulistas (DEN via sympla)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relatório do coordenador à Nacional (link DEN)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cadastro dos inscritos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70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50D6-7524-42EE-B49A-03E84A8E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031764"/>
            <a:ext cx="7886700" cy="626638"/>
          </a:xfrm>
        </p:spPr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PARABÉNS!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2EFE9-BD3A-4013-9D55-97735154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850" y="1830096"/>
            <a:ext cx="6267450" cy="2792704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Você contribuiu com o seu tempo e conhecimento para construir pessoas felizes, socialmente responsáveis e, emocionalmente, equilibradas. </a:t>
            </a:r>
          </a:p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 mundo melhor começa dentro de nós e a partir das nossas atitudes. </a:t>
            </a:r>
          </a:p>
          <a:p>
            <a:pPr algn="r"/>
            <a:r>
              <a:rPr lang="pt-BR" dirty="0">
                <a:solidFill>
                  <a:srgbClr val="FF6600"/>
                </a:solidFill>
              </a:rPr>
              <a:t>Grande abraço!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6846">
            <a:off x="289898" y="2345361"/>
            <a:ext cx="2230350" cy="1672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784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0500" y="2552700"/>
            <a:ext cx="4762500" cy="2438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92397" y="1308879"/>
            <a:ext cx="2480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sorte a todos!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511" y="759109"/>
            <a:ext cx="4494489" cy="27587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b="8503"/>
          <a:stretch/>
        </p:blipFill>
        <p:spPr>
          <a:xfrm>
            <a:off x="410532" y="2793999"/>
            <a:ext cx="4313868" cy="19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5;p27">
            <a:extLst>
              <a:ext uri="{FF2B5EF4-FFF2-40B4-BE49-F238E27FC236}">
                <a16:creationId xmlns:a16="http://schemas.microsoft.com/office/drawing/2014/main" id="{F2ED4C64-6367-4589-BAF8-CD8F63CFEE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9144000" cy="73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8DFC2A95-7155-40ED-9D69-9E25D3B08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26" t="37871" r="9087" b="38331"/>
          <a:stretch/>
        </p:blipFill>
        <p:spPr>
          <a:xfrm>
            <a:off x="96252" y="243114"/>
            <a:ext cx="1872000" cy="49053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78F1843-9E73-4613-A657-29B057F10D37}"/>
              </a:ext>
            </a:extLst>
          </p:cNvPr>
          <p:cNvSpPr txBox="1"/>
          <p:nvPr/>
        </p:nvSpPr>
        <p:spPr>
          <a:xfrm>
            <a:off x="682154" y="1657959"/>
            <a:ext cx="8239990" cy="327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Intencionalidade  pedagógica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Objetivos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0A12BA3-9D4C-42F7-AB6E-0C786192E913}"/>
              </a:ext>
            </a:extLst>
          </p:cNvPr>
          <p:cNvSpPr/>
          <p:nvPr/>
        </p:nvSpPr>
        <p:spPr>
          <a:xfrm>
            <a:off x="858645" y="2446763"/>
            <a:ext cx="1935356" cy="95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BCFDCDA-1DDA-4577-AB13-F6F07D818ADE}"/>
              </a:ext>
            </a:extLst>
          </p:cNvPr>
          <p:cNvSpPr/>
          <p:nvPr/>
        </p:nvSpPr>
        <p:spPr>
          <a:xfrm>
            <a:off x="5561051" y="2480217"/>
            <a:ext cx="1887963" cy="1023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C365B8-DC33-4798-A7BE-1FEDFC113917}"/>
              </a:ext>
            </a:extLst>
          </p:cNvPr>
          <p:cNvSpPr txBox="1"/>
          <p:nvPr/>
        </p:nvSpPr>
        <p:spPr>
          <a:xfrm>
            <a:off x="1271913" y="2654968"/>
            <a:ext cx="124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SUJEITO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circulista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E3A20E-999D-42AD-BA73-9C7B02970479}"/>
              </a:ext>
            </a:extLst>
          </p:cNvPr>
          <p:cNvSpPr txBox="1"/>
          <p:nvPr/>
        </p:nvSpPr>
        <p:spPr>
          <a:xfrm>
            <a:off x="5675350" y="2705771"/>
            <a:ext cx="180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OBJETO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Conteúdo 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epb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AC5B8E69-02D2-415D-9A39-CE20F028A674}"/>
              </a:ext>
            </a:extLst>
          </p:cNvPr>
          <p:cNvSpPr/>
          <p:nvPr/>
        </p:nvSpPr>
        <p:spPr>
          <a:xfrm rot="10800000">
            <a:off x="2622550" y="2953686"/>
            <a:ext cx="2984500" cy="469900"/>
          </a:xfrm>
          <a:prstGeom prst="arc">
            <a:avLst>
              <a:gd name="adj1" fmla="val 108563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14BDC69-AC67-47BB-86AB-B3DB143ACF59}"/>
              </a:ext>
            </a:extLst>
          </p:cNvPr>
          <p:cNvSpPr txBox="1"/>
          <p:nvPr/>
        </p:nvSpPr>
        <p:spPr>
          <a:xfrm>
            <a:off x="3559098" y="2922084"/>
            <a:ext cx="1648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PROFESSOR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C52786B-6C57-441D-816B-425D87BA4569}"/>
              </a:ext>
            </a:extLst>
          </p:cNvPr>
          <p:cNvSpPr txBox="1"/>
          <p:nvPr/>
        </p:nvSpPr>
        <p:spPr>
          <a:xfrm>
            <a:off x="3397249" y="3574475"/>
            <a:ext cx="206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COORDENADOR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98D474-0C97-4469-B2AE-1048A65EB7D7}"/>
              </a:ext>
            </a:extLst>
          </p:cNvPr>
          <p:cNvSpPr txBox="1"/>
          <p:nvPr/>
        </p:nvSpPr>
        <p:spPr>
          <a:xfrm>
            <a:off x="2140227" y="835133"/>
            <a:ext cx="457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AÇÃO PEDAGÓGICA</a:t>
            </a:r>
          </a:p>
        </p:txBody>
      </p:sp>
    </p:spTree>
    <p:extLst>
      <p:ext uri="{BB962C8B-B14F-4D97-AF65-F5344CB8AC3E}">
        <p14:creationId xmlns:p14="http://schemas.microsoft.com/office/powerpoint/2010/main" val="51643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6807804-9252-4992-B367-90D554C552E0}"/>
              </a:ext>
            </a:extLst>
          </p:cNvPr>
          <p:cNvSpPr txBox="1"/>
          <p:nvPr/>
        </p:nvSpPr>
        <p:spPr>
          <a:xfrm>
            <a:off x="1079500" y="1687961"/>
            <a:ext cx="27305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Metodologia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800"/>
              </a:spcAft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Recursos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5. Didática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6. Conteúdo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La innovación como clave para acelerar el crecimiento de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0" t="31215" r="38619" b="34250"/>
          <a:stretch/>
        </p:blipFill>
        <p:spPr>
          <a:xfrm rot="20607718">
            <a:off x="4978400" y="1644309"/>
            <a:ext cx="2641600" cy="2584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151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72D7F00-A9C8-466C-A3AC-EE75935819F4}"/>
              </a:ext>
            </a:extLst>
          </p:cNvPr>
          <p:cNvSpPr txBox="1"/>
          <p:nvPr/>
        </p:nvSpPr>
        <p:spPr>
          <a:xfrm>
            <a:off x="171701" y="1226469"/>
            <a:ext cx="883848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É “a arte e ciência de orientar adultos a aprender”.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Fundamentos: experiência, prontidão para aprender, orientação para a aprendizagem, motivação, consciência crítica, relação educativa baseada na interação, na negociação, cujo centro de interesse está na aprendizagem e não no ensino.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O diálogo é a essência do relacionamento. O coordenador do ciclo de debates deve entender que o circulista não é um “depósito de informações”, mas sim um ser histórico, com capacidade reflexiva e criativa.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Para o adulto, aprender significa adquirir competências unindo:</a:t>
            </a:r>
          </a:p>
          <a:p>
            <a:pPr algn="ctr"/>
            <a:r>
              <a:rPr lang="pt-BR" sz="2200" dirty="0">
                <a:solidFill>
                  <a:srgbClr val="FF6600"/>
                </a:solidFill>
                <a:latin typeface="+mn-lt"/>
              </a:rPr>
              <a:t>Conhecimento |Habilidades | Atitude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21385" y="711726"/>
            <a:ext cx="583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6600"/>
                </a:solidFill>
                <a:latin typeface="+mn-lt"/>
              </a:rPr>
              <a:t>ANDRAGOGIA (educação para adultos)</a:t>
            </a:r>
          </a:p>
        </p:txBody>
      </p:sp>
    </p:spTree>
    <p:extLst>
      <p:ext uri="{BB962C8B-B14F-4D97-AF65-F5344CB8AC3E}">
        <p14:creationId xmlns:p14="http://schemas.microsoft.com/office/powerpoint/2010/main" val="66606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B46AD-7A30-40FA-B1E1-F2D2D3BC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2" y="1485900"/>
            <a:ext cx="8618218" cy="3403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b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levar à reflexão para uma ação mais consciente do ato de educar</a:t>
            </a:r>
            <a:b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400" b="1" u="sng" dirty="0">
                <a:solidFill>
                  <a:srgbClr val="FF6600"/>
                </a:solidFill>
              </a:rPr>
              <a:t>Coordenador</a:t>
            </a:r>
            <a:r>
              <a:rPr lang="pt-BR" sz="2400" b="1" dirty="0">
                <a:solidFill>
                  <a:srgbClr val="FF6600"/>
                </a:solidFill>
                <a:latin typeface="+mn-lt"/>
              </a:rPr>
              <a:t>:  </a:t>
            </a:r>
            <a:r>
              <a:rPr lang="pt-BR" sz="2400" dirty="0">
                <a:solidFill>
                  <a:srgbClr val="FF6600"/>
                </a:solidFill>
                <a:latin typeface="+mn-lt"/>
              </a:rPr>
              <a:t>conduzir o grupo privilegiando a horizontalidade, a confiança, o diálogo e a troca de experiências.  Para isso precisa:   conhecimento do tema e do público;  postura ética; empatia;  Comunicação (linguagem).</a:t>
            </a:r>
            <a:br>
              <a:rPr lang="pt-BR" sz="2400" b="1" dirty="0">
                <a:solidFill>
                  <a:srgbClr val="FF6600"/>
                </a:solidFill>
                <a:latin typeface="+mn-lt"/>
              </a:rPr>
            </a:br>
            <a:r>
              <a:rPr lang="pt-BR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Estrutura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30min para introdução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40min para discussão em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e r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elato; 10min para conclusão. Ficar à disposição após conclusão.</a:t>
            </a:r>
            <a:b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>
              <a:highlight>
                <a:srgbClr val="FFFF00"/>
              </a:highligh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32000" y="773440"/>
            <a:ext cx="566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6600"/>
                </a:solidFill>
                <a:latin typeface="+mn-lt"/>
              </a:rPr>
              <a:t>O CICLO DE DEBATES </a:t>
            </a:r>
            <a:br>
              <a:rPr lang="pt-BR" sz="2800" dirty="0">
                <a:solidFill>
                  <a:srgbClr val="FF6600"/>
                </a:solidFill>
                <a:latin typeface="+mn-lt"/>
              </a:rPr>
            </a:br>
            <a:endParaRPr lang="pt-BR" sz="28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88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B6A887-D895-447E-A65E-B00788A7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0"/>
            <a:ext cx="8928100" cy="5143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42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175087" y="1323650"/>
            <a:ext cx="310771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6600"/>
                </a:solidFill>
                <a:latin typeface="+mn-lt"/>
              </a:rPr>
              <a:t>O processo de comunicação não acontece somente pelas palavras</a:t>
            </a:r>
            <a:endParaRPr dirty="0">
              <a:latin typeface="+mn-lt"/>
            </a:endParaRPr>
          </a:p>
        </p:txBody>
      </p:sp>
      <p:pic>
        <p:nvPicPr>
          <p:cNvPr id="4" name="Imagem 3" descr="https://www.portalferreirasantos.com.br/wp-content/uploads/2017/09/41422-thumb.png">
            <a:extLst>
              <a:ext uri="{FF2B5EF4-FFF2-40B4-BE49-F238E27FC236}">
                <a16:creationId xmlns:a16="http://schemas.microsoft.com/office/drawing/2014/main" id="{E75CEEE6-73F2-4A9A-B85B-2791869CA5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00" y="1062572"/>
            <a:ext cx="5400040" cy="36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27AD40E-003F-4054-84E6-EFEA6E01D36F}"/>
              </a:ext>
            </a:extLst>
          </p:cNvPr>
          <p:cNvSpPr txBox="1"/>
          <p:nvPr/>
        </p:nvSpPr>
        <p:spPr>
          <a:xfrm>
            <a:off x="2006354" y="4571999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Albert </a:t>
            </a:r>
            <a:r>
              <a:rPr lang="pt-BR" b="1" dirty="0" err="1"/>
              <a:t>Mehrabian</a:t>
            </a:r>
            <a:endParaRPr lang="pt-B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ACA7BF-7B2A-453B-816A-9C3035F6CF3F}"/>
              </a:ext>
            </a:extLst>
          </p:cNvPr>
          <p:cNvSpPr txBox="1"/>
          <p:nvPr/>
        </p:nvSpPr>
        <p:spPr>
          <a:xfrm>
            <a:off x="429591" y="1141896"/>
            <a:ext cx="7726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6600"/>
                </a:solidFill>
                <a:latin typeface="+mn-lt"/>
              </a:rPr>
              <a:t>NO MUNDO DIGITAL 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ainda devemos cuidar: 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qualidade de áudio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qualidade de vídeo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direitos autorais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 ambiente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boa internet 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SER VOCÊ MESMO(a)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-2332" r="6114" b="24701"/>
          <a:stretch/>
        </p:blipFill>
        <p:spPr>
          <a:xfrm rot="21147512">
            <a:off x="4726111" y="1965995"/>
            <a:ext cx="3730760" cy="1876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710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/>
          <p:nvPr/>
        </p:nvSpPr>
        <p:spPr>
          <a:xfrm>
            <a:off x="331076" y="828512"/>
            <a:ext cx="8481848" cy="423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t-BR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b="1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Prospecta grupo de interessados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 à DEN </a:t>
            </a:r>
            <a:r>
              <a:rPr lang="pt-BR" sz="1600" b="1" i="0" dirty="0">
                <a:solidFill>
                  <a:srgbClr val="1D2228"/>
                </a:solidFill>
                <a:effectLst/>
                <a:latin typeface="YahooSans"/>
                <a:hlinkClick r:id="rId3"/>
              </a:rPr>
              <a:t>doutrina@escoladepais.org.br</a:t>
            </a:r>
            <a:endParaRPr lang="pt-BR" sz="1600" b="1" i="0" dirty="0">
              <a:solidFill>
                <a:srgbClr val="1D2228"/>
              </a:solidFill>
              <a:effectLst/>
              <a:latin typeface="YahooSans"/>
            </a:endParaRPr>
          </a:p>
          <a:p>
            <a:pPr marL="342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sz="1800" b="1" dirty="0">
                <a:solidFill>
                  <a:srgbClr val="F693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Providenciar o</a:t>
            </a:r>
            <a:r>
              <a:rPr lang="pt-BR" sz="1800" b="1" dirty="0">
                <a:solidFill>
                  <a:srgbClr val="F6933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 da inscrição on-line (sympla - link DEN – 40 por turma)</a:t>
            </a:r>
          </a:p>
          <a:p>
            <a:pPr marL="342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sz="1800" b="1" dirty="0">
                <a:solidFill>
                  <a:srgbClr val="F693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Gerar </a:t>
            </a:r>
            <a:r>
              <a:rPr lang="pt-BR" sz="1800" b="1" dirty="0" err="1">
                <a:solidFill>
                  <a:srgbClr val="F693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</a:t>
            </a:r>
            <a:r>
              <a:rPr lang="pt-BR" sz="1800" b="1" dirty="0">
                <a:solidFill>
                  <a:srgbClr val="F693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convite para a divulgação </a:t>
            </a:r>
            <a:endParaRPr lang="pt-BR" sz="1800" dirty="0">
              <a:solidFill>
                <a:srgbClr val="F6933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sz="1800" b="1" dirty="0">
                <a:solidFill>
                  <a:srgbClr val="F693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Postar divulgação nas redes sociais da EPB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 uma equipe para a coordenação do ciclo (mínimo duas pessoas)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Capacitação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 (zoom)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pedagógica (conteúdo e dinâmicas) – apoio DEN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Geração de link único (recorrente) no zoom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Preparação do ambiente (internet, iluminação, plano B)</a:t>
            </a:r>
          </a:p>
        </p:txBody>
      </p:sp>
      <p:pic>
        <p:nvPicPr>
          <p:cNvPr id="6" name="Google Shape;65;p27">
            <a:extLst>
              <a:ext uri="{FF2B5EF4-FFF2-40B4-BE49-F238E27FC236}">
                <a16:creationId xmlns:a16="http://schemas.microsoft.com/office/drawing/2014/main" id="{28F35DF0-0F9B-4A80-8821-3182DF4C18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0"/>
            <a:ext cx="9144000" cy="73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0995F0A3-E428-4766-BBA0-7ED4F8B1A5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26" t="37871" r="9087" b="38331"/>
          <a:stretch/>
        </p:blipFill>
        <p:spPr>
          <a:xfrm>
            <a:off x="96252" y="243114"/>
            <a:ext cx="1872000" cy="4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859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892</Words>
  <Application>Microsoft Office PowerPoint</Application>
  <PresentationFormat>Apresentação na tela (16:9)</PresentationFormat>
  <Paragraphs>90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YahooSans</vt:lpstr>
      <vt:lpstr>Personalizar design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 Objetivo:  levar à reflexão para uma ação mais consciente do ato de educar Coordenador:  conduzir o grupo privilegiando a horizontalidade, a confiança, o diálogo e a troca de experiências.  Para isso precisa:   conhecimento do tema e do público;  postura ética; empatia;  Comunicação (linguagem). Estrutura :  30min para introdução; 40min para discussão em grupo e relato; 10min para conclusão. Ficar à disposição após conclusão.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PARABÉNS!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Goes</dc:creator>
  <cp:lastModifiedBy>TERESINHA BUNN BESEN</cp:lastModifiedBy>
  <cp:revision>103</cp:revision>
  <dcterms:modified xsi:type="dcterms:W3CDTF">2022-04-04T17:44:36Z</dcterms:modified>
</cp:coreProperties>
</file>