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3"/>
  </p:notesMasterIdLst>
  <p:sldIdLst>
    <p:sldId id="325" r:id="rId2"/>
    <p:sldId id="350" r:id="rId3"/>
    <p:sldId id="351" r:id="rId4"/>
    <p:sldId id="326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22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349" r:id="rId32"/>
  </p:sldIdLst>
  <p:sldSz cx="9144000" cy="5143500" type="screen16x9"/>
  <p:notesSz cx="6858000" cy="9144000"/>
  <p:embeddedFontLst>
    <p:embeddedFont>
      <p:font typeface="Inter" panose="020B0604020202020204" charset="0"/>
      <p:regular r:id="rId34"/>
      <p:bold r:id="rId35"/>
    </p:embeddedFont>
    <p:embeddedFont>
      <p:font typeface="Inter Medium" panose="020B0604020202020204" charset="0"/>
      <p:regular r:id="rId36"/>
    </p:embeddedFont>
    <p:embeddedFont>
      <p:font typeface="Syncopate" panose="020B0604020202020204" charset="0"/>
      <p:regular r:id="rId37"/>
      <p:bold r:id="rId38"/>
    </p:embeddedFont>
    <p:embeddedFont>
      <p:font typeface="Syncopate bold" panose="020B0604020202020204" charset="0"/>
      <p:bold r:id="rId39"/>
    </p:embeddedFont>
    <p:embeddedFont>
      <p:font typeface="Wingdings 2" panose="05020102010507070707" pitchFamily="18" charset="2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122"/>
    <a:srgbClr val="FF5F00"/>
    <a:srgbClr val="FFC62C"/>
    <a:srgbClr val="00AE42"/>
    <a:srgbClr val="5FD0DF"/>
    <a:srgbClr val="04AF4B"/>
    <a:srgbClr val="FFC629"/>
    <a:srgbClr val="FF2CA7"/>
    <a:srgbClr val="941FE3"/>
    <a:srgbClr val="03C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2A1D5-F228-46A4-83ED-1C51CC292A62}" v="16" dt="2022-08-15T00:35:14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6" autoAdjust="0"/>
    <p:restoredTop sz="82299" autoAdjust="0"/>
  </p:normalViewPr>
  <p:slideViewPr>
    <p:cSldViewPr snapToGrid="0">
      <p:cViewPr varScale="1">
        <p:scale>
          <a:sx n="75" d="100"/>
          <a:sy n="75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aa9ef0482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aa9ef0482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538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pt-BR" altLang="pt-BR" sz="1400" dirty="0">
                <a:latin typeface="Arial" panose="020B0604020202020204" pitchFamily="34" charset="0"/>
              </a:rPr>
              <a:t>Estimular o grupo que falem/citem  desafios para os adolescentes no mundo de hoje. Escrever no chat </a:t>
            </a:r>
          </a:p>
          <a:p>
            <a:pPr fontAlgn="base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IMPORTANTE: 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terminologia Infecções Sexualmente Transmissíveis (IST) passa a ser adotada em substituição à expressão Doenças Sexualmente Transmissíveis (DST), porque destaca a possibilidade de uma pessoa ter e transmitir uma infecção, mesmo sem sinais e sintomas.(http://antigo.saude.gov.br/saude-de-a-z/infeccoes-sexualmente-transmissiveis-ist)</a:t>
            </a:r>
          </a:p>
        </p:txBody>
      </p:sp>
    </p:spTree>
    <p:extLst>
      <p:ext uri="{BB962C8B-B14F-4D97-AF65-F5344CB8AC3E}">
        <p14:creationId xmlns:p14="http://schemas.microsoft.com/office/powerpoint/2010/main" val="883896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Verificar se foram citados</a:t>
            </a:r>
            <a:r>
              <a:rPr lang="pt-BR" baseline="0" dirty="0"/>
              <a:t> </a:t>
            </a:r>
            <a:r>
              <a:rPr lang="pt-BR" dirty="0"/>
              <a:t>outros no</a:t>
            </a:r>
            <a:r>
              <a:rPr lang="pt-BR" baseline="0" dirty="0"/>
              <a:t> chat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946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None/>
            </a:pPr>
            <a:r>
              <a:rPr lang="pt-BR" sz="1400" dirty="0"/>
              <a:t>No aspecto da sexualidade vale lembrar:</a:t>
            </a:r>
            <a:r>
              <a:rPr lang="pt-BR" sz="1400" baseline="0" dirty="0"/>
              <a:t> </a:t>
            </a:r>
            <a:r>
              <a:rPr lang="pt-BR" altLang="pt-BR" sz="14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Meninos</a:t>
            </a:r>
            <a:r>
              <a:rPr lang="pt-BR" altLang="pt-BR" sz="1400" u="non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: </a:t>
            </a:r>
            <a:r>
              <a:rPr lang="pt-BR" alt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crescimento acelerado das extremidades, alargamento do tórax, aparecimento dos pelos, crescimento do pênis, aumento do impulso sexual, primeiras ejaculações, alterações na voz...</a:t>
            </a:r>
          </a:p>
          <a:p>
            <a:pPr algn="l">
              <a:spcBef>
                <a:spcPct val="0"/>
              </a:spcBef>
              <a:buNone/>
            </a:pPr>
            <a:r>
              <a:rPr lang="pt-BR" alt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pt-BR" altLang="pt-BR" sz="14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Meninas</a:t>
            </a:r>
            <a:r>
              <a:rPr lang="pt-BR" alt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: crescimento dos seios e das extremidades, alargamento dos quadris, aparecimento de pelos, voz fica mais suave, menstruação....</a:t>
            </a:r>
          </a:p>
          <a:p>
            <a:pPr algn="l"/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529832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1972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hora de canalizar/incentivar à participação em grupos saudáveis como: esportes, músicas, escoteiros...</a:t>
            </a:r>
          </a:p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Participar de movimentos juvenis voltados para causas sociais e ambientais</a:t>
            </a:r>
            <a:endParaRPr lang="pt-BR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dirty="0"/>
              <a:t>A parceria e longas conversas</a:t>
            </a:r>
            <a:r>
              <a:rPr lang="pt-BR" baseline="0" dirty="0"/>
              <a:t> devem marcar essa etapa.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sz="1100" dirty="0"/>
              <a:t>Quanto mais as crianças e jovens têm autoestima, mais desenvolverão a autonomia,,  ficam mais preparadas para os desafios e frustrações da vida.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4633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dirty="0"/>
              <a:t>Jovens sem projeto de vida são mais vulneráveis às drogas.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5555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996264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60290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IMPORTANTE: 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terminologia Infecções Sexualmente Transmissíveis (IST) passa a ser adotada em substituição à expressão Doenças Sexualmente Transmissíveis (DST), porque destaca a possibilidade de uma pessoa ter e transmitir uma infecção, mesmo sem sinais e sintomas.(http://antigo.saude.gov.br/saude-de-a-z/infeccoes-sexualmente-transmissiveis-ist)</a:t>
            </a:r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615871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22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533102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9347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884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958236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sz="1800" dirty="0"/>
              <a:t>Antes de ser amigo do seu filho, você é pai dele. Não confundir os papeis porque têm responsabilidades diferentes. </a:t>
            </a:r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014438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800" dirty="0"/>
              <a:t>Dessa forma, você conhece também os valores dos amigos e pode intervir mais acertadamente. </a:t>
            </a:r>
          </a:p>
          <a:p>
            <a:pPr marL="158750" indent="0"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414223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t-BR" sz="180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6392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aa9ef04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aa9ef04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29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800" dirty="0"/>
              <a:t>Estamos abordando</a:t>
            </a:r>
            <a:r>
              <a:rPr lang="pt-BR" sz="1800" baseline="0" dirty="0"/>
              <a:t> aspectos importantes no processo educativo e nas fases de desenvolvimento de nossas crianças. No último encontro conversamos sobre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 as etapas do desenvolvimento na infância</a:t>
            </a:r>
            <a:r>
              <a:rPr lang="pt-BR" sz="1800" baseline="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 em todos os aspectos e que essas etapas do desenvolvimento 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do ser humano têm uma importância singular, que não podem e nem devem ser comparadas.</a:t>
            </a:r>
          </a:p>
          <a:p>
            <a:pPr marL="0" algn="l">
              <a:buFont typeface="Wingdings 2" panose="05020102010507070707" pitchFamily="18" charset="2"/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Em </a:t>
            </a:r>
            <a:r>
              <a:rPr lang="pt-BR" sz="1800" dirty="0">
                <a:solidFill>
                  <a:srgbClr val="FF6600"/>
                </a:solidFill>
                <a:cs typeface="Calibri" panose="020F0502020204030204" pitchFamily="34" charset="0"/>
              </a:rPr>
              <a:t>cada etapa</a:t>
            </a:r>
            <a:r>
              <a:rPr lang="pt-BR" sz="1800" dirty="0">
                <a:cs typeface="Calibri" panose="020F0502020204030204" pitchFamily="34" charset="0"/>
              </a:rPr>
              <a:t>, 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em seu tempo, se resolvem e se estabelecem soluções específicas nas chamadas </a:t>
            </a:r>
            <a:r>
              <a:rPr lang="pt-BR" sz="1800" dirty="0">
                <a:solidFill>
                  <a:srgbClr val="FF6600"/>
                </a:solidFill>
                <a:cs typeface="Calibri" panose="020F0502020204030204" pitchFamily="34" charset="0"/>
              </a:rPr>
              <a:t>janelas de oportunidades</a:t>
            </a:r>
            <a:r>
              <a:rPr lang="pt-BR" sz="1800" dirty="0">
                <a:cs typeface="Calibri" panose="020F0502020204030204" pitchFamily="34" charset="0"/>
              </a:rPr>
              <a:t>, 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que precisam ser conhecidas para serem</a:t>
            </a:r>
            <a:r>
              <a:rPr lang="pt-BR" sz="1800" dirty="0">
                <a:cs typeface="Calibri" panose="020F0502020204030204" pitchFamily="34" charset="0"/>
              </a:rPr>
              <a:t> </a:t>
            </a:r>
            <a:r>
              <a:rPr lang="pt-BR" sz="1800" dirty="0">
                <a:solidFill>
                  <a:srgbClr val="FF6600"/>
                </a:solidFill>
                <a:cs typeface="Calibri" panose="020F0502020204030204" pitchFamily="34" charset="0"/>
              </a:rPr>
              <a:t>adequadamente atendidas</a:t>
            </a:r>
            <a:r>
              <a:rPr lang="pt-BR" sz="1800" dirty="0">
                <a:cs typeface="Calibri" panose="020F0502020204030204" pitchFamily="34" charset="0"/>
              </a:rPr>
              <a:t>. </a:t>
            </a:r>
            <a:r>
              <a:rPr lang="pt-BR" altLang="pt-BR" sz="1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É</a:t>
            </a:r>
            <a:r>
              <a:rPr lang="pt-BR" altLang="pt-BR" sz="1800" baseline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altLang="pt-BR" sz="1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dentro da família que se estabelecem os </a:t>
            </a:r>
            <a:r>
              <a:rPr lang="pt-BR" altLang="pt-BR" sz="1800" dirty="0">
                <a:ln w="0"/>
                <a:solidFill>
                  <a:srgbClr val="FF6600"/>
                </a:solidFill>
                <a:cs typeface="Calibri" panose="020F0502020204030204" pitchFamily="34" charset="0"/>
              </a:rPr>
              <a:t>vínculos afetivos</a:t>
            </a:r>
            <a:r>
              <a:rPr lang="pt-BR" altLang="pt-BR" sz="1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 e que tornam as crianças</a:t>
            </a:r>
            <a:r>
              <a:rPr lang="pt-BR" altLang="pt-BR" sz="1800" b="1" dirty="0">
                <a:ln w="0"/>
                <a:solidFill>
                  <a:srgbClr val="FF6600"/>
                </a:solidFill>
                <a:cs typeface="Calibri" panose="020F0502020204030204" pitchFamily="34" charset="0"/>
              </a:rPr>
              <a:t> </a:t>
            </a:r>
            <a:r>
              <a:rPr lang="pt-BR" altLang="pt-BR" sz="1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seguras, tranquilas, carinhosas e alegres</a:t>
            </a:r>
            <a:r>
              <a:rPr lang="pt-BR" altLang="pt-BR" sz="1800" dirty="0">
                <a:ln w="0"/>
                <a:solidFill>
                  <a:srgbClr val="FF6600"/>
                </a:solidFill>
                <a:cs typeface="Calibri" panose="020F0502020204030204" pitchFamily="34" charset="0"/>
              </a:rPr>
              <a:t>.</a:t>
            </a:r>
          </a:p>
          <a:p>
            <a:pPr marL="0" algn="l">
              <a:buFont typeface="Wingdings 2" panose="05020102010507070707" pitchFamily="18" charset="2"/>
              <a:buNone/>
            </a:pPr>
            <a:r>
              <a:rPr lang="pt-BR" altLang="pt-BR" sz="1800" dirty="0">
                <a:ln w="0"/>
                <a:solidFill>
                  <a:srgbClr val="FF6600"/>
                </a:solidFill>
                <a:cs typeface="Calibri" panose="020F0502020204030204" pitchFamily="34" charset="0"/>
              </a:rPr>
              <a:t>Se conseguimos</a:t>
            </a:r>
            <a:r>
              <a:rPr lang="pt-BR" altLang="pt-BR" sz="1800" baseline="0" dirty="0">
                <a:ln w="0"/>
                <a:solidFill>
                  <a:srgbClr val="FF6600"/>
                </a:solidFill>
                <a:cs typeface="Calibri" panose="020F0502020204030204" pitchFamily="34" charset="0"/>
              </a:rPr>
              <a:t> colocar em prática fatores importantes desse processo educativo: vínculo afetivo, valores, respeito, limites, a adolescência também será uma fase bem sucedida na vida de toda família. </a:t>
            </a:r>
            <a:endParaRPr lang="pt-BR" altLang="pt-BR" sz="1800" dirty="0">
              <a:ln w="0"/>
              <a:solidFill>
                <a:srgbClr val="FF6600"/>
              </a:solidFill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52062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aa9ef0482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aa9ef0482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715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dirty="0"/>
              <a:t>Ver essa classificação .... A Organização Mundial da Saúde (1990) define a adolescência como o período compreendido entre 10 e 15 anos, mudando no ano de 2005 para o período de vida que começa aos 10 anos e termina antes de se completar os 20 anos. De acordo com o Estatuto da Criança e do Adolescente, a adolescência é o período que se inicia aos 13 anos e se completa aos 18 anos (Lei 8.065, de 1990), e o Ministério de Saúde do Brasil determina que a adolescência tem os limites da faixa etária entre os 10 e 24 anos.</a:t>
            </a:r>
          </a:p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7178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400" dirty="0"/>
              <a:t>O que te marcou na tua adolescência ? Na </a:t>
            </a:r>
            <a:r>
              <a:rPr lang="pt-BR" sz="1400" baseline="0" dirty="0"/>
              <a:t>Adolescência  de hoje, o que te chama atenção?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400" dirty="0"/>
              <a:t>Podemos utilizar a ferramenta do </a:t>
            </a:r>
            <a:r>
              <a:rPr lang="pt-BR" sz="1400" dirty="0" err="1"/>
              <a:t>mentimeter</a:t>
            </a:r>
            <a:r>
              <a:rPr lang="pt-BR" sz="1400" dirty="0"/>
              <a:t> .. Para formar a nossa nuvem de palavras – tornando o momento interativo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400" dirty="0"/>
              <a:t>1- Cite 3 palavras</a:t>
            </a:r>
            <a:r>
              <a:rPr lang="pt-BR" sz="1400" baseline="0" dirty="0"/>
              <a:t> que você relaciona a Adolescência.</a:t>
            </a:r>
            <a:endParaRPr lang="pt-BR" sz="1400" dirty="0"/>
          </a:p>
          <a:p>
            <a:r>
              <a:rPr lang="pt-BR" sz="1400" dirty="0"/>
              <a:t>Gerar pergunta e link com antecedência: </a:t>
            </a:r>
            <a:r>
              <a:rPr lang="pt-BR" sz="1400" dirty="0" err="1"/>
              <a:t>www</a:t>
            </a:r>
            <a:r>
              <a:rPr lang="pt-BR" sz="1400" dirty="0"/>
              <a:t>. Mentimeter.com</a:t>
            </a:r>
          </a:p>
          <a:p>
            <a:r>
              <a:rPr lang="pt-BR" sz="1400" dirty="0"/>
              <a:t>Informar</a:t>
            </a:r>
            <a:r>
              <a:rPr lang="pt-BR" sz="1400" baseline="0" dirty="0"/>
              <a:t> link no chat</a:t>
            </a:r>
          </a:p>
          <a:p>
            <a:r>
              <a:rPr lang="pt-BR" sz="1400" baseline="0" dirty="0"/>
              <a:t>Aguardar integrantes acessar o link</a:t>
            </a:r>
          </a:p>
          <a:p>
            <a:r>
              <a:rPr lang="pt-BR" sz="1400" baseline="0" dirty="0"/>
              <a:t>Compartilhar tela do </a:t>
            </a:r>
            <a:r>
              <a:rPr lang="pt-BR" sz="1400" baseline="0" dirty="0" err="1"/>
              <a:t>mentimeter</a:t>
            </a:r>
            <a:r>
              <a:rPr lang="pt-BR" sz="1400" baseline="0" dirty="0"/>
              <a:t> com as respostas</a:t>
            </a:r>
          </a:p>
          <a:p>
            <a:endParaRPr lang="pt-BR" sz="1400" baseline="0" dirty="0"/>
          </a:p>
          <a:p>
            <a:pPr marL="158750" indent="0">
              <a:buNone/>
            </a:pPr>
            <a:r>
              <a:rPr lang="pt-BR" sz="1400" baseline="0" dirty="0"/>
              <a:t>Identificamos aqui aspectos importantes dessa linda e desafiadora fase da vida e vamos conversar um pouco sobre isso hoje. </a:t>
            </a:r>
          </a:p>
          <a:p>
            <a:pPr marL="158750" indent="0">
              <a:buNone/>
            </a:pPr>
            <a:r>
              <a:rPr lang="pt-BR" sz="1400" baseline="0" dirty="0"/>
              <a:t>Vamos iniciar assistindo a um vídeo.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3883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400" dirty="0"/>
              <a:t>O que te marcou na tua adolescência ? Na </a:t>
            </a:r>
            <a:r>
              <a:rPr lang="pt-BR" sz="1400" baseline="0" dirty="0"/>
              <a:t>Adolescência  de hoje, o que te chama atenção?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400" dirty="0"/>
              <a:t>Podemos utilizar a ferramenta do </a:t>
            </a:r>
            <a:r>
              <a:rPr lang="pt-BR" sz="1400" dirty="0" err="1"/>
              <a:t>mentimeter</a:t>
            </a:r>
            <a:r>
              <a:rPr lang="pt-BR" sz="1400" dirty="0"/>
              <a:t> .. Para formar a nossa nuvem de palavras – tornando o momento interativo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400" dirty="0"/>
              <a:t>1- Cite 3 palavras</a:t>
            </a:r>
            <a:r>
              <a:rPr lang="pt-BR" sz="1400" baseline="0" dirty="0"/>
              <a:t> que você relaciona a Adolescência.</a:t>
            </a:r>
            <a:endParaRPr lang="pt-BR" sz="1400" dirty="0"/>
          </a:p>
          <a:p>
            <a:r>
              <a:rPr lang="pt-BR" sz="1400" dirty="0"/>
              <a:t>Gerar pergunta e link com antecedência: </a:t>
            </a:r>
            <a:r>
              <a:rPr lang="pt-BR" sz="1400" dirty="0" err="1"/>
              <a:t>www</a:t>
            </a:r>
            <a:r>
              <a:rPr lang="pt-BR" sz="1400" dirty="0"/>
              <a:t>. Mentimeter.com</a:t>
            </a:r>
          </a:p>
          <a:p>
            <a:r>
              <a:rPr lang="pt-BR" sz="1400" dirty="0"/>
              <a:t>Informar</a:t>
            </a:r>
            <a:r>
              <a:rPr lang="pt-BR" sz="1400" baseline="0" dirty="0"/>
              <a:t> link no chat</a:t>
            </a:r>
          </a:p>
          <a:p>
            <a:r>
              <a:rPr lang="pt-BR" sz="1400" baseline="0" dirty="0"/>
              <a:t>Aguardar integrantes acessar o link</a:t>
            </a:r>
          </a:p>
          <a:p>
            <a:r>
              <a:rPr lang="pt-BR" sz="1400" baseline="0" dirty="0"/>
              <a:t>Compartilhar tela do </a:t>
            </a:r>
            <a:r>
              <a:rPr lang="pt-BR" sz="1400" baseline="0" dirty="0" err="1"/>
              <a:t>mentimeter</a:t>
            </a:r>
            <a:r>
              <a:rPr lang="pt-BR" sz="1400" baseline="0" dirty="0"/>
              <a:t> com as respostas</a:t>
            </a:r>
          </a:p>
          <a:p>
            <a:endParaRPr lang="pt-BR" sz="1400" baseline="0" dirty="0"/>
          </a:p>
          <a:p>
            <a:pPr marL="158750" indent="0">
              <a:buNone/>
            </a:pPr>
            <a:r>
              <a:rPr lang="pt-BR" sz="1400" baseline="0" dirty="0"/>
              <a:t>Identificamos aqui aspectos importantes dessa linda e desafiadora fase da vida e vamos conversar um pouco sobre isso hoje. </a:t>
            </a:r>
          </a:p>
          <a:p>
            <a:pPr marL="158750" indent="0">
              <a:buNone/>
            </a:pPr>
            <a:r>
              <a:rPr lang="pt-BR" sz="1400" baseline="0" dirty="0"/>
              <a:t>Vamos iniciar assistindo a um vídeo.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763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Vídeo – 3min30seg</a:t>
            </a:r>
          </a:p>
        </p:txBody>
      </p:sp>
    </p:spTree>
    <p:extLst>
      <p:ext uri="{BB962C8B-B14F-4D97-AF65-F5344CB8AC3E}">
        <p14:creationId xmlns:p14="http://schemas.microsoft.com/office/powerpoint/2010/main" val="3426425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Sensação de ruptura “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separação psicológica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”, início da independência.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É normal a 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contestação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 adolescente.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Obs.: verificar</a:t>
            </a:r>
            <a:r>
              <a:rPr lang="pt-BR" sz="1100" i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se </a:t>
            </a:r>
            <a:r>
              <a:rPr lang="pt-B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grupo citou outras características</a:t>
            </a: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882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bg>
      <p:bgPr>
        <a:solidFill>
          <a:schemeClr val="tx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E38F02-E4D3-1846-E387-B380F20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724" y="1736975"/>
            <a:ext cx="6649570" cy="1138932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Syncopate bold" panose="020605070000000200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001F7D1-2F43-15F1-F0B5-3711213CD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3463" y="4148159"/>
            <a:ext cx="1493527" cy="259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331074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-20171"/>
            <a:ext cx="1185057" cy="171577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1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95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1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7519" y="4773255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523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2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43300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3671553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117368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936" y="4389189"/>
            <a:ext cx="1449094" cy="251639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4737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8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303136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8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327F94B-B8EB-0471-704A-6D8654B86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A49114-1D1D-A0DC-3114-712B160C1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559" y="4586513"/>
            <a:ext cx="1575003" cy="273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782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387364"/>
            <a:ext cx="7886700" cy="6266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2058696"/>
            <a:ext cx="7886700" cy="2613148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3B05-36F8-4721-871A-B3E1F510ADE1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Google Shape;14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73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92EA601D-EAEC-449C-9829-024161EDB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86" t="38714" r="9510" b="38369"/>
          <a:stretch/>
        </p:blipFill>
        <p:spPr>
          <a:xfrm>
            <a:off x="127236" y="250426"/>
            <a:ext cx="1848192" cy="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98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716029"/>
            <a:ext cx="7886700" cy="6266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3B05-36F8-4721-871A-B3E1F510ADE1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Google Shape;14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73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B97CA43C-7FF3-4B5B-872A-DC628591A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86" t="38714" r="9510" b="38369"/>
          <a:stretch/>
        </p:blipFill>
        <p:spPr>
          <a:xfrm>
            <a:off x="127236" y="250426"/>
            <a:ext cx="1848192" cy="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8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3B05-36F8-4721-871A-B3E1F510ADE1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Google Shape;14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73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9B2E4B07-E4E7-4C92-8087-43FD2FD6B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86" t="38714" r="9510" b="38369"/>
          <a:stretch/>
        </p:blipFill>
        <p:spPr>
          <a:xfrm>
            <a:off x="127236" y="250426"/>
            <a:ext cx="1848192" cy="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03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737634"/>
            <a:ext cx="7886700" cy="62818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416314"/>
            <a:ext cx="3677234" cy="3262312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38116" y="1416314"/>
            <a:ext cx="3677234" cy="3262312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3B05-36F8-4721-871A-B3E1F510ADE1}" type="slidenum">
              <a:rPr lang="pt-BR" smtClean="0"/>
              <a:t>‹nº›</a:t>
            </a:fld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456F54C-06B4-471F-9592-918C62469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842"/>
          <a:stretch/>
        </p:blipFill>
        <p:spPr>
          <a:xfrm>
            <a:off x="4124044" y="866275"/>
            <a:ext cx="895913" cy="4277225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3755BF10-56DC-4520-BAD7-72A61E823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86" t="38714" r="9510" b="38369"/>
          <a:stretch/>
        </p:blipFill>
        <p:spPr>
          <a:xfrm>
            <a:off x="127236" y="120772"/>
            <a:ext cx="1848192" cy="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4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51525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1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-20171"/>
            <a:ext cx="1185057" cy="171577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694" y="228644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7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351394" cy="3568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694" y="228644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18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  <p:sldLayoutId id="2147483664" r:id="rId3"/>
    <p:sldLayoutId id="2147483661" r:id="rId4"/>
    <p:sldLayoutId id="2147483662" r:id="rId5"/>
    <p:sldLayoutId id="2147483677" r:id="rId6"/>
    <p:sldLayoutId id="2147483651" r:id="rId7"/>
    <p:sldLayoutId id="2147483713" r:id="rId8"/>
    <p:sldLayoutId id="2147483792" r:id="rId9"/>
    <p:sldLayoutId id="2147483791" r:id="rId10"/>
    <p:sldLayoutId id="2147483714" r:id="rId11"/>
    <p:sldLayoutId id="2147483757" r:id="rId12"/>
    <p:sldLayoutId id="2147483780" r:id="rId13"/>
    <p:sldLayoutId id="2147483781" r:id="rId14"/>
    <p:sldLayoutId id="2147483678" r:id="rId15"/>
    <p:sldLayoutId id="2147483782" r:id="rId16"/>
    <p:sldLayoutId id="2147483711" r:id="rId17"/>
    <p:sldLayoutId id="2147483784" r:id="rId18"/>
    <p:sldLayoutId id="2147483783" r:id="rId19"/>
    <p:sldLayoutId id="2147483787" r:id="rId20"/>
    <p:sldLayoutId id="2147483788" r:id="rId21"/>
    <p:sldLayoutId id="2147483789" r:id="rId22"/>
    <p:sldLayoutId id="2147483650" r:id="rId23"/>
    <p:sldLayoutId id="2147483794" r:id="rId24"/>
    <p:sldLayoutId id="2147483795" r:id="rId25"/>
    <p:sldLayoutId id="2147483796" r:id="rId26"/>
    <p:sldLayoutId id="2147483797" r:id="rId27"/>
    <p:sldLayoutId id="2147483798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861699" y="1706976"/>
            <a:ext cx="7479845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lt1"/>
                </a:solidFill>
                <a:latin typeface="Syncopate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CICLO DE DEBATES DA ESCOLA DE PAIS DO BRASIL</a:t>
            </a:r>
          </a:p>
        </p:txBody>
      </p:sp>
    </p:spTree>
    <p:extLst>
      <p:ext uri="{BB962C8B-B14F-4D97-AF65-F5344CB8AC3E}">
        <p14:creationId xmlns:p14="http://schemas.microsoft.com/office/powerpoint/2010/main" val="1910705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134112" y="671915"/>
            <a:ext cx="4923123" cy="839894"/>
          </a:xfrm>
        </p:spPr>
        <p:txBody>
          <a:bodyPr>
            <a:normAutofit fontScale="90000"/>
          </a:bodyPr>
          <a:lstStyle/>
          <a:p>
            <a:r>
              <a:rPr lang="pt-BR" sz="2400" b="1" dirty="0">
                <a:solidFill>
                  <a:srgbClr val="FF5F00"/>
                </a:solidFill>
              </a:rPr>
              <a:t>DESAFIOS DO AMBIENTE EM QUE VIVEMOS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type="body" idx="1"/>
          </p:nvPr>
        </p:nvSpPr>
        <p:spPr>
          <a:xfrm>
            <a:off x="238547" y="1595702"/>
            <a:ext cx="4708960" cy="36469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alt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4294967295"/>
          </p:nvPr>
        </p:nvSpPr>
        <p:spPr>
          <a:xfrm>
            <a:off x="590550" y="1710499"/>
            <a:ext cx="4030218" cy="326231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pt-BR" alt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GRAVIDEZ</a:t>
            </a:r>
            <a:r>
              <a:rPr lang="pt-BR" alt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precoce          e comportamentos sexuais de risco – </a:t>
            </a:r>
            <a:r>
              <a:rPr lang="pt-BR" altLang="pt-B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ISTs</a:t>
            </a:r>
            <a:r>
              <a:rPr lang="pt-BR" alt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pt-BR" alt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CONSUMISMO</a:t>
            </a:r>
          </a:p>
          <a:p>
            <a:pPr>
              <a:spcBef>
                <a:spcPts val="1200"/>
              </a:spcBef>
            </a:pP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39" y="0"/>
            <a:ext cx="3894165" cy="314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Zygmunt Bauman: “Seus netos continuarão pagando os 30 anos da orgia  consumista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93" y="2170498"/>
            <a:ext cx="3974295" cy="3058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0" y="647530"/>
            <a:ext cx="5118195" cy="1047157"/>
          </a:xfrm>
        </p:spPr>
        <p:txBody>
          <a:bodyPr>
            <a:normAutofit fontScale="90000"/>
          </a:bodyPr>
          <a:lstStyle/>
          <a:p>
            <a:r>
              <a:rPr lang="pt-BR" sz="2400" b="1" dirty="0">
                <a:solidFill>
                  <a:srgbClr val="FF5F00"/>
                </a:solidFill>
              </a:rPr>
              <a:t>DESAFIOS DO AMBIENTE EM QUE VIVEMOS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type="body" idx="1"/>
          </p:nvPr>
        </p:nvSpPr>
        <p:spPr>
          <a:xfrm>
            <a:off x="311699" y="1790774"/>
            <a:ext cx="4708960" cy="3646978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USO EXCESSIVO DAS TELAS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INDIVIDUALISMO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alt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algn="ctr"/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" b="7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423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121920" y="757258"/>
            <a:ext cx="4910931" cy="839893"/>
          </a:xfrm>
        </p:spPr>
        <p:txBody>
          <a:bodyPr>
            <a:normAutofit fontScale="90000"/>
          </a:bodyPr>
          <a:lstStyle/>
          <a:p>
            <a:r>
              <a:rPr lang="pt-BR" sz="2400" b="1" dirty="0">
                <a:solidFill>
                  <a:srgbClr val="FF5F00"/>
                </a:solidFill>
              </a:rPr>
              <a:t>DESAFIOS DO AMBIENTE EM QUE VIVEMOS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type="body" idx="1"/>
          </p:nvPr>
        </p:nvSpPr>
        <p:spPr>
          <a:xfrm>
            <a:off x="628691" y="2217494"/>
            <a:ext cx="3797005" cy="2634922"/>
          </a:xfrm>
        </p:spPr>
        <p:txBody>
          <a:bodyPr>
            <a:normAutofit/>
          </a:bodyPr>
          <a:lstStyle/>
          <a:p>
            <a:pPr marL="4826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DROGAS</a:t>
            </a:r>
          </a:p>
          <a:p>
            <a:pPr marL="4826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VIOLÊNCIA</a:t>
            </a:r>
          </a:p>
          <a:p>
            <a:pPr marL="4826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pt-BR" altLang="pt-B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82600" indent="-342900" algn="ctr">
              <a:buFont typeface="Arial" panose="020B0604020202020204" pitchFamily="34" charset="0"/>
              <a:buChar char="•"/>
            </a:pP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7" b="70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215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0467" y="403690"/>
            <a:ext cx="4708960" cy="839893"/>
          </a:xfrm>
        </p:spPr>
        <p:txBody>
          <a:bodyPr>
            <a:noAutofit/>
          </a:bodyPr>
          <a:lstStyle/>
          <a:p>
            <a:pPr algn="ctr"/>
            <a:r>
              <a:rPr lang="pt-BR" altLang="pt-BR" sz="2400" b="1" dirty="0">
                <a:solidFill>
                  <a:srgbClr val="FF5F00"/>
                </a:solidFill>
              </a:rPr>
              <a:t>ASPECTOS DA PERSONALIDADE</a:t>
            </a:r>
            <a:endParaRPr lang="pt-BR" sz="2400" b="1" dirty="0">
              <a:solidFill>
                <a:srgbClr val="FF5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158496" y="1301450"/>
            <a:ext cx="5057235" cy="3646978"/>
          </a:xfrm>
        </p:spPr>
        <p:txBody>
          <a:bodyPr>
            <a:noAutofit/>
          </a:bodyPr>
          <a:lstStyle/>
          <a:p>
            <a:pPr marL="182563" indent="-182563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solidFill>
                  <a:srgbClr val="F16122"/>
                </a:solidFill>
              </a:rPr>
              <a:t>Afeto-</a:t>
            </a:r>
            <a:r>
              <a:rPr lang="pt-BR" alt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alt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Necessidade de receber, mas lhe desagrada na presença de outros.</a:t>
            </a:r>
          </a:p>
          <a:p>
            <a:pPr marL="182563" indent="-182563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solidFill>
                  <a:srgbClr val="F16122"/>
                </a:solidFill>
              </a:rPr>
              <a:t>Segurança-</a:t>
            </a:r>
            <a:r>
              <a:rPr lang="pt-BR" alt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alt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Está relacionada ao afeto. É necessário que se sinta amado, aceito, valorizado.</a:t>
            </a:r>
          </a:p>
          <a:p>
            <a:pPr indent="-139700"/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Espaço Reservado para Imagem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69" r="26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6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8383" y="147658"/>
            <a:ext cx="3813651" cy="974005"/>
          </a:xfrm>
        </p:spPr>
        <p:txBody>
          <a:bodyPr>
            <a:normAutofit/>
          </a:bodyPr>
          <a:lstStyle/>
          <a:p>
            <a:pPr algn="ctr"/>
            <a:r>
              <a:rPr lang="pt-BR" altLang="pt-BR" sz="2000" b="1" dirty="0">
                <a:solidFill>
                  <a:srgbClr val="FF5F00"/>
                </a:solidFill>
              </a:rPr>
              <a:t>ASPECTOS DA PERSONALIDADE</a:t>
            </a:r>
            <a:endParaRPr lang="pt-BR" sz="2000" b="1" dirty="0">
              <a:solidFill>
                <a:srgbClr val="FF5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109728" y="874730"/>
            <a:ext cx="4864608" cy="42687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defRPr/>
            </a:pPr>
            <a:r>
              <a:rPr lang="pt-BR" altLang="pt-BR" sz="2200" dirty="0">
                <a:solidFill>
                  <a:srgbClr val="F16122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Lazer e Social</a:t>
            </a:r>
          </a:p>
          <a:p>
            <a:pPr marL="536575" lvl="1" indent="-35401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t-BR" alt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Necessidade da vida  em grupo. </a:t>
            </a:r>
          </a:p>
          <a:p>
            <a:pPr marL="536575" lvl="1" indent="-35401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t-BR" alt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 centro da vida se desloca para fora de casa.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t-BR" altLang="pt-B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 grupo vai determinar um novo desenvolvimento   do plano afetivo e social do adolescente.</a:t>
            </a:r>
          </a:p>
          <a:p>
            <a:pPr>
              <a:lnSpc>
                <a:spcPct val="120000"/>
              </a:lnSpc>
            </a:pPr>
            <a:endParaRPr lang="pt-BR" sz="22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r="22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3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4815" y="135466"/>
            <a:ext cx="4118451" cy="1034965"/>
          </a:xfrm>
        </p:spPr>
        <p:txBody>
          <a:bodyPr>
            <a:noAutofit/>
          </a:bodyPr>
          <a:lstStyle/>
          <a:p>
            <a:pPr algn="ctr"/>
            <a:r>
              <a:rPr lang="pt-BR" altLang="pt-BR" sz="2400" b="1" dirty="0">
                <a:solidFill>
                  <a:srgbClr val="FF5F00"/>
                </a:solidFill>
              </a:rPr>
              <a:t>ASPECTOS DA PERSONALIDADE</a:t>
            </a:r>
            <a:endParaRPr lang="pt-BR" sz="2400" b="1" dirty="0">
              <a:solidFill>
                <a:srgbClr val="FF5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121920" y="1095830"/>
            <a:ext cx="4998720" cy="3646978"/>
          </a:xfrm>
        </p:spPr>
        <p:txBody>
          <a:bodyPr>
            <a:noAutofit/>
          </a:bodyPr>
          <a:lstStyle/>
          <a:p>
            <a:pPr marL="268288" indent="-268288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solidFill>
                  <a:srgbClr val="F16122"/>
                </a:solidFill>
              </a:rPr>
              <a:t>Liberdade -</a:t>
            </a:r>
            <a:r>
              <a:rPr lang="pt-BR" alt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Equilibrando e superando o conflito entre as necessidades de autonomia e de liberdade X apoio e proteção dos pais.</a:t>
            </a:r>
          </a:p>
          <a:p>
            <a:pPr marL="268288" indent="-268288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solidFill>
                  <a:srgbClr val="F16122"/>
                </a:solidFill>
              </a:rPr>
              <a:t>Sexualidade –</a:t>
            </a:r>
            <a:r>
              <a:rPr lang="pt-BR" alt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maturação biológica com despertar sexual, tende a causar angústia e ansiedade devido à noção de proibido, de culpa e de medo que 	muitas vezes ainda se acha 	revestida. </a:t>
            </a:r>
          </a:p>
          <a:p>
            <a:pPr>
              <a:lnSpc>
                <a:spcPct val="110000"/>
              </a:lnSpc>
            </a:pPr>
            <a:endParaRPr lang="pt-BR" sz="2000" dirty="0"/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b="71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17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2623" y="184234"/>
            <a:ext cx="4142835" cy="937429"/>
          </a:xfrm>
        </p:spPr>
        <p:txBody>
          <a:bodyPr>
            <a:noAutofit/>
          </a:bodyPr>
          <a:lstStyle/>
          <a:p>
            <a:pPr algn="ctr"/>
            <a:r>
              <a:rPr lang="pt-BR" altLang="pt-BR" sz="2400" b="1" dirty="0">
                <a:solidFill>
                  <a:srgbClr val="FF5F00"/>
                </a:solidFill>
              </a:rPr>
              <a:t>ASPECTOS DA PERSONALIDADE</a:t>
            </a:r>
            <a:endParaRPr lang="pt-BR" sz="2400" b="1" dirty="0">
              <a:solidFill>
                <a:srgbClr val="FF5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219456" y="1132406"/>
            <a:ext cx="4693920" cy="2452042"/>
          </a:xfrm>
        </p:spPr>
        <p:txBody>
          <a:bodyPr>
            <a:noAutofit/>
          </a:bodyPr>
          <a:lstStyle/>
          <a:p>
            <a:pPr mar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altLang="pt-BR" sz="2000" b="1" dirty="0">
                <a:solidFill>
                  <a:srgbClr val="FF5F00"/>
                </a:solidFill>
              </a:rPr>
              <a:t>Emoções:</a:t>
            </a:r>
            <a:r>
              <a:rPr lang="pt-BR" altLang="pt-BR" sz="2000" b="1" dirty="0">
                <a:solidFill>
                  <a:srgbClr val="FF6600"/>
                </a:solidFill>
              </a:rPr>
              <a:t> </a:t>
            </a: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Sempre presentes e </a:t>
            </a:r>
            <a:r>
              <a:rPr lang="pt-BR" alt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instáveis,</a:t>
            </a: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tem sensibilidade exagerada, impulsivo e às vezes agressivo. Tem comportamento imprevisível, contestador e rebelde.</a:t>
            </a:r>
          </a:p>
          <a:p>
            <a:pPr mar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altLang="pt-BR" sz="2000" b="1" dirty="0">
                <a:solidFill>
                  <a:srgbClr val="FF5F00"/>
                </a:solidFill>
              </a:rPr>
              <a:t>	</a:t>
            </a:r>
            <a:endParaRPr lang="pt-BR" sz="2000" dirty="0"/>
          </a:p>
        </p:txBody>
      </p:sp>
      <p:pic>
        <p:nvPicPr>
          <p:cNvPr id="7" name="Espaço Reservado para Imagem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>
            <a:fillRect/>
          </a:stretch>
        </p:blipFill>
        <p:spPr/>
      </p:pic>
      <p:sp>
        <p:nvSpPr>
          <p:cNvPr id="5" name="Retângulo 4"/>
          <p:cNvSpPr/>
          <p:nvPr/>
        </p:nvSpPr>
        <p:spPr>
          <a:xfrm>
            <a:off x="810768" y="3110416"/>
            <a:ext cx="407822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altLang="pt-BR" sz="2000" b="1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Inteligência</a:t>
            </a:r>
            <a:r>
              <a:rPr lang="pt-BR" alt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:</a:t>
            </a: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Forma seus próprios julgamentos. Questiona, </a:t>
            </a:r>
            <a:r>
              <a:rPr lang="pt-BR" alt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contesta</a:t>
            </a: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e aponta incoerências. </a:t>
            </a:r>
          </a:p>
          <a:p>
            <a:pPr marL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	Testa regras e limites</a:t>
            </a:r>
            <a:r>
              <a:rPr lang="pt-BR" alt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441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0339" y="98890"/>
            <a:ext cx="4708960" cy="937429"/>
          </a:xfrm>
        </p:spPr>
        <p:txBody>
          <a:bodyPr>
            <a:normAutofit/>
          </a:bodyPr>
          <a:lstStyle/>
          <a:p>
            <a:pPr algn="ctr"/>
            <a:r>
              <a:rPr lang="pt-BR" altLang="pt-BR" sz="2400" b="1" dirty="0">
                <a:solidFill>
                  <a:srgbClr val="FF6600"/>
                </a:solidFill>
              </a:rPr>
              <a:t>ASPECTOS DA PERSONALIDADE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177586" y="1059254"/>
            <a:ext cx="4894285" cy="3646978"/>
          </a:xfrm>
        </p:spPr>
        <p:txBody>
          <a:bodyPr>
            <a:normAutofit/>
          </a:bodyPr>
          <a:lstStyle/>
          <a:p>
            <a:pPr marL="0" algn="ctr">
              <a:spcBef>
                <a:spcPct val="0"/>
              </a:spcBef>
              <a:defRPr/>
            </a:pPr>
            <a:r>
              <a:rPr lang="pt-BR" altLang="pt-BR" sz="2400" b="1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Caráter:</a:t>
            </a:r>
            <a:r>
              <a:rPr lang="pt-BR" alt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alt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 caráter é o juiz da consciência. </a:t>
            </a:r>
          </a:p>
          <a:p>
            <a:pPr marL="0" algn="ctr">
              <a:spcBef>
                <a:spcPct val="0"/>
              </a:spcBef>
              <a:defRPr/>
            </a:pPr>
            <a:r>
              <a:rPr lang="pt-BR" alt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Já possui sua escala de valores e julga  baseado naqueles que absorveu em sua infância e na pré-adolescência. </a:t>
            </a:r>
          </a:p>
          <a:p>
            <a:pPr marL="0" algn="ctr">
              <a:spcBef>
                <a:spcPct val="0"/>
              </a:spcBef>
              <a:defRPr/>
            </a:pPr>
            <a:r>
              <a:rPr lang="pt-BR" alt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</a:t>
            </a:r>
            <a:r>
              <a:rPr lang="pt-BR" alt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consciência moral </a:t>
            </a:r>
            <a:r>
              <a:rPr lang="pt-BR" alt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continua ligada a de seus pais.</a:t>
            </a:r>
            <a:endParaRPr lang="pt-BR" alt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8" name="Espaço Reservado para Imagem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81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type="body" idx="1"/>
          </p:nvPr>
        </p:nvSpPr>
        <p:spPr>
          <a:xfrm>
            <a:off x="299507" y="1083638"/>
            <a:ext cx="4708960" cy="3646978"/>
          </a:xfrm>
        </p:spPr>
        <p:txBody>
          <a:bodyPr/>
          <a:lstStyle/>
          <a:p>
            <a:pPr algn="ctr">
              <a:spcBef>
                <a:spcPts val="600"/>
              </a:spcBef>
              <a:buNone/>
              <a:defRPr/>
            </a:pPr>
            <a:r>
              <a:rPr lang="pt-BR" alt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Tendem a experimentar bebidas, cigarros e drogas. Aumenta o interesse em questões sociais, morais  e familiares. 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pt-BR" alt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Cresce a autoestima. </a:t>
            </a: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b="71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4394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type="body" sz="quarter" idx="13"/>
          </p:nvPr>
        </p:nvSpPr>
        <p:spPr>
          <a:xfrm>
            <a:off x="2409952" y="1652619"/>
            <a:ext cx="6380480" cy="321199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t-BR" altLang="pt-BR" sz="2400" b="0" i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É próprio do adolescente sonhar com a realização do seu futuro. Como pais, não devemos destruir seus sonhos, mas, fazer ver </a:t>
            </a:r>
            <a:r>
              <a:rPr lang="pt-BR" altLang="pt-BR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as</a:t>
            </a:r>
            <a:r>
              <a:rPr lang="pt-BR" altLang="pt-BR" sz="2400" b="0" i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dificuldades, fazer com que tenham os pés no chão, ajudá-lo para poder realizar seus sonhos. É preciso sonhar grande e a longo prazo” (</a:t>
            </a:r>
            <a:r>
              <a:rPr lang="pt-BR" altLang="pt-BR" sz="2000" b="0" i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Isaac </a:t>
            </a:r>
            <a:r>
              <a:rPr lang="pt-BR" altLang="pt-BR" sz="2000" b="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Mielnik</a:t>
            </a:r>
            <a:r>
              <a:rPr lang="pt-BR" altLang="pt-BR" sz="2000" b="0" i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).</a:t>
            </a:r>
            <a:endParaRPr lang="pt-BR" sz="2000" b="0" dirty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63168" y="0"/>
            <a:ext cx="6113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b="1" i="1" dirty="0">
              <a:solidFill>
                <a:srgbClr val="FF5F00"/>
              </a:solidFill>
              <a:latin typeface="Syncopate" panose="02060507000000020003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>
                <a:solidFill>
                  <a:srgbClr val="FF5F00"/>
                </a:solidFill>
                <a:latin typeface="Syncopate" panose="02060507000000020003" pitchFamily="18" charset="0"/>
              </a:rPr>
              <a:t>É A HORA DE CONSTRUIR UM PROJETO DE VIDA. </a:t>
            </a:r>
          </a:p>
        </p:txBody>
      </p:sp>
    </p:spTree>
    <p:extLst>
      <p:ext uri="{BB962C8B-B14F-4D97-AF65-F5344CB8AC3E}">
        <p14:creationId xmlns:p14="http://schemas.microsoft.com/office/powerpoint/2010/main" val="32898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type="body" sz="quarter" idx="13"/>
          </p:nvPr>
        </p:nvSpPr>
        <p:spPr>
          <a:xfrm>
            <a:off x="128216" y="453103"/>
            <a:ext cx="3741257" cy="2133980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ts val="2400"/>
              <a:buNone/>
            </a:pPr>
            <a:r>
              <a:rPr lang="pt-BR" sz="2400" b="1" i="0" u="none" strike="noStrike" cap="none" dirty="0">
                <a:latin typeface="Syncopate" panose="02060507000000020003" pitchFamily="18" charset="0"/>
                <a:sym typeface="Arial"/>
              </a:rPr>
              <a:t>SEJA SUA MELHOR VERSÃO COM A EPB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3814376" y="2281819"/>
            <a:ext cx="4928180" cy="2351088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pt-BR" sz="2800" dirty="0">
                <a:solidFill>
                  <a:schemeClr val="tx1"/>
                </a:solidFill>
              </a:rPr>
              <a:t>Educar é como uma viagem que transforma vidas, as pessoas, o mundo e o amanhã.</a:t>
            </a:r>
          </a:p>
        </p:txBody>
      </p:sp>
    </p:spTree>
    <p:extLst>
      <p:ext uri="{BB962C8B-B14F-4D97-AF65-F5344CB8AC3E}">
        <p14:creationId xmlns:p14="http://schemas.microsoft.com/office/powerpoint/2010/main" val="546235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6" b="14815"/>
          <a:stretch/>
        </p:blipFill>
        <p:spPr>
          <a:xfrm>
            <a:off x="0" y="0"/>
            <a:ext cx="5951847" cy="4445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783EC7-E859-812D-F714-892528D58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15"/>
          <a:stretch/>
        </p:blipFill>
        <p:spPr>
          <a:xfrm>
            <a:off x="0" y="0"/>
            <a:ext cx="9144000" cy="4520381"/>
          </a:xfrm>
          <a:prstGeom prst="rect">
            <a:avLst/>
          </a:prstGeom>
        </p:spPr>
      </p:pic>
      <p:sp>
        <p:nvSpPr>
          <p:cNvPr id="9" name="Google Shape;130;p21">
            <a:extLst>
              <a:ext uri="{FF2B5EF4-FFF2-40B4-BE49-F238E27FC236}">
                <a16:creationId xmlns:a16="http://schemas.microsoft.com/office/drawing/2014/main" id="{93C0B71D-BF04-6044-F21D-5DE0490BFC48}"/>
              </a:ext>
            </a:extLst>
          </p:cNvPr>
          <p:cNvSpPr txBox="1"/>
          <p:nvPr/>
        </p:nvSpPr>
        <p:spPr>
          <a:xfrm>
            <a:off x="4799254" y="3057460"/>
            <a:ext cx="421892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tx1"/>
                </a:solidFill>
                <a:latin typeface="Syncopate bold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DINÂMICA DE GRUPO</a:t>
            </a:r>
            <a:endParaRPr lang="da-DK" sz="2800" b="1" dirty="0">
              <a:solidFill>
                <a:schemeClr val="tx1"/>
              </a:solidFill>
              <a:latin typeface="Syncopate bold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072440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FF6600"/>
                </a:solidFill>
                <a:ea typeface="Calibri"/>
                <a:cs typeface="Calibri"/>
                <a:sym typeface="Calibri"/>
              </a:rPr>
              <a:t>DINÂMICA DE GRUPO</a:t>
            </a:r>
            <a:endParaRPr lang="pt-BR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311699" y="1152474"/>
            <a:ext cx="8331074" cy="399102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BR" alt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Como lidar com as mudanças físicas, fisiológicas e emocionais na adolescência?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BR" alt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Como  preparar os adolescentes  para enfrentar questões como: Álcool e drogas, Violência, Sexualidade precoce e </a:t>
            </a:r>
            <a:r>
              <a:rPr lang="pt-BR" altLang="pt-B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ISTs</a:t>
            </a:r>
            <a:r>
              <a:rPr lang="pt-BR" alt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Como administrar as questões da tecnologia com os adolescentes?</a:t>
            </a:r>
            <a:endParaRPr lang="pt-BR" alt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BR" alt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Como os pais e a escola podem ajudar na  definição de um projeto de vida e de carreira?  </a:t>
            </a:r>
          </a:p>
        </p:txBody>
      </p:sp>
    </p:spTree>
    <p:extLst>
      <p:ext uri="{BB962C8B-B14F-4D97-AF65-F5344CB8AC3E}">
        <p14:creationId xmlns:p14="http://schemas.microsoft.com/office/powerpoint/2010/main" val="1597226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4545" y="144659"/>
            <a:ext cx="7254240" cy="1111118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>
                <a:solidFill>
                  <a:srgbClr val="FF5F00"/>
                </a:solidFill>
                <a:sym typeface="Arial"/>
              </a:rPr>
              <a:t>1. </a:t>
            </a:r>
            <a:r>
              <a:rPr lang="pt-BR" altLang="pt-BR" sz="2000" b="1" dirty="0">
                <a:solidFill>
                  <a:srgbClr val="FF5F00"/>
                </a:solidFill>
              </a:rPr>
              <a:t>Como lidar com as mudanças físicas, fisiológicas e emocionais na adolescência?</a:t>
            </a:r>
            <a:endParaRPr lang="pt-BR" sz="2000" b="1" dirty="0">
              <a:solidFill>
                <a:srgbClr val="FF5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189779" y="1175334"/>
            <a:ext cx="8331074" cy="396816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 diálogo e paciência.</a:t>
            </a:r>
          </a:p>
          <a:p>
            <a:pPr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Conversar com os filhos sobre as mudanças dessa fase.</a:t>
            </a:r>
          </a:p>
          <a:p>
            <a:pPr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apoio dos pais deve ser incondicional.</a:t>
            </a:r>
          </a:p>
          <a:p>
            <a:pPr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Incentivo e elogios mais frequentes.</a:t>
            </a:r>
          </a:p>
          <a:p>
            <a:pPr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Ouvir mais do que falar.</a:t>
            </a:r>
          </a:p>
          <a:p>
            <a:pPr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Aceitá-los como são, a instabilidade emocional é normal.</a:t>
            </a:r>
          </a:p>
          <a:p>
            <a:pPr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 presente, demonstrar o amor, eles ainda querem colo.</a:t>
            </a:r>
          </a:p>
          <a:p>
            <a:pPr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 limites devem ser justos, negociados e claramente definidos.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226355" y="1274395"/>
            <a:ext cx="8331074" cy="3510742"/>
          </a:xfrm>
        </p:spPr>
        <p:txBody>
          <a:bodyPr>
            <a:noAutofit/>
          </a:bodyPr>
          <a:lstStyle/>
          <a:p>
            <a:pPr marL="354013" indent="-354013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Proporcionar aos filhos um lar equilibrado.</a:t>
            </a:r>
          </a:p>
          <a:p>
            <a:pPr marL="354013" indent="-354013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Informar sobre o perigo das drogas, violência e doenças.</a:t>
            </a:r>
          </a:p>
          <a:p>
            <a:pPr marL="354013" indent="-354013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Lutar, sem descanso, para transmitir valores.</a:t>
            </a:r>
          </a:p>
          <a:p>
            <a:pPr marL="354013" indent="-354013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Estimular  práticas esportivas e movimentos juvenis voltados para causas sociais e ambientais</a:t>
            </a:r>
          </a:p>
          <a:p>
            <a:pPr marL="354013" indent="-354013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Estimular, o desenvolvimento da ideia de que cada um de nós tem um papel social a desempenhar a refletir sobre o propósito de vida.</a:t>
            </a:r>
          </a:p>
          <a:p>
            <a:pPr marL="354013" indent="-354013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Buscar ajuda profissional, nas primeiras dificuldades - (médico, psicólogo)</a:t>
            </a:r>
          </a:p>
          <a:p>
            <a:pPr algn="ctr">
              <a:lnSpc>
                <a:spcPct val="110000"/>
              </a:lnSpc>
              <a:buClr>
                <a:srgbClr val="FF6600"/>
              </a:buClr>
              <a:buNone/>
            </a:pPr>
            <a:endParaRPr lang="pt-BR" alt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C099012-B6EA-443C-B46C-C9BDE80BCC42}"/>
              </a:ext>
            </a:extLst>
          </p:cNvPr>
          <p:cNvSpPr txBox="1">
            <a:spLocks/>
          </p:cNvSpPr>
          <p:nvPr/>
        </p:nvSpPr>
        <p:spPr>
          <a:xfrm>
            <a:off x="548640" y="245095"/>
            <a:ext cx="7827263" cy="953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</a:pPr>
            <a:r>
              <a:rPr lang="pt-BR" sz="1800" b="1" dirty="0">
                <a:solidFill>
                  <a:srgbClr val="FF5F00"/>
                </a:solidFill>
                <a:latin typeface="Syncopate" panose="02060507000000020003" pitchFamily="18" charset="0"/>
              </a:rPr>
              <a:t>	2</a:t>
            </a:r>
            <a:r>
              <a:rPr lang="pt-BR" sz="1800" b="1" dirty="0">
                <a:solidFill>
                  <a:srgbClr val="FF5F00"/>
                </a:solidFill>
                <a:latin typeface="Syncopate" panose="02060507000000020003" pitchFamily="18" charset="0"/>
                <a:sym typeface="Arial"/>
              </a:rPr>
              <a:t>. </a:t>
            </a:r>
            <a:r>
              <a:rPr lang="pt-BR" altLang="pt-BR" sz="1800" b="1" dirty="0">
                <a:solidFill>
                  <a:srgbClr val="FF5F00"/>
                </a:solidFill>
                <a:latin typeface="Syncopate" panose="02060507000000020003" pitchFamily="18" charset="0"/>
              </a:rPr>
              <a:t>Como  preparar os adolescentes  para questões como: Álcool, drogas, Violência, Sexualidade e </a:t>
            </a:r>
            <a:r>
              <a:rPr lang="pt-BR" altLang="pt-BR" sz="1800" b="1" dirty="0" err="1">
                <a:solidFill>
                  <a:srgbClr val="FF5F00"/>
                </a:solidFill>
                <a:latin typeface="Syncopate" panose="02060507000000020003" pitchFamily="18" charset="0"/>
              </a:rPr>
              <a:t>ISTs</a:t>
            </a:r>
            <a:r>
              <a:rPr lang="pt-BR" altLang="pt-BR" sz="1800" b="1" dirty="0">
                <a:solidFill>
                  <a:srgbClr val="FF5F00"/>
                </a:solidFill>
                <a:latin typeface="Syncopate" panose="02060507000000020003" pitchFamily="18" charset="0"/>
              </a:rPr>
              <a:t>?</a:t>
            </a:r>
            <a:endParaRPr lang="pt-BR" sz="1800" b="1" dirty="0">
              <a:solidFill>
                <a:srgbClr val="FF5F00"/>
              </a:solidFill>
              <a:latin typeface="Syncopate" panose="020605070000000200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83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ChangeArrowheads="1"/>
          </p:cNvSpPr>
          <p:nvPr/>
        </p:nvSpPr>
        <p:spPr bwMode="auto">
          <a:xfrm>
            <a:off x="861753" y="195292"/>
            <a:ext cx="8014288" cy="73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pt-BR" altLang="pt-BR" sz="2400" b="1" dirty="0">
                <a:solidFill>
                  <a:srgbClr val="FF5F00"/>
                </a:solidFill>
                <a:latin typeface="Syncopate" panose="02060507000000020003" pitchFamily="18" charset="0"/>
              </a:rPr>
              <a:t> Pilares para um ambiente familiar saudável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pt-BR" altLang="pt-BR" sz="2400" b="1" dirty="0">
              <a:solidFill>
                <a:srgbClr val="FF5F00"/>
              </a:solidFill>
              <a:latin typeface="Syncopate" panose="02060507000000020003" pitchFamily="18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487680" y="1097280"/>
            <a:ext cx="8071102" cy="4046220"/>
            <a:chOff x="133745" y="1248200"/>
            <a:chExt cx="7830430" cy="3868651"/>
          </a:xfrm>
        </p:grpSpPr>
        <p:pic>
          <p:nvPicPr>
            <p:cNvPr id="5" name="Picture 4" descr="Resultado de imagem para famÃ­lia carto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14" y="1743414"/>
              <a:ext cx="6454775" cy="337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 explicativo em elipse 1"/>
            <p:cNvSpPr/>
            <p:nvPr/>
          </p:nvSpPr>
          <p:spPr>
            <a:xfrm>
              <a:off x="6220602" y="2726232"/>
              <a:ext cx="1743573" cy="840480"/>
            </a:xfrm>
            <a:prstGeom prst="wedgeEllipseCallout">
              <a:avLst/>
            </a:prstGeom>
            <a:solidFill>
              <a:srgbClr val="5FD0DF"/>
            </a:solidFill>
            <a:ln>
              <a:solidFill>
                <a:srgbClr val="5FD0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CONFIANÇA</a:t>
              </a:r>
            </a:p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PRESTÍGIO</a:t>
              </a:r>
              <a:endParaRPr lang="pt-BR" dirty="0"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  <p:sp>
          <p:nvSpPr>
            <p:cNvPr id="8" name="Texto explicativo em forma de nuvem 2"/>
            <p:cNvSpPr/>
            <p:nvPr/>
          </p:nvSpPr>
          <p:spPr>
            <a:xfrm>
              <a:off x="4917670" y="1248200"/>
              <a:ext cx="1352520" cy="840480"/>
            </a:xfrm>
            <a:prstGeom prst="cloudCallout">
              <a:avLst>
                <a:gd name="adj1" fmla="val -29776"/>
                <a:gd name="adj2" fmla="val 105635"/>
              </a:avLst>
            </a:prstGeom>
            <a:solidFill>
              <a:srgbClr val="00AE42"/>
            </a:solidFill>
            <a:ln>
              <a:solidFill>
                <a:srgbClr val="00AE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Calibri" panose="020F0502020204030204" pitchFamily="34" charset="0"/>
                </a:rPr>
                <a:t>AMOR</a:t>
              </a:r>
            </a:p>
          </p:txBody>
        </p:sp>
        <p:sp>
          <p:nvSpPr>
            <p:cNvPr id="10" name="Texto explicativo retangular 13"/>
            <p:cNvSpPr/>
            <p:nvPr/>
          </p:nvSpPr>
          <p:spPr>
            <a:xfrm>
              <a:off x="2463403" y="1310177"/>
              <a:ext cx="1183391" cy="544183"/>
            </a:xfrm>
            <a:prstGeom prst="wedgeRectCallout">
              <a:avLst>
                <a:gd name="adj1" fmla="val 13102"/>
                <a:gd name="adj2" fmla="val 178455"/>
              </a:avLst>
            </a:prstGeom>
            <a:solidFill>
              <a:srgbClr val="F16122"/>
            </a:solidFill>
            <a:ln>
              <a:solidFill>
                <a:srgbClr val="F161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Calibri" panose="020F0502020204030204" pitchFamily="34" charset="0"/>
                </a:rPr>
                <a:t>DIÁLOGO</a:t>
              </a:r>
            </a:p>
          </p:txBody>
        </p:sp>
        <p:sp>
          <p:nvSpPr>
            <p:cNvPr id="11" name="Texto explicativo retangular 14"/>
            <p:cNvSpPr/>
            <p:nvPr/>
          </p:nvSpPr>
          <p:spPr>
            <a:xfrm>
              <a:off x="6326096" y="3974081"/>
              <a:ext cx="1209860" cy="619213"/>
            </a:xfrm>
            <a:prstGeom prst="wedgeRectCallout">
              <a:avLst>
                <a:gd name="adj1" fmla="val -137319"/>
                <a:gd name="adj2" fmla="val -17984"/>
              </a:avLst>
            </a:prstGeom>
            <a:solidFill>
              <a:srgbClr val="F16122"/>
            </a:solidFill>
            <a:ln>
              <a:solidFill>
                <a:srgbClr val="F161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Calibri" panose="020F0502020204030204" pitchFamily="34" charset="0"/>
                </a:rPr>
                <a:t>PRESENÇA</a:t>
              </a:r>
            </a:p>
          </p:txBody>
        </p:sp>
        <p:sp>
          <p:nvSpPr>
            <p:cNvPr id="12" name="Texto explicativo em forma de nuvem 19"/>
            <p:cNvSpPr/>
            <p:nvPr/>
          </p:nvSpPr>
          <p:spPr>
            <a:xfrm>
              <a:off x="210630" y="1497713"/>
              <a:ext cx="1425225" cy="774118"/>
            </a:xfrm>
            <a:prstGeom prst="cloudCallout">
              <a:avLst>
                <a:gd name="adj1" fmla="val 40766"/>
                <a:gd name="adj2" fmla="val 70917"/>
              </a:avLst>
            </a:prstGeom>
            <a:solidFill>
              <a:srgbClr val="5FD0DF"/>
            </a:solidFill>
            <a:ln>
              <a:solidFill>
                <a:srgbClr val="5FD0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Calibri" panose="020F0502020204030204" pitchFamily="34" charset="0"/>
                </a:rPr>
                <a:t>FIRMEZA</a:t>
              </a:r>
            </a:p>
          </p:txBody>
        </p:sp>
        <p:sp>
          <p:nvSpPr>
            <p:cNvPr id="13" name="Texto explicativo retangular com cantos arredondados 20"/>
            <p:cNvSpPr/>
            <p:nvPr/>
          </p:nvSpPr>
          <p:spPr>
            <a:xfrm>
              <a:off x="6099627" y="1884772"/>
              <a:ext cx="1651638" cy="610614"/>
            </a:xfrm>
            <a:prstGeom prst="wedgeRoundRectCallout">
              <a:avLst>
                <a:gd name="adj1" fmla="val -68008"/>
                <a:gd name="adj2" fmla="val 114879"/>
                <a:gd name="adj3" fmla="val 16667"/>
              </a:avLst>
            </a:prstGeom>
            <a:solidFill>
              <a:srgbClr val="FFC62C"/>
            </a:solidFill>
            <a:ln>
              <a:solidFill>
                <a:srgbClr val="FFC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SOLIDARIEDADE</a:t>
              </a:r>
            </a:p>
          </p:txBody>
        </p:sp>
        <p:sp>
          <p:nvSpPr>
            <p:cNvPr id="14" name="Texto explicativo em elipse 21"/>
            <p:cNvSpPr/>
            <p:nvPr/>
          </p:nvSpPr>
          <p:spPr>
            <a:xfrm>
              <a:off x="133745" y="4127467"/>
              <a:ext cx="1836679" cy="745724"/>
            </a:xfrm>
            <a:prstGeom prst="wedgeEllipseCallout">
              <a:avLst>
                <a:gd name="adj1" fmla="val 65237"/>
                <a:gd name="adj2" fmla="val -25875"/>
              </a:avLst>
            </a:prstGeom>
            <a:solidFill>
              <a:srgbClr val="FFC62C"/>
            </a:solidFill>
            <a:ln>
              <a:solidFill>
                <a:srgbClr val="FFC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SUPERAÇÃO</a:t>
              </a:r>
              <a:endParaRPr lang="pt-BR" dirty="0"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0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132466"/>
            <a:ext cx="8348741" cy="2683885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  <a:defRPr/>
            </a:pPr>
            <a:br>
              <a:rPr lang="pt-BR" sz="2000" b="1" dirty="0">
                <a:solidFill>
                  <a:srgbClr val="FF5F00"/>
                </a:solidFill>
              </a:rPr>
            </a:br>
            <a:r>
              <a:rPr lang="pt-BR" sz="2000" b="1" dirty="0">
                <a:solidFill>
                  <a:srgbClr val="FF5F00"/>
                </a:solidFill>
              </a:rPr>
              <a:t>3. Como administrar as questões da tecnologia com os adolescentes?</a:t>
            </a:r>
            <a:br>
              <a:rPr lang="pt-BR" sz="2000" b="1" dirty="0">
                <a:solidFill>
                  <a:srgbClr val="FF5F00"/>
                </a:solidFill>
              </a:rPr>
            </a:br>
            <a:endParaRPr lang="pt-BR" sz="2000" b="1" dirty="0">
              <a:solidFill>
                <a:srgbClr val="FF5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458003" y="1384123"/>
            <a:ext cx="8331074" cy="351074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Buscar conhecimento das ferramentas tecnológicas.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Evoluirmos de pais analógicos para pais digitais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Visão de futuro e de mundo.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Limites com negociação (horários e conexões).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Propor reflexões críticas e provocar habilmente diálogos.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Conscientização dos adolescentes quanto ao uso ético, seguro e legal das novas tecnologias.</a:t>
            </a:r>
          </a:p>
          <a:p>
            <a:pPr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86035"/>
            <a:ext cx="8556005" cy="1111118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pt-BR" altLang="pt-BR" sz="2000" b="1" dirty="0">
                <a:solidFill>
                  <a:srgbClr val="FF5F00"/>
                </a:solidFill>
              </a:rPr>
              <a:t>4. Como os pais e  a escola podem ajudar na definição de um projeto de vida e de carreira? </a:t>
            </a:r>
            <a:endParaRPr lang="pt-BR" sz="2000" b="1" dirty="0">
              <a:solidFill>
                <a:srgbClr val="FF5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243840" y="1431367"/>
            <a:ext cx="8900160" cy="359173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  <a:defRPr/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Nesta fase deve-se considerar: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escolha não é definitiva;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não se deixar influenciar pelo “charme” ou aspectos financeiros de determinadas profissões;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indecisão e insegurança em relação a escolha profissional é natural;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 colocar disponíveis para prolongadas conversas - ouvir;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valorizar sonhos e projetos;</a:t>
            </a:r>
          </a:p>
          <a:p>
            <a:pPr>
              <a:spcBef>
                <a:spcPts val="6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conhecer rotinas e propósitos de várias áreas. </a:t>
            </a:r>
          </a:p>
        </p:txBody>
      </p:sp>
    </p:spTree>
    <p:extLst>
      <p:ext uri="{BB962C8B-B14F-4D97-AF65-F5344CB8AC3E}">
        <p14:creationId xmlns:p14="http://schemas.microsoft.com/office/powerpoint/2010/main" val="198160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FF6600"/>
                </a:solidFill>
                <a:ea typeface="Arial"/>
                <a:cs typeface="Arial"/>
                <a:sym typeface="Arial"/>
              </a:rPr>
              <a:t>CONCLUSÃO</a:t>
            </a:r>
            <a:endParaRPr lang="pt-BR" sz="1400" dirty="0">
              <a:solidFill>
                <a:srgbClr val="FF66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 2"/>
              <a:buNone/>
              <a:defRPr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adolescência deve ser preparada desde a infância:</a:t>
            </a:r>
          </a:p>
          <a:p>
            <a:pPr lvl="1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satisfazendo suas necessidades básicas;</a:t>
            </a:r>
          </a:p>
          <a:p>
            <a:pPr lvl="1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exercendo a autoridade;</a:t>
            </a:r>
          </a:p>
          <a:p>
            <a:pPr lvl="1"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estabelecendo limites e respeitando as etapas do desenvolvimento.</a:t>
            </a:r>
          </a:p>
          <a:p>
            <a:pPr marL="0" lvl="1" indent="0" algn="ctr">
              <a:spcAft>
                <a:spcPts val="1200"/>
              </a:spcAft>
              <a:buFont typeface="Wingdings 2"/>
              <a:buNone/>
              <a:defRPr/>
            </a:pP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“Pais são pais e filhos são filhos – deve haver sempre diálogo, afetividade, respeito e compreensão”.</a:t>
            </a:r>
          </a:p>
        </p:txBody>
      </p:sp>
    </p:spTree>
    <p:extLst>
      <p:ext uri="{BB962C8B-B14F-4D97-AF65-F5344CB8AC3E}">
        <p14:creationId xmlns:p14="http://schemas.microsoft.com/office/powerpoint/2010/main" val="42887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572768" y="1298385"/>
            <a:ext cx="7268147" cy="3756025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pt-BR" alt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 </a:t>
            </a:r>
            <a:r>
              <a:rPr lang="pt-BR" altLang="pt-B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 pais modernos que nós queremos e precisamos não são os que nos deixam fazer tudo, que falam palavrões e bebem conosco – os pais que queremos são aqueles que falam conosco, sempre, muito e sobre todos os assuntos, que nos ouvem, respeitam e orientam, e que também nos ensinam nossos deveres e direitos”.</a:t>
            </a:r>
          </a:p>
          <a:p>
            <a:endParaRPr lang="pt-BR" alt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pt-BR" alt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(Livro: O adolescente por ele mesmo – Tania Zagury)</a:t>
            </a:r>
          </a:p>
          <a:p>
            <a:pPr marL="0" lvl="0" algn="ctr">
              <a:buSzPts val="1100"/>
              <a:defRPr/>
            </a:pPr>
            <a:endParaRPr lang="pt-BR" sz="1600" dirty="0">
              <a:solidFill>
                <a:srgbClr val="FF6600"/>
              </a:solidFill>
              <a:ea typeface="Arial"/>
            </a:endParaRPr>
          </a:p>
          <a:p>
            <a:endParaRPr lang="pt-BR" sz="1600" dirty="0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88684" y="345567"/>
            <a:ext cx="7999412" cy="6270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FF6600"/>
                </a:solidFill>
                <a:latin typeface="Syncopate" panose="02060507000000020003" pitchFamily="18" charset="0"/>
              </a:rPr>
              <a:t>RECADO</a:t>
            </a:r>
            <a:r>
              <a:rPr lang="pt-BR" sz="2400" b="1" dirty="0">
                <a:solidFill>
                  <a:srgbClr val="FF6600"/>
                </a:solidFill>
              </a:rPr>
              <a:t> DO ADOLESCENTE PARA OS PAIS</a:t>
            </a:r>
          </a:p>
        </p:txBody>
      </p:sp>
    </p:spTree>
    <p:extLst>
      <p:ext uri="{BB962C8B-B14F-4D97-AF65-F5344CB8AC3E}">
        <p14:creationId xmlns:p14="http://schemas.microsoft.com/office/powerpoint/2010/main" val="248287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3561980" y="1458076"/>
            <a:ext cx="4552603" cy="3595285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spcAft>
                <a:spcPts val="1200"/>
              </a:spcAft>
              <a:buNone/>
            </a:pPr>
            <a:r>
              <a:rPr lang="pt-BR" alt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Nesta semana, </a:t>
            </a:r>
            <a:r>
              <a:rPr lang="pt-BR" altLang="pt-BR" dirty="0">
                <a:solidFill>
                  <a:srgbClr val="F16122"/>
                </a:solidFill>
              </a:rPr>
              <a:t>convidar os amigos(as) </a:t>
            </a:r>
            <a:r>
              <a:rPr lang="pt-BR" alt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seu filho(a) para uma atividade na sua casa, com a finalidade de conhecê-los melhor e se aproximar deles.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  <a:buSzPts val="1960"/>
              <a:buNone/>
            </a:pPr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  <a:sym typeface="Arial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9648" y="429787"/>
            <a:ext cx="4654475" cy="642546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FF5F00"/>
                </a:solidFill>
                <a:ea typeface="Arial"/>
                <a:cs typeface="Arial"/>
                <a:sym typeface="Arial"/>
              </a:rPr>
              <a:t>CONVITE À AÇÃO</a:t>
            </a:r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142" r="6142"/>
          <a:stretch>
            <a:fillRect/>
          </a:stretch>
        </p:blipFill>
        <p:spPr>
          <a:xfrm>
            <a:off x="431625" y="780288"/>
            <a:ext cx="2834132" cy="364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3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" descr="Resultado de imagem para ASSUNT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9883" y="1441943"/>
            <a:ext cx="2342415" cy="1659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2392" y="192684"/>
            <a:ext cx="4618408" cy="666288"/>
          </a:xfrm>
        </p:spPr>
        <p:txBody>
          <a:bodyPr>
            <a:normAutofit/>
          </a:bodyPr>
          <a:lstStyle/>
          <a:p>
            <a:pPr algn="ctr"/>
            <a:r>
              <a:rPr lang="pt-BR" b="1" i="0" u="none" strike="noStrike" cap="none" dirty="0">
                <a:latin typeface="Syncopate" panose="02060507000000020003" pitchFamily="18" charset="0"/>
                <a:ea typeface="Calibri"/>
                <a:cs typeface="Arial" panose="020B0604020202020204" pitchFamily="34" charset="0"/>
                <a:sym typeface="Calibri"/>
              </a:rPr>
              <a:t>TEMÁRIO</a:t>
            </a:r>
            <a:endParaRPr lang="pt-BR" b="1" dirty="0">
              <a:latin typeface="Syncopate" panose="02060507000000020003" pitchFamily="18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244791" y="1040962"/>
            <a:ext cx="8331074" cy="402169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  <a:buNone/>
            </a:pP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  <a:sym typeface="Calibri"/>
              </a:rPr>
              <a:t>1. Educar é um Desafio.</a:t>
            </a:r>
            <a:endParaRPr lang="pt-BR" b="1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  <a:buNone/>
            </a:pP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  <a:sym typeface="Calibri"/>
              </a:rPr>
              <a:t>2. Valores e Limites na Educação.</a:t>
            </a:r>
            <a:endParaRPr lang="pt-BR" b="1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  <a:buNone/>
            </a:pP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  <a:sym typeface="Calibri"/>
              </a:rPr>
              <a:t>3. Pai, Mãe e Agentes Educadores.</a:t>
            </a:r>
            <a:endParaRPr lang="pt-BR" b="1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  <a:buNone/>
            </a:pPr>
            <a:r>
              <a:rPr lang="pt-BR" b="1" dirty="0">
                <a:solidFill>
                  <a:srgbClr val="7F7F7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  <a:sym typeface="Calibri"/>
              </a:rPr>
              <a:t>4. Educação do Nascimento à Puberdade.</a:t>
            </a:r>
            <a:endParaRPr lang="pt-BR" b="1" i="0" u="none" strike="noStrike" cap="none" dirty="0">
              <a:solidFill>
                <a:srgbClr val="7F7F7F"/>
              </a:solidFill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  <a:buNone/>
            </a:pPr>
            <a:r>
              <a:rPr lang="pt-BR" b="1" dirty="0">
                <a:solidFill>
                  <a:srgbClr val="F1612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  <a:sym typeface="Calibri"/>
              </a:rPr>
              <a:t>5. Adolescência: O Segundo Nascimento.</a:t>
            </a:r>
            <a:endParaRPr lang="pt-BR" b="1" i="0" u="none" strike="noStrike" cap="none" dirty="0">
              <a:solidFill>
                <a:srgbClr val="F16122"/>
              </a:solidFill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  <a:buNone/>
            </a:pPr>
            <a:r>
              <a:rPr lang="pt-BR" b="1" dirty="0">
                <a:solidFill>
                  <a:srgbClr val="7F7F7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  <a:sym typeface="Calibri"/>
              </a:rPr>
              <a:t>6. Sexualidade no Ciclo de Vida da Família.</a:t>
            </a:r>
            <a:endParaRPr lang="pt-BR" b="1" i="0" u="none" strike="noStrike" cap="none" dirty="0">
              <a:solidFill>
                <a:srgbClr val="7F7F7F"/>
              </a:solidFill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  <a:buNone/>
            </a:pPr>
            <a:r>
              <a:rPr lang="pt-BR" b="1" dirty="0">
                <a:solidFill>
                  <a:srgbClr val="7F7F7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  <a:sym typeface="Calibri"/>
              </a:rPr>
              <a:t>7. Cidadania e a Cultura da Paz.</a:t>
            </a:r>
            <a:endParaRPr lang="pt-BR" b="1" i="0" u="none" strike="noStrike" cap="none" dirty="0">
              <a:solidFill>
                <a:srgbClr val="7F7F7F"/>
              </a:solidFill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  <a:sym typeface="Arial"/>
            </a:endParaRPr>
          </a:p>
          <a:p>
            <a:pPr>
              <a:spcBef>
                <a:spcPts val="600"/>
              </a:spcBef>
            </a:pPr>
            <a:endParaRPr lang="pt-BR" b="1" dirty="0"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02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type="body" sz="quarter" idx="13"/>
          </p:nvPr>
        </p:nvSpPr>
        <p:spPr>
          <a:xfrm>
            <a:off x="339045" y="861326"/>
            <a:ext cx="3845859" cy="60166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OBRIGADO(a!)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432458" y="1913248"/>
            <a:ext cx="4989046" cy="2500256"/>
          </a:xfrm>
        </p:spPr>
        <p:txBody>
          <a:bodyPr/>
          <a:lstStyle/>
          <a:p>
            <a:r>
              <a:rPr lang="pt-BR" dirty="0"/>
              <a:t>Coordenador: </a:t>
            </a:r>
          </a:p>
          <a:p>
            <a:endParaRPr lang="pt-BR" dirty="0"/>
          </a:p>
          <a:p>
            <a:r>
              <a:rPr lang="pt-BR" dirty="0"/>
              <a:t>Equipe:</a:t>
            </a:r>
          </a:p>
        </p:txBody>
      </p:sp>
    </p:spTree>
    <p:extLst>
      <p:ext uri="{BB962C8B-B14F-4D97-AF65-F5344CB8AC3E}">
        <p14:creationId xmlns:p14="http://schemas.microsoft.com/office/powerpoint/2010/main" val="2095502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3ABED48-5821-D585-3F3A-51CCCFF8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2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6E1479F-C8C4-3274-1B79-85140A289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Google Shape;130;p21">
            <a:extLst>
              <a:ext uri="{FF2B5EF4-FFF2-40B4-BE49-F238E27FC236}">
                <a16:creationId xmlns:a16="http://schemas.microsoft.com/office/drawing/2014/main" id="{26B363DA-3F14-B540-C402-4A3181644BCC}"/>
              </a:ext>
            </a:extLst>
          </p:cNvPr>
          <p:cNvSpPr txBox="1"/>
          <p:nvPr/>
        </p:nvSpPr>
        <p:spPr>
          <a:xfrm>
            <a:off x="4743667" y="2576869"/>
            <a:ext cx="4261437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tx1"/>
                </a:solidFill>
                <a:latin typeface="Syncopate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 ADOLESCÊNCIA: O SEGUNDO NASCIMENTO</a:t>
            </a:r>
            <a:endParaRPr lang="da-DK" sz="2800" b="1" dirty="0">
              <a:solidFill>
                <a:schemeClr val="tx1"/>
              </a:solidFill>
              <a:latin typeface="Syncopate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C2D5F9-0D14-89C8-8A09-B99655433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644" y="4560838"/>
            <a:ext cx="1575003" cy="2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3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1201" y="377820"/>
            <a:ext cx="4708960" cy="625760"/>
          </a:xfrm>
        </p:spPr>
        <p:txBody>
          <a:bodyPr>
            <a:normAutofit/>
          </a:bodyPr>
          <a:lstStyle/>
          <a:p>
            <a:pPr algn="ctr"/>
            <a:r>
              <a:rPr lang="pt-BR" altLang="pt-BR" sz="2400" b="1" dirty="0">
                <a:solidFill>
                  <a:srgbClr val="FF6600"/>
                </a:solidFill>
                <a:latin typeface="Syncopate" panose="02060507000000020003" pitchFamily="18" charset="0"/>
              </a:rPr>
              <a:t>ADOLESCÊNCIA</a:t>
            </a:r>
            <a:endParaRPr lang="pt-BR" b="1" dirty="0">
              <a:solidFill>
                <a:srgbClr val="FF6600"/>
              </a:solidFill>
              <a:latin typeface="Syncopate" panose="02060507000000020003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223025" y="1002754"/>
            <a:ext cx="4875692" cy="3646978"/>
          </a:xfrm>
        </p:spPr>
        <p:txBody>
          <a:bodyPr>
            <a:normAutofit fontScale="92500" lnSpcReduction="10000"/>
          </a:bodyPr>
          <a:lstStyle/>
          <a:p>
            <a:pPr marL="268288" indent="-268288">
              <a:buFont typeface="Wingdings" panose="05000000000000000000" pitchFamily="2" charset="2"/>
              <a:buChar char="§"/>
            </a:pPr>
            <a:r>
              <a:rPr lang="pt-BR" altLang="pt-B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Dos 10 aos 19 anos segundo a OMS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pt-BR" altLang="pt-B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Dos 12 aos 18 anos segundo o ECA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Dos 10 aos 24 anos Ministério de Saúde do Brasil 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pt-BR" altLang="pt-B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Pré-adolescência dos 10 aos 13 anos</a:t>
            </a:r>
          </a:p>
          <a:p>
            <a:pPr marL="114300" indent="0" algn="ctr">
              <a:lnSpc>
                <a:spcPct val="100000"/>
              </a:lnSpc>
              <a:spcAft>
                <a:spcPts val="1200"/>
              </a:spcAft>
              <a:buClrTx/>
              <a:buNone/>
            </a:pP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Espaço Reservado para Imagem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b="71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022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45" y="876704"/>
            <a:ext cx="6163590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27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30514" t="43064" r="29129" b="13754"/>
          <a:stretch/>
        </p:blipFill>
        <p:spPr>
          <a:xfrm>
            <a:off x="1314190" y="1037740"/>
            <a:ext cx="6586620" cy="39624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8508" y="159230"/>
            <a:ext cx="5957047" cy="666288"/>
          </a:xfrm>
        </p:spPr>
        <p:txBody>
          <a:bodyPr>
            <a:normAutofit fontScale="90000"/>
          </a:bodyPr>
          <a:lstStyle/>
          <a:p>
            <a:r>
              <a:rPr lang="pt-BR" dirty="0"/>
              <a:t>NUVEM DE PALAVRAS DA TURMA	</a:t>
            </a:r>
          </a:p>
        </p:txBody>
      </p:sp>
    </p:spTree>
    <p:extLst>
      <p:ext uri="{BB962C8B-B14F-4D97-AF65-F5344CB8AC3E}">
        <p14:creationId xmlns:p14="http://schemas.microsoft.com/office/powerpoint/2010/main" val="2644856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olescência e Sexualida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9442" y="729039"/>
            <a:ext cx="6008145" cy="412793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010335" y="140535"/>
            <a:ext cx="5957047" cy="666288"/>
          </a:xfrm>
        </p:spPr>
        <p:txBody>
          <a:bodyPr/>
          <a:lstStyle/>
          <a:p>
            <a:r>
              <a:rPr lang="pt-BR" dirty="0"/>
              <a:t>VÍDEO - ADOLESCÊNCIA</a:t>
            </a:r>
          </a:p>
        </p:txBody>
      </p:sp>
    </p:spTree>
    <p:extLst>
      <p:ext uri="{BB962C8B-B14F-4D97-AF65-F5344CB8AC3E}">
        <p14:creationId xmlns:p14="http://schemas.microsoft.com/office/powerpoint/2010/main" val="26887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altLang="pt-BR" b="1" dirty="0">
                <a:solidFill>
                  <a:srgbClr val="FF6600"/>
                </a:solidFill>
                <a:latin typeface="Syncopate" panose="02060507000000020003" pitchFamily="18" charset="0"/>
              </a:rPr>
              <a:t>ADOLESCÊNCIA</a:t>
            </a:r>
            <a:endParaRPr lang="pt-BR" b="1" dirty="0">
              <a:latin typeface="Syncopate" panose="02060507000000020003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231016" y="1071792"/>
            <a:ext cx="8331074" cy="3865968"/>
          </a:xfrm>
        </p:spPr>
        <p:txBody>
          <a:bodyPr>
            <a:normAutofit fontScale="92500" lnSpcReduction="10000"/>
          </a:bodyPr>
          <a:lstStyle/>
          <a:p>
            <a:pPr marL="354013" indent="-26828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Transição da dependência da criança para a independência do adulto – separação psicológica.</a:t>
            </a:r>
          </a:p>
          <a:p>
            <a:pPr marL="354013" indent="-26828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 adolescentes avaliam e contestam de forma crítica, como é sua família, sua escola e a sociedade.</a:t>
            </a: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4013" indent="-26828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É normal a dificuldade dos pais  substituírem o papel de proteção pelo de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orientação.</a:t>
            </a:r>
          </a:p>
          <a:p>
            <a:pPr marL="354013" indent="-26828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É um longo período de insegurança e de incompreensão de ambas as partes. </a:t>
            </a:r>
          </a:p>
          <a:p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9281</TotalTime>
  <Words>1776</Words>
  <Application>Microsoft Office PowerPoint</Application>
  <PresentationFormat>Apresentação no Ecrã (16:9)</PresentationFormat>
  <Paragraphs>163</Paragraphs>
  <Slides>31</Slides>
  <Notes>26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31</vt:i4>
      </vt:variant>
    </vt:vector>
  </HeadingPairs>
  <TitlesOfParts>
    <vt:vector size="32" baseType="lpstr">
      <vt:lpstr>Simple Light</vt:lpstr>
      <vt:lpstr>Apresentação do PowerPoint</vt:lpstr>
      <vt:lpstr>Apresentação do PowerPoint</vt:lpstr>
      <vt:lpstr>TEMÁRIO</vt:lpstr>
      <vt:lpstr>Apresentação do PowerPoint</vt:lpstr>
      <vt:lpstr>ADOLESCÊNCIA</vt:lpstr>
      <vt:lpstr>Apresentação do PowerPoint</vt:lpstr>
      <vt:lpstr>NUVEM DE PALAVRAS DA TURMA </vt:lpstr>
      <vt:lpstr>VÍDEO - ADOLESCÊNCIA</vt:lpstr>
      <vt:lpstr>ADOLESCÊNCIA</vt:lpstr>
      <vt:lpstr>DESAFIOS DO AMBIENTE EM QUE VIVEMOS</vt:lpstr>
      <vt:lpstr>DESAFIOS DO AMBIENTE EM QUE VIVEMOS</vt:lpstr>
      <vt:lpstr>DESAFIOS DO AMBIENTE EM QUE VIVEMOS</vt:lpstr>
      <vt:lpstr>ASPECTOS DA PERSONALIDADE</vt:lpstr>
      <vt:lpstr>ASPECTOS DA PERSONALIDADE</vt:lpstr>
      <vt:lpstr>ASPECTOS DA PERSONALIDADE</vt:lpstr>
      <vt:lpstr>ASPECTOS DA PERSONALIDADE</vt:lpstr>
      <vt:lpstr>ASPECTOS DA PERSONALIDADE</vt:lpstr>
      <vt:lpstr>Apresentação do PowerPoint</vt:lpstr>
      <vt:lpstr>Apresentação do PowerPoint</vt:lpstr>
      <vt:lpstr>Apresentação do PowerPoint</vt:lpstr>
      <vt:lpstr>DINÂMICA DE GRUPO</vt:lpstr>
      <vt:lpstr>1. Como lidar com as mudanças físicas, fisiológicas e emocionais na adolescência?</vt:lpstr>
      <vt:lpstr>Apresentação do PowerPoint</vt:lpstr>
      <vt:lpstr>Apresentação do PowerPoint</vt:lpstr>
      <vt:lpstr> 3. Como administrar as questões da tecnologia com os adolescentes? </vt:lpstr>
      <vt:lpstr>4. Como os pais e  a escola podem ajudar na definição de um projeto de vida e de carreira? </vt:lpstr>
      <vt:lpstr>CONCLUSÃO</vt:lpstr>
      <vt:lpstr>RECADO DO ADOLESCENTE PARA OS PAIS</vt:lpstr>
      <vt:lpstr>CONVITE À AÇÃO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 ʕ•́ᴥ•̀ʔ</dc:creator>
  <cp:lastModifiedBy>Dell</cp:lastModifiedBy>
  <cp:revision>203</cp:revision>
  <dcterms:modified xsi:type="dcterms:W3CDTF">2023-02-19T19:43:17Z</dcterms:modified>
</cp:coreProperties>
</file>