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9"/>
  </p:notesMasterIdLst>
  <p:sldIdLst>
    <p:sldId id="325" r:id="rId2"/>
    <p:sldId id="317" r:id="rId3"/>
    <p:sldId id="350" r:id="rId4"/>
    <p:sldId id="373" r:id="rId5"/>
    <p:sldId id="352" r:id="rId6"/>
    <p:sldId id="353" r:id="rId7"/>
    <p:sldId id="354" r:id="rId8"/>
    <p:sldId id="355" r:id="rId9"/>
    <p:sldId id="356" r:id="rId10"/>
    <p:sldId id="357" r:id="rId11"/>
    <p:sldId id="358" r:id="rId12"/>
    <p:sldId id="359" r:id="rId13"/>
    <p:sldId id="360" r:id="rId14"/>
    <p:sldId id="326" r:id="rId15"/>
    <p:sldId id="362" r:id="rId16"/>
    <p:sldId id="363" r:id="rId17"/>
    <p:sldId id="364" r:id="rId18"/>
    <p:sldId id="365" r:id="rId19"/>
    <p:sldId id="366" r:id="rId20"/>
    <p:sldId id="367" r:id="rId21"/>
    <p:sldId id="368" r:id="rId22"/>
    <p:sldId id="369" r:id="rId23"/>
    <p:sldId id="370" r:id="rId24"/>
    <p:sldId id="371" r:id="rId25"/>
    <p:sldId id="372" r:id="rId26"/>
    <p:sldId id="316" r:id="rId27"/>
    <p:sldId id="349" r:id="rId28"/>
  </p:sldIdLst>
  <p:sldSz cx="9144000" cy="5143500" type="screen16x9"/>
  <p:notesSz cx="6858000" cy="9144000"/>
  <p:embeddedFontLst>
    <p:embeddedFont>
      <p:font typeface="Inter" panose="020B0604020202020204" charset="0"/>
      <p:regular r:id="rId30"/>
      <p:bold r:id="rId31"/>
    </p:embeddedFont>
    <p:embeddedFont>
      <p:font typeface="Inter Medium" panose="020B0604020202020204" charset="0"/>
      <p:regular r:id="rId32"/>
    </p:embeddedFont>
    <p:embeddedFont>
      <p:font typeface="Syncopate" panose="020B0604020202020204" charset="0"/>
      <p:regular r:id="rId33"/>
      <p:bold r:id="rId34"/>
    </p:embeddedFont>
    <p:embeddedFont>
      <p:font typeface="Syncopate bold" panose="020B0604020202020204" charset="0"/>
      <p:bold r:id="rId35"/>
    </p:embeddedFont>
    <p:embeddedFont>
      <p:font typeface="Wingdings 2" panose="05020102010507070707" pitchFamily="18" charset="2"/>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F00"/>
    <a:srgbClr val="F16122"/>
    <a:srgbClr val="00AE42"/>
    <a:srgbClr val="FFC62C"/>
    <a:srgbClr val="5FD0DF"/>
    <a:srgbClr val="04AF4B"/>
    <a:srgbClr val="FFC629"/>
    <a:srgbClr val="FF2CA7"/>
    <a:srgbClr val="941FE3"/>
    <a:srgbClr val="03C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2A1D5-F228-46A4-83ED-1C51CC292A62}" v="16" dt="2022-08-15T00:35:14.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6" autoAdjust="0"/>
    <p:restoredTop sz="94660"/>
  </p:normalViewPr>
  <p:slideViewPr>
    <p:cSldViewPr snapToGrid="0">
      <p:cViewPr varScale="1">
        <p:scale>
          <a:sx n="86" d="100"/>
          <a:sy n="86" d="100"/>
        </p:scale>
        <p:origin x="42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oodle.udesc.br/mod/forum/discuss.php?d=8371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3aa9ef0482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3aa9ef0482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3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598872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O que falar e quando falar,</a:t>
            </a:r>
            <a:r>
              <a:rPr lang="pt-BR" baseline="0" dirty="0"/>
              <a:t> essa é uma questão muito interessante, a escola de pais se posiciona no sentido de responder aquilo que foi solicitado  essa visão pode se aplicar a infância, mas na adolescência e com a janela aberta da internet, essa ferramenta pode ser até uma aliada ( exemplo de livros....mãe coleção.) ou exemplos de casos reais podem ser aberturas para dialogo</a:t>
            </a:r>
            <a:endParaRPr lang="pt-BR" dirty="0"/>
          </a:p>
        </p:txBody>
      </p:sp>
    </p:spTree>
    <p:extLst>
      <p:ext uri="{BB962C8B-B14F-4D97-AF65-F5344CB8AC3E}">
        <p14:creationId xmlns:p14="http://schemas.microsoft.com/office/powerpoint/2010/main" val="164283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aa9ef0482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aa9ef0482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1715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800" dirty="0"/>
          </a:p>
        </p:txBody>
      </p:sp>
    </p:spTree>
    <p:extLst>
      <p:ext uri="{BB962C8B-B14F-4D97-AF65-F5344CB8AC3E}">
        <p14:creationId xmlns:p14="http://schemas.microsoft.com/office/powerpoint/2010/main" val="4234930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800" dirty="0"/>
          </a:p>
        </p:txBody>
      </p:sp>
    </p:spTree>
    <p:extLst>
      <p:ext uri="{BB962C8B-B14F-4D97-AF65-F5344CB8AC3E}">
        <p14:creationId xmlns:p14="http://schemas.microsoft.com/office/powerpoint/2010/main" val="354823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742444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400" b="1" i="0" u="none" strike="noStrike" cap="none" dirty="0">
                <a:solidFill>
                  <a:srgbClr val="000000"/>
                </a:solidFill>
                <a:effectLst/>
                <a:latin typeface="Arial"/>
                <a:ea typeface="Arial"/>
                <a:cs typeface="Arial"/>
                <a:sym typeface="Arial"/>
              </a:rPr>
              <a:t>“Os adolescentes de hoje não podem ser </a:t>
            </a:r>
            <a:r>
              <a:rPr lang="pt-BR" sz="1400" b="1" i="0" u="none" strike="noStrike" cap="none" dirty="0" err="1">
                <a:solidFill>
                  <a:srgbClr val="000000"/>
                </a:solidFill>
                <a:effectLst/>
                <a:latin typeface="Arial"/>
                <a:ea typeface="Arial"/>
                <a:cs typeface="Arial"/>
                <a:sym typeface="Arial"/>
              </a:rPr>
              <a:t>culpabilizados</a:t>
            </a:r>
            <a:r>
              <a:rPr lang="pt-BR" sz="1400" b="1" i="0" u="none" strike="noStrike" cap="none" dirty="0">
                <a:solidFill>
                  <a:srgbClr val="000000"/>
                </a:solidFill>
                <a:effectLst/>
                <a:latin typeface="Arial"/>
                <a:ea typeface="Arial"/>
                <a:cs typeface="Arial"/>
                <a:sym typeface="Arial"/>
              </a:rPr>
              <a:t> pela forma com que vivenciam suas sexualidades, eles, assim como as gerações anteriores são frutos da educação afetivo-sexual que receberam. A grande questão não é achar o culpado, mas fazê-los pensar que a sexualidade é um processo sócio-histórico-cultural, e que essa história foi construída por nós, homens e mulheres, portanto, podemos também reconstruí-la”. Claudia </a:t>
            </a:r>
            <a:r>
              <a:rPr lang="pt-BR" sz="1400" b="1" i="0" u="none" strike="noStrike" cap="none" dirty="0" err="1">
                <a:solidFill>
                  <a:srgbClr val="000000"/>
                </a:solidFill>
                <a:effectLst/>
                <a:latin typeface="Arial"/>
                <a:ea typeface="Arial"/>
                <a:cs typeface="Arial"/>
                <a:sym typeface="Arial"/>
              </a:rPr>
              <a:t>Bonfin</a:t>
            </a:r>
            <a:endParaRPr lang="pt-BR" sz="1400" b="0" i="0" u="none" strike="noStrike" cap="none" dirty="0">
              <a:solidFill>
                <a:srgbClr val="000000"/>
              </a:solidFill>
              <a:effectLst/>
              <a:latin typeface="Arial"/>
              <a:ea typeface="Arial"/>
              <a:cs typeface="Arial"/>
              <a:sym typeface="Arial"/>
            </a:endParaRPr>
          </a:p>
          <a:p>
            <a:r>
              <a:rPr lang="pt-BR" dirty="0"/>
              <a:t>Veja também: </a:t>
            </a:r>
            <a:r>
              <a:rPr lang="pt-BR" sz="1100" b="1" i="0" u="sng" strike="noStrike" cap="none" dirty="0">
                <a:solidFill>
                  <a:srgbClr val="000000"/>
                </a:solidFill>
                <a:effectLst/>
                <a:latin typeface="Arial"/>
                <a:ea typeface="Arial"/>
                <a:cs typeface="Arial"/>
                <a:sym typeface="Arial"/>
                <a:hlinkClick r:id="rId3"/>
              </a:rPr>
              <a:t>http://Blog - Educação em Sexualidade da Dra. Cláudia </a:t>
            </a:r>
            <a:r>
              <a:rPr lang="pt-BR" sz="1100" b="1" i="0" u="sng" strike="noStrike" cap="none" dirty="0" err="1">
                <a:solidFill>
                  <a:srgbClr val="000000"/>
                </a:solidFill>
                <a:effectLst/>
                <a:latin typeface="Arial"/>
                <a:ea typeface="Arial"/>
                <a:cs typeface="Arial"/>
                <a:sym typeface="Arial"/>
                <a:hlinkClick r:id="rId3"/>
              </a:rPr>
              <a:t>BonfimURL</a:t>
            </a:r>
            <a:endParaRPr lang="pt-BR" dirty="0"/>
          </a:p>
        </p:txBody>
      </p:sp>
    </p:spTree>
    <p:extLst>
      <p:ext uri="{BB962C8B-B14F-4D97-AF65-F5344CB8AC3E}">
        <p14:creationId xmlns:p14="http://schemas.microsoft.com/office/powerpoint/2010/main" val="3695196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400" dirty="0"/>
              <a:t>Vincular a sexualidade com o amor e responsabilidade. Respeito aos sentimentos dos outros. </a:t>
            </a:r>
          </a:p>
          <a:p>
            <a:endParaRPr lang="pt-BR" dirty="0"/>
          </a:p>
        </p:txBody>
      </p:sp>
    </p:spTree>
    <p:extLst>
      <p:ext uri="{BB962C8B-B14F-4D97-AF65-F5344CB8AC3E}">
        <p14:creationId xmlns:p14="http://schemas.microsoft.com/office/powerpoint/2010/main" val="1018952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800" dirty="0"/>
              <a:t>Precisamos estar íntimos de nós mesmos, descobrir e respeitar nosso prazer e descobrir e respeitar </a:t>
            </a:r>
            <a:r>
              <a:rPr lang="pt-BR" sz="1800"/>
              <a:t>o prazer do</a:t>
            </a:r>
            <a:r>
              <a:rPr lang="pt-BR" sz="1800" baseline="0"/>
              <a:t> outro.</a:t>
            </a:r>
            <a:endParaRPr lang="pt-BR" sz="1800" dirty="0"/>
          </a:p>
        </p:txBody>
      </p:sp>
    </p:spTree>
    <p:extLst>
      <p:ext uri="{BB962C8B-B14F-4D97-AF65-F5344CB8AC3E}">
        <p14:creationId xmlns:p14="http://schemas.microsoft.com/office/powerpoint/2010/main" val="3957426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800" dirty="0"/>
          </a:p>
        </p:txBody>
      </p:sp>
    </p:spTree>
    <p:extLst>
      <p:ext uri="{BB962C8B-B14F-4D97-AF65-F5344CB8AC3E}">
        <p14:creationId xmlns:p14="http://schemas.microsoft.com/office/powerpoint/2010/main" val="281151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BR" sz="1400" b="0" i="0" u="none" strike="noStrike" cap="none" dirty="0">
                <a:solidFill>
                  <a:srgbClr val="000000"/>
                </a:solidFill>
                <a:effectLst/>
                <a:latin typeface="Arial"/>
                <a:ea typeface="Arial"/>
                <a:cs typeface="Arial"/>
                <a:sym typeface="Arial"/>
              </a:rPr>
              <a:t>Vimos no nosso último encontro que a adolescência exige um novo olhar e nova postura, também dos pais, precisamos transitar entre os papéis de protetor e de consultor, ouvinte</a:t>
            </a:r>
            <a:r>
              <a:rPr lang="pt-BR" sz="1400" b="0" i="0" u="none" strike="noStrike" cap="none" baseline="0" dirty="0">
                <a:solidFill>
                  <a:srgbClr val="000000"/>
                </a:solidFill>
                <a:effectLst/>
                <a:latin typeface="Arial"/>
                <a:ea typeface="Arial"/>
                <a:cs typeface="Arial"/>
                <a:sym typeface="Arial"/>
              </a:rPr>
              <a:t> e parceiro</a:t>
            </a:r>
            <a:r>
              <a:rPr lang="pt-BR" sz="1400" b="0" i="0" u="none" strike="noStrike" cap="none" dirty="0">
                <a:solidFill>
                  <a:srgbClr val="000000"/>
                </a:solidFill>
                <a:effectLst/>
                <a:latin typeface="Arial"/>
                <a:ea typeface="Arial"/>
                <a:cs typeface="Arial"/>
                <a:sym typeface="Arial"/>
              </a:rPr>
              <a:t>.  Os pais são como um porto, que precisa ser iluminado e seguro para funcionar bem. Pais e educadores são as bases de aprendizado, não apenas de conteúdo, mas de valores, ética, auto cuidado e regras de vida em sociedade.</a:t>
            </a:r>
            <a:endParaRPr sz="2400" dirty="0"/>
          </a:p>
        </p:txBody>
      </p:sp>
    </p:spTree>
    <p:extLst>
      <p:ext uri="{BB962C8B-B14F-4D97-AF65-F5344CB8AC3E}">
        <p14:creationId xmlns:p14="http://schemas.microsoft.com/office/powerpoint/2010/main" val="3048448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endParaRPr lang="pt-BR" sz="1800" dirty="0"/>
          </a:p>
        </p:txBody>
      </p:sp>
    </p:spTree>
    <p:extLst>
      <p:ext uri="{BB962C8B-B14F-4D97-AF65-F5344CB8AC3E}">
        <p14:creationId xmlns:p14="http://schemas.microsoft.com/office/powerpoint/2010/main" val="1251829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aa9ef042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aa9ef042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29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aa9ef0482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aa9ef0482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b="1" i="0" u="none" strike="noStrike" cap="none" dirty="0">
                <a:solidFill>
                  <a:srgbClr val="000000"/>
                </a:solidFill>
                <a:effectLst/>
                <a:latin typeface="Arial"/>
                <a:ea typeface="Arial"/>
                <a:cs typeface="Arial"/>
                <a:sym typeface="Arial"/>
              </a:rPr>
              <a:t>SEXUALIDADE ENVOLVE a nossa forma de SER</a:t>
            </a:r>
            <a:r>
              <a:rPr lang="pt-BR" sz="1100" b="0" i="0" u="none" strike="noStrike" cap="none" dirty="0">
                <a:solidFill>
                  <a:srgbClr val="000000"/>
                </a:solidFill>
                <a:effectLst/>
                <a:latin typeface="Arial"/>
                <a:ea typeface="Arial"/>
                <a:cs typeface="Arial"/>
                <a:sym typeface="Arial"/>
              </a:rPr>
              <a:t>, nosso desenvolvimento e os prazeres da vida, seja o prazer de sorrir, de estar ao lado de alguém, de passear de mãos dadas, de trocar de olhares, conversar com alguém, de abraçar, o prazer de um beijo, o prazer de viver, de sentir, de aprender e se reconhecer como um ser humano dotado de sonhos, desejos, instintos, fantasias, expectativas, com necessidades, vontades, mas dotados de razão e capacidade para fazer escolhas éticas, estéticas, conscientes e críticas.</a:t>
            </a:r>
          </a:p>
          <a:p>
            <a:endParaRPr lang="pt-BR" dirty="0"/>
          </a:p>
          <a:p>
            <a:endParaRPr lang="pt-B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24410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0" i="0" u="none" strike="noStrike" cap="none" dirty="0">
                <a:solidFill>
                  <a:srgbClr val="000000"/>
                </a:solidFill>
                <a:effectLst/>
                <a:latin typeface="Arial"/>
                <a:ea typeface="Arial"/>
                <a:cs typeface="Arial"/>
                <a:sym typeface="Arial"/>
              </a:rPr>
              <a:t>Os arquetípicas- herdados geneticamente dos ancestrais de um grupo de civilização, etnia ou povo.</a:t>
            </a:r>
            <a:endParaRPr lang="pt-BR" dirty="0"/>
          </a:p>
        </p:txBody>
      </p:sp>
    </p:spTree>
    <p:extLst>
      <p:ext uri="{BB962C8B-B14F-4D97-AF65-F5344CB8AC3E}">
        <p14:creationId xmlns:p14="http://schemas.microsoft.com/office/powerpoint/2010/main" val="2677878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É claro que esta</a:t>
            </a:r>
            <a:r>
              <a:rPr lang="pt-BR" baseline="0" dirty="0"/>
              <a:t> é uma condição idealizada, e desejada por todos, mas como bem sabemos na realidade várias intervenientes congregam essa  educação, desde o grupo a que pertencem até as informações virtuais, de redes sociais, ou até mesmo da realidade psicossocial interferem na formação desta sexualidade de forma integral. Também precisamos levar em conta que muitos pais não estão adequadamente habilitados para a educação sexual, a exemplo da exploração e do abuso a crianças, tornando-as vulneráveis.</a:t>
            </a:r>
          </a:p>
          <a:p>
            <a:endParaRPr lang="pt-BR" dirty="0"/>
          </a:p>
        </p:txBody>
      </p:sp>
    </p:spTree>
    <p:extLst>
      <p:ext uri="{BB962C8B-B14F-4D97-AF65-F5344CB8AC3E}">
        <p14:creationId xmlns:p14="http://schemas.microsoft.com/office/powerpoint/2010/main" val="175957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600" b="1" i="0" u="none" strike="noStrike" cap="none" dirty="0">
                <a:solidFill>
                  <a:srgbClr val="000000"/>
                </a:solidFill>
                <a:effectLst/>
                <a:latin typeface="Arial"/>
                <a:ea typeface="Arial"/>
                <a:cs typeface="Arial"/>
                <a:sym typeface="Arial"/>
              </a:rPr>
              <a:t>Mas vamos falar de sexualidade</a:t>
            </a:r>
            <a:r>
              <a:rPr lang="pt-BR" sz="1600" b="1" i="0" u="none" strike="noStrike" cap="none" baseline="0" dirty="0">
                <a:solidFill>
                  <a:srgbClr val="000000"/>
                </a:solidFill>
                <a:effectLst/>
                <a:latin typeface="Arial"/>
                <a:ea typeface="Arial"/>
                <a:cs typeface="Arial"/>
                <a:sym typeface="Arial"/>
              </a:rPr>
              <a:t> em sua função saudável, que também requer cuidados , olhares e por que não, aprendizagem. Sim porque é uma aprendizagem falar naturalmente sobre sexualidade e sexo, tanto para pais como para filhos. </a:t>
            </a:r>
            <a:r>
              <a:rPr lang="pt-BR" sz="1600" b="1" i="0" u="none" strike="noStrike" cap="none" baseline="0" dirty="0" err="1">
                <a:solidFill>
                  <a:srgbClr val="000000"/>
                </a:solidFill>
                <a:effectLst/>
                <a:latin typeface="Arial"/>
                <a:ea typeface="Arial"/>
                <a:cs typeface="Arial"/>
                <a:sym typeface="Arial"/>
              </a:rPr>
              <a:t>È</a:t>
            </a:r>
            <a:r>
              <a:rPr lang="pt-BR" sz="1600" b="1" i="0" u="none" strike="noStrike" cap="none" baseline="0" dirty="0">
                <a:solidFill>
                  <a:srgbClr val="000000"/>
                </a:solidFill>
                <a:effectLst/>
                <a:latin typeface="Arial"/>
                <a:ea typeface="Arial"/>
                <a:cs typeface="Arial"/>
                <a:sym typeface="Arial"/>
              </a:rPr>
              <a:t> um diálogo que precisa ser exercitado, construído.</a:t>
            </a:r>
            <a:r>
              <a:rPr lang="pt-BR" sz="1600" b="0" i="0" u="none" strike="noStrike" cap="none" dirty="0">
                <a:solidFill>
                  <a:srgbClr val="000000"/>
                </a:solidFill>
                <a:effectLst/>
                <a:latin typeface="Arial"/>
                <a:ea typeface="Arial"/>
                <a:cs typeface="Arial"/>
                <a:sym typeface="Arial"/>
              </a:rPr>
              <a:t>. O corpo tem características próprias e comuns aos seres humanos. Então porque ficar horrorizados, envergonhados quando surge uma curiosidade sobre a sexualidade.   </a:t>
            </a:r>
          </a:p>
          <a:p>
            <a:endParaRPr lang="pt-BR" sz="1600" dirty="0"/>
          </a:p>
        </p:txBody>
      </p:sp>
    </p:spTree>
    <p:extLst>
      <p:ext uri="{BB962C8B-B14F-4D97-AF65-F5344CB8AC3E}">
        <p14:creationId xmlns:p14="http://schemas.microsoft.com/office/powerpoint/2010/main" val="317384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400" b="1" i="0" u="none" strike="noStrike" cap="none" dirty="0">
                <a:solidFill>
                  <a:srgbClr val="000000"/>
                </a:solidFill>
                <a:effectLst/>
                <a:latin typeface="Arial"/>
                <a:ea typeface="Arial"/>
                <a:cs typeface="Arial"/>
                <a:sym typeface="Arial"/>
              </a:rPr>
              <a:t>Quando se trata de forma aberta, respeitosa e afetiva a sexualidade</a:t>
            </a:r>
            <a:r>
              <a:rPr lang="pt-BR" sz="1400" b="0" i="0" u="none" strike="noStrike" cap="none" dirty="0">
                <a:solidFill>
                  <a:srgbClr val="000000"/>
                </a:solidFill>
                <a:effectLst/>
                <a:latin typeface="Arial"/>
                <a:ea typeface="Arial"/>
                <a:cs typeface="Arial"/>
                <a:sym typeface="Arial"/>
              </a:rPr>
              <a:t>, mais tranquilamente as crianças e jovens vão aprendendo os conceitos, as experiências e essas serão referência de como será na forma adulta a vivência da sexualidade. Precisamos ajudar as crianças e adolescentes a construir com naturalidade a descoberta de seu próprio corpo, a construir sua autoestima e atribuir significados e referências para que na fase adulta elas possam compreender e vivenciar a sua própria sexualidade com tranquilidade, de maneira plena, prazerosa e saudável. </a:t>
            </a:r>
          </a:p>
          <a:p>
            <a:endParaRPr lang="pt-BR" sz="1400" dirty="0"/>
          </a:p>
        </p:txBody>
      </p:sp>
    </p:spTree>
    <p:extLst>
      <p:ext uri="{BB962C8B-B14F-4D97-AF65-F5344CB8AC3E}">
        <p14:creationId xmlns:p14="http://schemas.microsoft.com/office/powerpoint/2010/main" val="1788141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endParaRPr lang="pt-BR" dirty="0"/>
          </a:p>
        </p:txBody>
      </p:sp>
    </p:spTree>
    <p:extLst>
      <p:ext uri="{BB962C8B-B14F-4D97-AF65-F5344CB8AC3E}">
        <p14:creationId xmlns:p14="http://schemas.microsoft.com/office/powerpoint/2010/main" val="383042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É próprio da adolescente um certo desprendimento de seus pais e um apego maior ao grupo, é</a:t>
            </a:r>
            <a:r>
              <a:rPr lang="pt-BR" baseline="0" dirty="0"/>
              <a:t> fundamental esse movimento para que o adolescente</a:t>
            </a:r>
          </a:p>
          <a:p>
            <a:r>
              <a:rPr lang="pt-BR" baseline="0" dirty="0"/>
              <a:t>Se construa sua individuação, por isso a importância de conhecermos o grupo, os amigos, os jogos, os sites enfim o novo universo que nossos filhos estão mergulhando para se individuarem. Contudo, precisamos saber a justa medida entre limites e repressão, esse é um exercício que ao praticarmos precisamos ficar atentos. </a:t>
            </a:r>
            <a:endParaRPr lang="pt-BR" dirty="0"/>
          </a:p>
        </p:txBody>
      </p:sp>
    </p:spTree>
    <p:extLst>
      <p:ext uri="{BB962C8B-B14F-4D97-AF65-F5344CB8AC3E}">
        <p14:creationId xmlns:p14="http://schemas.microsoft.com/office/powerpoint/2010/main" val="3908080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chemeClr val="tx1"/>
        </a:solidFill>
        <a:effectLst/>
      </p:bgPr>
    </p:bg>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ítulo 2">
            <a:extLst>
              <a:ext uri="{FF2B5EF4-FFF2-40B4-BE49-F238E27FC236}">
                <a16:creationId xmlns:a16="http://schemas.microsoft.com/office/drawing/2014/main" id="{B7E38F02-E4D3-1846-E387-B380F206F3BE}"/>
              </a:ext>
            </a:extLst>
          </p:cNvPr>
          <p:cNvSpPr>
            <a:spLocks noGrp="1"/>
          </p:cNvSpPr>
          <p:nvPr>
            <p:ph type="title" hasCustomPrompt="1"/>
          </p:nvPr>
        </p:nvSpPr>
        <p:spPr>
          <a:xfrm>
            <a:off x="1149724" y="1736975"/>
            <a:ext cx="6649570" cy="1138932"/>
          </a:xfrm>
        </p:spPr>
        <p:txBody>
          <a:bodyPr>
            <a:noAutofit/>
          </a:bodyPr>
          <a:lstStyle>
            <a:lvl1pPr algn="ctr">
              <a:defRPr sz="3200">
                <a:solidFill>
                  <a:schemeClr val="bg1"/>
                </a:solidFill>
                <a:latin typeface="Syncopate bold" panose="02060507000000020003" pitchFamily="18" charset="0"/>
              </a:defRPr>
            </a:lvl1pPr>
          </a:lstStyle>
          <a:p>
            <a:r>
              <a:rPr lang="pt-BR" dirty="0"/>
              <a:t>CLIQUE PARA EDITAR O TÍTULO MESTRE</a:t>
            </a:r>
          </a:p>
        </p:txBody>
      </p:sp>
      <p:pic>
        <p:nvPicPr>
          <p:cNvPr id="4" name="Imagem 3">
            <a:extLst>
              <a:ext uri="{FF2B5EF4-FFF2-40B4-BE49-F238E27FC236}">
                <a16:creationId xmlns:a16="http://schemas.microsoft.com/office/drawing/2014/main" id="{E001F7D1-2F43-15F1-F0B5-3711213CD446}"/>
              </a:ext>
            </a:extLst>
          </p:cNvPr>
          <p:cNvPicPr>
            <a:picLocks noChangeAspect="1"/>
          </p:cNvPicPr>
          <p:nvPr userDrawn="1"/>
        </p:nvPicPr>
        <p:blipFill>
          <a:blip r:embed="rId3"/>
          <a:stretch>
            <a:fillRect/>
          </a:stretch>
        </p:blipFill>
        <p:spPr>
          <a:xfrm>
            <a:off x="5023463" y="4148159"/>
            <a:ext cx="1493527" cy="2593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8331074"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20171"/>
            <a:ext cx="1185057" cy="1715770"/>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Tree>
    <p:extLst>
      <p:ext uri="{BB962C8B-B14F-4D97-AF65-F5344CB8AC3E}">
        <p14:creationId xmlns:p14="http://schemas.microsoft.com/office/powerpoint/2010/main" val="428341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623147"/>
            <a:ext cx="4708960" cy="62576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81174"/>
            <a:ext cx="4708960" cy="364697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a:p>
        </p:txBody>
      </p:sp>
    </p:spTree>
    <p:extLst>
      <p:ext uri="{BB962C8B-B14F-4D97-AF65-F5344CB8AC3E}">
        <p14:creationId xmlns:p14="http://schemas.microsoft.com/office/powerpoint/2010/main" val="120395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480284"/>
            <a:ext cx="470896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22829"/>
            <a:ext cx="4708960" cy="3705323"/>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dirty="0"/>
          </a:p>
        </p:txBody>
      </p:sp>
      <p:pic>
        <p:nvPicPr>
          <p:cNvPr id="2" name="Imagem 1">
            <a:extLst>
              <a:ext uri="{FF2B5EF4-FFF2-40B4-BE49-F238E27FC236}">
                <a16:creationId xmlns:a16="http://schemas.microsoft.com/office/drawing/2014/main" id="{6AD04EBD-4EF6-9383-6ED0-6B4E46C842D1}"/>
              </a:ext>
            </a:extLst>
          </p:cNvPr>
          <p:cNvPicPr>
            <a:picLocks noChangeAspect="1"/>
          </p:cNvPicPr>
          <p:nvPr userDrawn="1"/>
        </p:nvPicPr>
        <p:blipFill>
          <a:blip r:embed="rId3"/>
          <a:stretch>
            <a:fillRect/>
          </a:stretch>
        </p:blipFill>
        <p:spPr>
          <a:xfrm>
            <a:off x="213417" y="164937"/>
            <a:ext cx="1449094" cy="251639"/>
          </a:xfrm>
          <a:prstGeom prst="rect">
            <a:avLst/>
          </a:prstGeom>
        </p:spPr>
      </p:pic>
    </p:spTree>
    <p:extLst>
      <p:ext uri="{BB962C8B-B14F-4D97-AF65-F5344CB8AC3E}">
        <p14:creationId xmlns:p14="http://schemas.microsoft.com/office/powerpoint/2010/main" val="359907104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7932"/>
            <a:ext cx="4552603" cy="3595285"/>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83483"/>
            <a:ext cx="3860079"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5917519" y="4773255"/>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spTree>
    <p:extLst>
      <p:ext uri="{BB962C8B-B14F-4D97-AF65-F5344CB8AC3E}">
        <p14:creationId xmlns:p14="http://schemas.microsoft.com/office/powerpoint/2010/main" val="36252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2318"/>
            <a:ext cx="4579497" cy="3611951"/>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56075"/>
            <a:ext cx="388025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pic>
        <p:nvPicPr>
          <p:cNvPr id="2" name="Imagem 1">
            <a:extLst>
              <a:ext uri="{FF2B5EF4-FFF2-40B4-BE49-F238E27FC236}">
                <a16:creationId xmlns:a16="http://schemas.microsoft.com/office/drawing/2014/main" id="{E8DEAA73-9F98-B78D-FA9C-6477496D6290}"/>
              </a:ext>
            </a:extLst>
          </p:cNvPr>
          <p:cNvPicPr>
            <a:picLocks noChangeAspect="1"/>
          </p:cNvPicPr>
          <p:nvPr userDrawn="1"/>
        </p:nvPicPr>
        <p:blipFill>
          <a:blip r:embed="rId3"/>
          <a:stretch>
            <a:fillRect/>
          </a:stretch>
        </p:blipFill>
        <p:spPr>
          <a:xfrm>
            <a:off x="5942330" y="4734197"/>
            <a:ext cx="1449094" cy="251639"/>
          </a:xfrm>
          <a:prstGeom prst="rect">
            <a:avLst/>
          </a:prstGeom>
        </p:spPr>
      </p:pic>
    </p:spTree>
    <p:extLst>
      <p:ext uri="{BB962C8B-B14F-4D97-AF65-F5344CB8AC3E}">
        <p14:creationId xmlns:p14="http://schemas.microsoft.com/office/powerpoint/2010/main" val="428907231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pic>
        <p:nvPicPr>
          <p:cNvPr id="5" name="Imagem 4" descr="Desenho de personagem de desenho animado&#10;&#10;Descrição gerada automaticamente com confiança média">
            <a:extLst>
              <a:ext uri="{FF2B5EF4-FFF2-40B4-BE49-F238E27FC236}">
                <a16:creationId xmlns:a16="http://schemas.microsoft.com/office/drawing/2014/main" id="{0AF22357-DDD5-63AD-958B-349DE2717204}"/>
              </a:ext>
            </a:extLst>
          </p:cNvPr>
          <p:cNvPicPr>
            <a:picLocks noChangeAspect="1"/>
          </p:cNvPicPr>
          <p:nvPr userDrawn="1"/>
        </p:nvPicPr>
        <p:blipFill>
          <a:blip r:embed="rId3"/>
          <a:stretch>
            <a:fillRect/>
          </a:stretch>
        </p:blipFill>
        <p:spPr>
          <a:xfrm>
            <a:off x="7416866" y="154190"/>
            <a:ext cx="1493526" cy="259355"/>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44330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2" name="Imagem 1">
            <a:extLst>
              <a:ext uri="{FF2B5EF4-FFF2-40B4-BE49-F238E27FC236}">
                <a16:creationId xmlns:a16="http://schemas.microsoft.com/office/drawing/2014/main" id="{3CAF841C-1953-58BB-EE99-609D703A3A79}"/>
              </a:ext>
            </a:extLst>
          </p:cNvPr>
          <p:cNvPicPr>
            <a:picLocks noChangeAspect="1"/>
          </p:cNvPicPr>
          <p:nvPr userDrawn="1"/>
        </p:nvPicPr>
        <p:blipFill>
          <a:blip r:embed="rId3"/>
          <a:stretch>
            <a:fillRect/>
          </a:stretch>
        </p:blipFill>
        <p:spPr>
          <a:xfrm>
            <a:off x="7506144" y="158342"/>
            <a:ext cx="1449094" cy="251639"/>
          </a:xfrm>
          <a:prstGeom prst="rect">
            <a:avLst/>
          </a:prstGeom>
        </p:spPr>
      </p:pic>
    </p:spTree>
    <p:extLst>
      <p:ext uri="{BB962C8B-B14F-4D97-AF65-F5344CB8AC3E}">
        <p14:creationId xmlns:p14="http://schemas.microsoft.com/office/powerpoint/2010/main" val="344170241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274"/>
          <a:stretch/>
        </p:blipFill>
        <p:spPr>
          <a:xfrm rot="16200000">
            <a:off x="5267825" y="1267324"/>
            <a:ext cx="4196685" cy="3555666"/>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975B4EDE-4DFD-654D-5058-BBEAE3AA4357}"/>
              </a:ext>
            </a:extLst>
          </p:cNvPr>
          <p:cNvPicPr>
            <a:picLocks noChangeAspect="1"/>
          </p:cNvPicPr>
          <p:nvPr userDrawn="1"/>
        </p:nvPicPr>
        <p:blipFill>
          <a:blip r:embed="rId4"/>
          <a:stretch>
            <a:fillRect/>
          </a:stretch>
        </p:blipFill>
        <p:spPr>
          <a:xfrm>
            <a:off x="195796" y="154190"/>
            <a:ext cx="1493526" cy="259355"/>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3671553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Tree>
    <p:extLst>
      <p:ext uri="{BB962C8B-B14F-4D97-AF65-F5344CB8AC3E}">
        <p14:creationId xmlns:p14="http://schemas.microsoft.com/office/powerpoint/2010/main" val="399563994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2139E64-306B-CE32-946F-4D6B42D545E6}"/>
              </a:ext>
            </a:extLst>
          </p:cNvPr>
          <p:cNvPicPr>
            <a:picLocks noChangeAspect="1"/>
          </p:cNvPicPr>
          <p:nvPr userDrawn="1"/>
        </p:nvPicPr>
        <p:blipFill rotWithShape="1">
          <a:blip r:embed="rId2"/>
          <a:srcRect l="18703" t="18703"/>
          <a:stretch/>
        </p:blipFill>
        <p:spPr>
          <a:xfrm>
            <a:off x="0" y="0"/>
            <a:ext cx="9144000" cy="5143500"/>
          </a:xfrm>
          <a:prstGeom prst="rect">
            <a:avLst/>
          </a:prstGeom>
        </p:spPr>
      </p:pic>
      <p:pic>
        <p:nvPicPr>
          <p:cNvPr id="4" name="Imagem 3">
            <a:extLst>
              <a:ext uri="{FF2B5EF4-FFF2-40B4-BE49-F238E27FC236}">
                <a16:creationId xmlns:a16="http://schemas.microsoft.com/office/drawing/2014/main" id="{CD80FB1B-5F44-11D1-4D9B-E72A95B4E24E}"/>
              </a:ext>
            </a:extLst>
          </p:cNvPr>
          <p:cNvPicPr>
            <a:picLocks noChangeAspect="1"/>
          </p:cNvPicPr>
          <p:nvPr userDrawn="1"/>
        </p:nvPicPr>
        <p:blipFill>
          <a:blip r:embed="rId3"/>
          <a:stretch>
            <a:fillRect/>
          </a:stretch>
        </p:blipFill>
        <p:spPr>
          <a:xfrm>
            <a:off x="7512867" y="221425"/>
            <a:ext cx="1449094" cy="251639"/>
          </a:xfrm>
          <a:prstGeom prst="rect">
            <a:avLst/>
          </a:prstGeom>
        </p:spPr>
      </p:pic>
      <p:sp>
        <p:nvSpPr>
          <p:cNvPr id="6" name="Espaço Reservado para Texto 5">
            <a:extLst>
              <a:ext uri="{FF2B5EF4-FFF2-40B4-BE49-F238E27FC236}">
                <a16:creationId xmlns:a16="http://schemas.microsoft.com/office/drawing/2014/main" id="{27FD89D2-182F-F7E1-5A36-AD558288DAEE}"/>
              </a:ext>
            </a:extLst>
          </p:cNvPr>
          <p:cNvSpPr>
            <a:spLocks noGrp="1"/>
          </p:cNvSpPr>
          <p:nvPr>
            <p:ph type="body" sz="quarter" idx="13"/>
          </p:nvPr>
        </p:nvSpPr>
        <p:spPr>
          <a:xfrm>
            <a:off x="719231" y="664976"/>
            <a:ext cx="2824163" cy="612775"/>
          </a:xfrm>
        </p:spPr>
        <p:txBody>
          <a:bodyPr>
            <a:noAutofit/>
          </a:bodyPr>
          <a:lstStyle>
            <a:lvl1pPr marL="114300" indent="0">
              <a:buNone/>
              <a:defRPr sz="2800" b="1">
                <a:solidFill>
                  <a:schemeClr val="tx1"/>
                </a:solidFill>
                <a:latin typeface="Syncopate" panose="02000505000000020003" pitchFamily="2" charset="0"/>
              </a:defRPr>
            </a:lvl1pPr>
          </a:lstStyle>
          <a:p>
            <a:pPr lvl="0"/>
            <a:r>
              <a:rPr lang="pt-BR" dirty="0"/>
              <a:t>Clique para editar os</a:t>
            </a:r>
          </a:p>
        </p:txBody>
      </p:sp>
      <p:sp>
        <p:nvSpPr>
          <p:cNvPr id="8" name="Espaço Reservado para Texto 7">
            <a:extLst>
              <a:ext uri="{FF2B5EF4-FFF2-40B4-BE49-F238E27FC236}">
                <a16:creationId xmlns:a16="http://schemas.microsoft.com/office/drawing/2014/main" id="{28BA559A-FE70-3923-653F-000809BDD998}"/>
              </a:ext>
            </a:extLst>
          </p:cNvPr>
          <p:cNvSpPr>
            <a:spLocks noGrp="1"/>
          </p:cNvSpPr>
          <p:nvPr>
            <p:ph type="body" sz="quarter" idx="14"/>
          </p:nvPr>
        </p:nvSpPr>
        <p:spPr>
          <a:xfrm>
            <a:off x="3925888" y="2571750"/>
            <a:ext cx="4914900" cy="2351088"/>
          </a:xfrm>
        </p:spPr>
        <p:txBody>
          <a:bodyPr>
            <a:normAutofit/>
          </a:bodyPr>
          <a:lstStyle>
            <a:lvl1pPr>
              <a:lnSpc>
                <a:spcPct val="100000"/>
              </a:lnSpc>
              <a:spcAft>
                <a:spcPts val="600"/>
              </a:spcAft>
              <a:defRPr sz="24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17368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929D19-A5D8-1149-0CD3-8D64B25341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F62BD56C-386A-4463-AEF0-7707B410090E}"/>
              </a:ext>
            </a:extLst>
          </p:cNvPr>
          <p:cNvPicPr>
            <a:picLocks noChangeAspect="1"/>
          </p:cNvPicPr>
          <p:nvPr userDrawn="1"/>
        </p:nvPicPr>
        <p:blipFill>
          <a:blip r:embed="rId3"/>
          <a:stretch>
            <a:fillRect/>
          </a:stretch>
        </p:blipFill>
        <p:spPr>
          <a:xfrm>
            <a:off x="589936" y="4389189"/>
            <a:ext cx="1449094" cy="251639"/>
          </a:xfrm>
          <a:prstGeom prst="rect">
            <a:avLst/>
          </a:prstGeom>
        </p:spPr>
      </p:pic>
      <p:sp>
        <p:nvSpPr>
          <p:cNvPr id="5" name="Espaço Reservado para Texto 4">
            <a:extLst>
              <a:ext uri="{FF2B5EF4-FFF2-40B4-BE49-F238E27FC236}">
                <a16:creationId xmlns:a16="http://schemas.microsoft.com/office/drawing/2014/main" id="{47C3291E-5E66-67B2-8DFF-F53443B838B4}"/>
              </a:ext>
            </a:extLst>
          </p:cNvPr>
          <p:cNvSpPr>
            <a:spLocks noGrp="1"/>
          </p:cNvSpPr>
          <p:nvPr>
            <p:ph type="body" sz="quarter" idx="13" hasCustomPrompt="1"/>
          </p:nvPr>
        </p:nvSpPr>
        <p:spPr>
          <a:xfrm>
            <a:off x="3056778" y="591670"/>
            <a:ext cx="5627594" cy="2532165"/>
          </a:xfrm>
        </p:spPr>
        <p:txBody>
          <a:bodyPr>
            <a:normAutofit/>
          </a:bodyPr>
          <a:lstStyle>
            <a:lvl1pPr marL="114300" indent="0">
              <a:buNone/>
              <a:defRPr sz="3200" b="0">
                <a:solidFill>
                  <a:schemeClr val="bg1"/>
                </a:solidFill>
                <a:latin typeface="Syncopate" panose="02000505000000020003" pitchFamily="2" charset="0"/>
              </a:defRPr>
            </a:lvl1pPr>
          </a:lstStyle>
          <a:p>
            <a:pPr lvl="0"/>
            <a:r>
              <a:rPr lang="pt-BR" dirty="0"/>
              <a:t>Clique para editar os estilos de texto mestres</a:t>
            </a:r>
          </a:p>
        </p:txBody>
      </p:sp>
      <p:sp>
        <p:nvSpPr>
          <p:cNvPr id="7" name="Espaço Reservado para Texto 6">
            <a:extLst>
              <a:ext uri="{FF2B5EF4-FFF2-40B4-BE49-F238E27FC236}">
                <a16:creationId xmlns:a16="http://schemas.microsoft.com/office/drawing/2014/main" id="{F25D7D21-20FF-7BB5-CC78-72904E535E5C}"/>
              </a:ext>
            </a:extLst>
          </p:cNvPr>
          <p:cNvSpPr>
            <a:spLocks noGrp="1"/>
          </p:cNvSpPr>
          <p:nvPr>
            <p:ph type="body" sz="quarter" idx="14"/>
          </p:nvPr>
        </p:nvSpPr>
        <p:spPr>
          <a:xfrm>
            <a:off x="3056778" y="3352137"/>
            <a:ext cx="5627594" cy="1562763"/>
          </a:xfrm>
        </p:spPr>
        <p:txBody>
          <a:bodyPr>
            <a:normAutofit/>
          </a:bodyPr>
          <a:lstStyle>
            <a:lvl1pPr marL="114300" indent="0" algn="r">
              <a:buNone/>
              <a:defRPr sz="22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2544737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70546"/>
            <a:ext cx="4746625" cy="1186001"/>
          </a:xfrm>
        </p:spPr>
        <p:txBody>
          <a:bodyPr>
            <a:noAutofit/>
          </a:bodyPr>
          <a:lstStyle>
            <a:lvl1pPr marL="114300" indent="0">
              <a:buNone/>
              <a:defRPr sz="2400" b="1">
                <a:solidFill>
                  <a:srgbClr val="FF5F00"/>
                </a:solidFill>
                <a:latin typeface="Syncopate" panose="02000505000000020003" pitchFamily="2" charset="0"/>
                <a:ea typeface="Inter" panose="02000503000000020004" pitchFamily="2" charset="0"/>
              </a:defRPr>
            </a:lvl1pPr>
          </a:lstStyle>
          <a:p>
            <a:pPr lvl="0"/>
            <a:r>
              <a:rPr lang="pt-BR" dirty="0"/>
              <a:t>Clique para editar</a:t>
            </a:r>
          </a:p>
        </p:txBody>
      </p:sp>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bg2">
                    <a:lumMod val="50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13" name="Espaço Reservado para Texto 12">
            <a:extLst>
              <a:ext uri="{FF2B5EF4-FFF2-40B4-BE49-F238E27FC236}">
                <a16:creationId xmlns:a16="http://schemas.microsoft.com/office/drawing/2014/main" id="{26554B97-24AF-E0C6-017C-060EC9F8BB84}"/>
              </a:ext>
            </a:extLst>
          </p:cNvPr>
          <p:cNvSpPr>
            <a:spLocks noGrp="1"/>
          </p:cNvSpPr>
          <p:nvPr>
            <p:ph type="body" sz="quarter" idx="17" hasCustomPrompt="1"/>
          </p:nvPr>
        </p:nvSpPr>
        <p:spPr>
          <a:xfrm>
            <a:off x="463550" y="4189413"/>
            <a:ext cx="4746625" cy="617537"/>
          </a:xfrm>
        </p:spPr>
        <p:txBody>
          <a:bodyPr>
            <a:normAutofit/>
          </a:bodyPr>
          <a:lstStyle>
            <a:lvl1pPr marL="114300" indent="0">
              <a:buNone/>
              <a:defRPr sz="2000">
                <a:solidFill>
                  <a:srgbClr val="00AE42"/>
                </a:solidFill>
                <a:latin typeface="Inter" panose="02000503000000020004" pitchFamily="2" charset="0"/>
                <a:ea typeface="Inter" panose="02000503000000020004" pitchFamily="2" charset="0"/>
              </a:defRPr>
            </a:lvl1pPr>
          </a:lstStyle>
          <a:p>
            <a:pPr lvl="0"/>
            <a:r>
              <a:rPr lang="pt-BR" dirty="0"/>
              <a:t>www.escoladepais.org.br</a:t>
            </a:r>
          </a:p>
        </p:txBody>
      </p:sp>
      <p:pic>
        <p:nvPicPr>
          <p:cNvPr id="14" name="Imagem 13" descr="Desenho de personagem de desenho animado&#10;&#10;Descrição gerada automaticamente com confiança média">
            <a:extLst>
              <a:ext uri="{FF2B5EF4-FFF2-40B4-BE49-F238E27FC236}">
                <a16:creationId xmlns:a16="http://schemas.microsoft.com/office/drawing/2014/main" id="{F8DE2D4F-6094-6533-37BE-5B901C2C6FE3}"/>
              </a:ext>
            </a:extLst>
          </p:cNvPr>
          <p:cNvPicPr>
            <a:picLocks noChangeAspect="1"/>
          </p:cNvPicPr>
          <p:nvPr userDrawn="1"/>
        </p:nvPicPr>
        <p:blipFill>
          <a:blip r:embed="rId4"/>
          <a:stretch>
            <a:fillRect/>
          </a:stretch>
        </p:blipFill>
        <p:spPr>
          <a:xfrm>
            <a:off x="195796" y="154190"/>
            <a:ext cx="1493526" cy="259355"/>
          </a:xfrm>
          <a:prstGeom prst="rect">
            <a:avLst/>
          </a:prstGeom>
        </p:spPr>
      </p:pic>
    </p:spTree>
    <p:extLst>
      <p:ext uri="{BB962C8B-B14F-4D97-AF65-F5344CB8AC3E}">
        <p14:creationId xmlns:p14="http://schemas.microsoft.com/office/powerpoint/2010/main" val="402194865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05970"/>
            <a:ext cx="4746625" cy="1250577"/>
          </a:xfrm>
        </p:spPr>
        <p:txBody>
          <a:bodyPr>
            <a:noAutofit/>
          </a:bodyPr>
          <a:lstStyle>
            <a:lvl1pPr marL="114300" indent="0">
              <a:buNone/>
              <a:defRPr sz="2400" b="1">
                <a:solidFill>
                  <a:srgbClr val="FFC62C"/>
                </a:solidFill>
                <a:latin typeface="Syncopate" panose="02000505000000020003" pitchFamily="2" charset="0"/>
                <a:ea typeface="Inter" panose="02000503000000020004" pitchFamily="2" charset="0"/>
              </a:defRPr>
            </a:lvl1pPr>
          </a:lstStyle>
          <a:p>
            <a:pPr lvl="0"/>
            <a:r>
              <a:rPr lang="pt-BR" dirty="0"/>
              <a:t>Clique para editar</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tx1">
                    <a:lumMod val="85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7" name="Espaço Reservado para Texto 6">
            <a:extLst>
              <a:ext uri="{FF2B5EF4-FFF2-40B4-BE49-F238E27FC236}">
                <a16:creationId xmlns:a16="http://schemas.microsoft.com/office/drawing/2014/main" id="{674A7356-9748-04F1-235C-5959D98C34BE}"/>
              </a:ext>
            </a:extLst>
          </p:cNvPr>
          <p:cNvSpPr>
            <a:spLocks noGrp="1"/>
          </p:cNvSpPr>
          <p:nvPr>
            <p:ph type="body" sz="quarter" idx="17" hasCustomPrompt="1"/>
          </p:nvPr>
        </p:nvSpPr>
        <p:spPr>
          <a:xfrm>
            <a:off x="463550" y="4208463"/>
            <a:ext cx="4746625" cy="525462"/>
          </a:xfrm>
        </p:spPr>
        <p:txBody>
          <a:bodyPr>
            <a:noAutofit/>
          </a:bodyPr>
          <a:lstStyle>
            <a:lvl1pPr marL="114300" indent="0">
              <a:buNone/>
              <a:defRPr sz="2000">
                <a:solidFill>
                  <a:srgbClr val="FFC62C"/>
                </a:solidFill>
                <a:latin typeface="Inter" panose="02000503000000020004" pitchFamily="2" charset="0"/>
                <a:ea typeface="Inter" panose="02000503000000020004" pitchFamily="2" charset="0"/>
              </a:defRPr>
            </a:lvl1pPr>
          </a:lstStyle>
          <a:p>
            <a:pPr lvl="0"/>
            <a:r>
              <a:rPr lang="pt-BR" dirty="0"/>
              <a:t>www.escoladepais.org.br</a:t>
            </a:r>
          </a:p>
        </p:txBody>
      </p:sp>
    </p:spTree>
    <p:extLst>
      <p:ext uri="{BB962C8B-B14F-4D97-AF65-F5344CB8AC3E}">
        <p14:creationId xmlns:p14="http://schemas.microsoft.com/office/powerpoint/2010/main" val="3031367629"/>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9A3E3167-C8C6-ACFC-772F-B1052794466F}"/>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99658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436782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741363"/>
            <a:ext cx="2949575" cy="809403"/>
          </a:xfrm>
        </p:spPr>
        <p:txBody>
          <a:bodyPr anchor="b"/>
          <a:lstStyle>
            <a:lvl1pPr>
              <a:defRPr sz="3200">
                <a:solidFill>
                  <a:schemeClr val="accent2">
                    <a:lumMod val="75000"/>
                  </a:schemeClr>
                </a:solidFill>
              </a:defRPr>
            </a:lvl1pPr>
          </a:lstStyle>
          <a:p>
            <a:r>
              <a:rPr lang="pt-BR" dirty="0"/>
              <a:t>Clique para editar o título mestre</a:t>
            </a:r>
          </a:p>
        </p:txBody>
      </p:sp>
      <p:sp>
        <p:nvSpPr>
          <p:cNvPr id="3" name="Espaço Reservado para Conteúdo 2"/>
          <p:cNvSpPr>
            <a:spLocks noGrp="1"/>
          </p:cNvSpPr>
          <p:nvPr>
            <p:ph idx="1"/>
          </p:nvPr>
        </p:nvSpPr>
        <p:spPr>
          <a:xfrm>
            <a:off x="4112044" y="741363"/>
            <a:ext cx="4404894" cy="39000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Texto 3"/>
          <p:cNvSpPr>
            <a:spLocks noGrp="1"/>
          </p:cNvSpPr>
          <p:nvPr>
            <p:ph type="body" sz="half" idx="2"/>
          </p:nvPr>
        </p:nvSpPr>
        <p:spPr>
          <a:xfrm>
            <a:off x="630238" y="1917510"/>
            <a:ext cx="2949575" cy="272393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 texto mestre</a:t>
            </a:r>
          </a:p>
        </p:txBody>
      </p:sp>
      <p:sp>
        <p:nvSpPr>
          <p:cNvPr id="7" name="Espaço Reservado para Número de Slide 6"/>
          <p:cNvSpPr>
            <a:spLocks noGrp="1"/>
          </p:cNvSpPr>
          <p:nvPr>
            <p:ph type="sldNum" sz="quarter" idx="12"/>
          </p:nvPr>
        </p:nvSpPr>
        <p:spPr/>
        <p:txBody>
          <a:bodyPr/>
          <a:lstStyle/>
          <a:p>
            <a:fld id="{39CA3B05-36F8-4721-871A-B3E1F510ADE1}" type="slidenum">
              <a:rPr lang="pt-BR" smtClean="0"/>
              <a:t>‹nº›</a:t>
            </a:fld>
            <a:endParaRPr lang="pt-BR"/>
          </a:p>
        </p:txBody>
      </p:sp>
      <p:pic>
        <p:nvPicPr>
          <p:cNvPr id="10" name="Imagem 9">
            <a:extLst>
              <a:ext uri="{FF2B5EF4-FFF2-40B4-BE49-F238E27FC236}">
                <a16:creationId xmlns:a16="http://schemas.microsoft.com/office/drawing/2014/main" id="{5D78AECB-1A6D-4161-9FC4-0D0C59B686E5}"/>
              </a:ext>
            </a:extLst>
          </p:cNvPr>
          <p:cNvPicPr>
            <a:picLocks noChangeAspect="1"/>
          </p:cNvPicPr>
          <p:nvPr userDrawn="1"/>
        </p:nvPicPr>
        <p:blipFill rotWithShape="1">
          <a:blip r:embed="rId2"/>
          <a:srcRect t="16842"/>
          <a:stretch/>
        </p:blipFill>
        <p:spPr>
          <a:xfrm>
            <a:off x="3903828" y="866275"/>
            <a:ext cx="895913" cy="4277225"/>
          </a:xfrm>
          <a:prstGeom prst="rect">
            <a:avLst/>
          </a:prstGeom>
        </p:spPr>
      </p:pic>
      <p:pic>
        <p:nvPicPr>
          <p:cNvPr id="11" name="Imagem 10" descr="Logotipo&#10;&#10;Descrição gerada automaticamente">
            <a:extLst>
              <a:ext uri="{FF2B5EF4-FFF2-40B4-BE49-F238E27FC236}">
                <a16:creationId xmlns:a16="http://schemas.microsoft.com/office/drawing/2014/main" id="{FC7645FD-50D3-4B77-A978-423604FB097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40486" t="38714" r="9510" b="38369"/>
          <a:stretch/>
        </p:blipFill>
        <p:spPr>
          <a:xfrm>
            <a:off x="127236" y="120772"/>
            <a:ext cx="1848192" cy="472440"/>
          </a:xfrm>
          <a:prstGeom prst="rect">
            <a:avLst/>
          </a:prstGeom>
        </p:spPr>
      </p:pic>
    </p:spTree>
    <p:extLst>
      <p:ext uri="{BB962C8B-B14F-4D97-AF65-F5344CB8AC3E}">
        <p14:creationId xmlns:p14="http://schemas.microsoft.com/office/powerpoint/2010/main" val="2467967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172848C-DFEC-4BD1-8033-638F0620C7F0}" type="datetimeFigureOut">
              <a:rPr lang="pt-BR" smtClean="0"/>
              <a:t>19/02/2023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9CA3B05-36F8-4721-871A-B3E1F510ADE1}" type="slidenum">
              <a:rPr lang="pt-BR" smtClean="0"/>
              <a:t>‹nº›</a:t>
            </a:fld>
            <a:endParaRPr lang="pt-BR"/>
          </a:p>
        </p:txBody>
      </p:sp>
    </p:spTree>
    <p:extLst>
      <p:ext uri="{BB962C8B-B14F-4D97-AF65-F5344CB8AC3E}">
        <p14:creationId xmlns:p14="http://schemas.microsoft.com/office/powerpoint/2010/main" val="46877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Imagem 5" descr="Desenho de personagem de desenho animado&#10;&#10;Descrição gerada automaticamente com confiança média">
            <a:extLst>
              <a:ext uri="{FF2B5EF4-FFF2-40B4-BE49-F238E27FC236}">
                <a16:creationId xmlns:a16="http://schemas.microsoft.com/office/drawing/2014/main" id="{FA9E1560-A23A-F15F-E174-945CD8A09AB7}"/>
              </a:ext>
            </a:extLst>
          </p:cNvPr>
          <p:cNvPicPr>
            <a:picLocks noChangeAspect="1"/>
          </p:cNvPicPr>
          <p:nvPr userDrawn="1"/>
        </p:nvPicPr>
        <p:blipFill>
          <a:blip r:embed="rId3"/>
          <a:stretch>
            <a:fillRect/>
          </a:stretch>
        </p:blipFill>
        <p:spPr>
          <a:xfrm>
            <a:off x="293840" y="208494"/>
            <a:ext cx="1493526" cy="259355"/>
          </a:xfrm>
          <a:prstGeom prst="rect">
            <a:avLst/>
          </a:prstGeom>
        </p:spPr>
      </p:pic>
      <p:sp>
        <p:nvSpPr>
          <p:cNvPr id="9" name="Espaço Reservado para Texto 8">
            <a:extLst>
              <a:ext uri="{FF2B5EF4-FFF2-40B4-BE49-F238E27FC236}">
                <a16:creationId xmlns:a16="http://schemas.microsoft.com/office/drawing/2014/main" id="{3CF70932-7635-72E9-FF51-64535C615F42}"/>
              </a:ext>
            </a:extLst>
          </p:cNvPr>
          <p:cNvSpPr>
            <a:spLocks noGrp="1"/>
          </p:cNvSpPr>
          <p:nvPr>
            <p:ph type="body" sz="quarter" idx="13"/>
          </p:nvPr>
        </p:nvSpPr>
        <p:spPr>
          <a:xfrm>
            <a:off x="2212509" y="467849"/>
            <a:ext cx="3825875" cy="614362"/>
          </a:xfrm>
        </p:spPr>
        <p:txBody>
          <a:bodyPr>
            <a:noAutofit/>
          </a:bodyPr>
          <a:lstStyle>
            <a:lvl1pPr marL="114300" indent="0">
              <a:buNone/>
              <a:defRPr sz="2800" b="1">
                <a:solidFill>
                  <a:srgbClr val="04AF4B"/>
                </a:solidFill>
                <a:latin typeface="Syncopate" panose="02000505000000020003" pitchFamily="2" charset="0"/>
              </a:defRPr>
            </a:lvl1pPr>
          </a:lstStyle>
          <a:p>
            <a:pPr lvl="0"/>
            <a:r>
              <a:rPr lang="pt-BR" dirty="0"/>
              <a:t>Clique para editar os estilos de</a:t>
            </a:r>
          </a:p>
        </p:txBody>
      </p:sp>
      <p:sp>
        <p:nvSpPr>
          <p:cNvPr id="11" name="Espaço Reservado para Texto 10">
            <a:extLst>
              <a:ext uri="{FF2B5EF4-FFF2-40B4-BE49-F238E27FC236}">
                <a16:creationId xmlns:a16="http://schemas.microsoft.com/office/drawing/2014/main" id="{ABCBF4CF-5762-DF85-C155-04230433BB3F}"/>
              </a:ext>
            </a:extLst>
          </p:cNvPr>
          <p:cNvSpPr>
            <a:spLocks noGrp="1"/>
          </p:cNvSpPr>
          <p:nvPr>
            <p:ph type="body" sz="quarter" idx="14"/>
          </p:nvPr>
        </p:nvSpPr>
        <p:spPr>
          <a:xfrm>
            <a:off x="1344707" y="1479176"/>
            <a:ext cx="6535178" cy="2286000"/>
          </a:xfrm>
        </p:spPr>
        <p:txBody>
          <a:bodyPr>
            <a:normAutofit/>
          </a:bodyPr>
          <a:lstStyle>
            <a:lvl1pPr marL="114300" indent="0">
              <a:lnSpc>
                <a:spcPct val="100000"/>
              </a:lnSpc>
              <a:spcAft>
                <a:spcPts val="600"/>
              </a:spcAft>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
        <p:nvSpPr>
          <p:cNvPr id="14" name="Espaço Reservado para Texto 13">
            <a:extLst>
              <a:ext uri="{FF2B5EF4-FFF2-40B4-BE49-F238E27FC236}">
                <a16:creationId xmlns:a16="http://schemas.microsoft.com/office/drawing/2014/main" id="{25D98A27-11D8-AB3C-C47E-108B323C34CC}"/>
              </a:ext>
            </a:extLst>
          </p:cNvPr>
          <p:cNvSpPr>
            <a:spLocks noGrp="1"/>
          </p:cNvSpPr>
          <p:nvPr>
            <p:ph type="body" sz="quarter" idx="15"/>
          </p:nvPr>
        </p:nvSpPr>
        <p:spPr>
          <a:xfrm>
            <a:off x="3079750" y="3940175"/>
            <a:ext cx="5243513" cy="987425"/>
          </a:xfrm>
        </p:spPr>
        <p:txBody>
          <a:bodyPr>
            <a:noAutofit/>
          </a:bodyPr>
          <a:lstStyle>
            <a:lvl1pPr marL="114300" indent="0">
              <a:lnSpc>
                <a:spcPct val="100000"/>
              </a:lnSpc>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151525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F22E3CD-7EDF-5A48-5334-38FC272D6D78}"/>
              </a:ext>
            </a:extLst>
          </p:cNvPr>
          <p:cNvPicPr>
            <a:picLocks noChangeAspect="1"/>
          </p:cNvPicPr>
          <p:nvPr userDrawn="1"/>
        </p:nvPicPr>
        <p:blipFill rotWithShape="1">
          <a:blip r:embed="rId2"/>
          <a:srcRect r="69190"/>
          <a:stretch/>
        </p:blipFill>
        <p:spPr>
          <a:xfrm>
            <a:off x="0" y="0"/>
            <a:ext cx="2541494" cy="5143500"/>
          </a:xfrm>
          <a:prstGeom prst="rect">
            <a:avLst/>
          </a:prstGeom>
        </p:spPr>
      </p:pic>
      <p:sp>
        <p:nvSpPr>
          <p:cNvPr id="4" name="Espaço Reservado para Texto 3">
            <a:extLst>
              <a:ext uri="{FF2B5EF4-FFF2-40B4-BE49-F238E27FC236}">
                <a16:creationId xmlns:a16="http://schemas.microsoft.com/office/drawing/2014/main" id="{6150A44F-3002-671B-8680-44FE521256A9}"/>
              </a:ext>
            </a:extLst>
          </p:cNvPr>
          <p:cNvSpPr>
            <a:spLocks noGrp="1"/>
          </p:cNvSpPr>
          <p:nvPr>
            <p:ph type="body" sz="quarter" idx="13"/>
          </p:nvPr>
        </p:nvSpPr>
        <p:spPr>
          <a:xfrm>
            <a:off x="2641600" y="262731"/>
            <a:ext cx="4243294" cy="592138"/>
          </a:xfrm>
        </p:spPr>
        <p:txBody>
          <a:bodyPr>
            <a:noAutofit/>
          </a:bodyPr>
          <a:lstStyle>
            <a:lvl1pPr marL="114300" indent="0" algn="l">
              <a:buNone/>
              <a:defRPr sz="2800" b="1">
                <a:solidFill>
                  <a:srgbClr val="04AF4B"/>
                </a:solidFill>
                <a:latin typeface="Syncopate" panose="02000505000000020003" pitchFamily="2" charset="0"/>
              </a:defRPr>
            </a:lvl1pPr>
          </a:lstStyle>
          <a:p>
            <a:pPr lvl="0"/>
            <a:r>
              <a:rPr lang="pt-BR" dirty="0"/>
              <a:t>Clique para editar</a:t>
            </a:r>
          </a:p>
        </p:txBody>
      </p:sp>
      <p:sp>
        <p:nvSpPr>
          <p:cNvPr id="6" name="Espaço Reservado para Texto 5">
            <a:extLst>
              <a:ext uri="{FF2B5EF4-FFF2-40B4-BE49-F238E27FC236}">
                <a16:creationId xmlns:a16="http://schemas.microsoft.com/office/drawing/2014/main" id="{5CC23896-A6AA-3E42-320B-0F14FD0A83E5}"/>
              </a:ext>
            </a:extLst>
          </p:cNvPr>
          <p:cNvSpPr>
            <a:spLocks noGrp="1"/>
          </p:cNvSpPr>
          <p:nvPr>
            <p:ph type="body" sz="quarter" idx="14"/>
          </p:nvPr>
        </p:nvSpPr>
        <p:spPr>
          <a:xfrm>
            <a:off x="2641600" y="1082675"/>
            <a:ext cx="6207125" cy="3502025"/>
          </a:xfrm>
        </p:spPr>
        <p:txBody>
          <a:bodyPr>
            <a:normAutofit/>
          </a:bodyPr>
          <a:lstStyle>
            <a:lvl1pPr marL="114300" indent="0">
              <a:lnSpc>
                <a:spcPct val="100000"/>
              </a:lnSpc>
              <a:spcAft>
                <a:spcPts val="600"/>
              </a:spcAft>
              <a:buNone/>
              <a:defRPr sz="2400">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7926AFC4-6767-6CEC-5B09-CBC4AE303B65}"/>
              </a:ext>
            </a:extLst>
          </p:cNvPr>
          <p:cNvPicPr>
            <a:picLocks noChangeAspect="1"/>
          </p:cNvPicPr>
          <p:nvPr userDrawn="1"/>
        </p:nvPicPr>
        <p:blipFill>
          <a:blip r:embed="rId3"/>
          <a:stretch>
            <a:fillRect/>
          </a:stretch>
        </p:blipFill>
        <p:spPr>
          <a:xfrm>
            <a:off x="7355199" y="255494"/>
            <a:ext cx="1493526" cy="259355"/>
          </a:xfrm>
          <a:prstGeom prst="rect">
            <a:avLst/>
          </a:prstGeom>
        </p:spPr>
      </p:pic>
    </p:spTree>
    <p:extLst>
      <p:ext uri="{BB962C8B-B14F-4D97-AF65-F5344CB8AC3E}">
        <p14:creationId xmlns:p14="http://schemas.microsoft.com/office/powerpoint/2010/main" val="311380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6E3481-6DB0-8909-07BA-001D5895171D}"/>
              </a:ext>
            </a:extLst>
          </p:cNvPr>
          <p:cNvPicPr>
            <a:picLocks noChangeAspect="1"/>
          </p:cNvPicPr>
          <p:nvPr userDrawn="1"/>
        </p:nvPicPr>
        <p:blipFill rotWithShape="1">
          <a:blip r:embed="rId2"/>
          <a:srcRect r="63949"/>
          <a:stretch/>
        </p:blipFill>
        <p:spPr>
          <a:xfrm>
            <a:off x="0" y="0"/>
            <a:ext cx="2973788" cy="5143500"/>
          </a:xfrm>
          <a:prstGeom prst="rect">
            <a:avLst/>
          </a:prstGeom>
        </p:spPr>
      </p:pic>
      <p:sp>
        <p:nvSpPr>
          <p:cNvPr id="4" name="Espaço Reservado para Texto 3">
            <a:extLst>
              <a:ext uri="{FF2B5EF4-FFF2-40B4-BE49-F238E27FC236}">
                <a16:creationId xmlns:a16="http://schemas.microsoft.com/office/drawing/2014/main" id="{CA934A2E-3AA9-F001-0E79-F73FBC13BC08}"/>
              </a:ext>
            </a:extLst>
          </p:cNvPr>
          <p:cNvSpPr>
            <a:spLocks noGrp="1"/>
          </p:cNvSpPr>
          <p:nvPr>
            <p:ph type="body" sz="quarter" idx="13"/>
          </p:nvPr>
        </p:nvSpPr>
        <p:spPr>
          <a:xfrm>
            <a:off x="2628900" y="249238"/>
            <a:ext cx="4450976" cy="623888"/>
          </a:xfrm>
        </p:spPr>
        <p:txBody>
          <a:bodyPr>
            <a:noAutofit/>
          </a:bodyPr>
          <a:lstStyle>
            <a:lvl1pPr marL="114300" indent="0" algn="l">
              <a:lnSpc>
                <a:spcPct val="100000"/>
              </a:lnSpc>
              <a:buNone/>
              <a:defRPr sz="2800" b="1">
                <a:solidFill>
                  <a:srgbClr val="FFC62C"/>
                </a:solidFill>
                <a:latin typeface="Syncopate" panose="02000505000000020003" pitchFamily="2" charset="0"/>
              </a:defRPr>
            </a:lvl1pPr>
          </a:lstStyle>
          <a:p>
            <a:pPr lvl="0"/>
            <a:r>
              <a:rPr lang="pt-BR" dirty="0"/>
              <a:t>Clique para editar os estilos de</a:t>
            </a:r>
          </a:p>
        </p:txBody>
      </p:sp>
      <p:sp>
        <p:nvSpPr>
          <p:cNvPr id="6" name="Espaço Reservado para Texto 5">
            <a:extLst>
              <a:ext uri="{FF2B5EF4-FFF2-40B4-BE49-F238E27FC236}">
                <a16:creationId xmlns:a16="http://schemas.microsoft.com/office/drawing/2014/main" id="{4EE35C34-0A26-F2BF-2749-434409CFBBD7}"/>
              </a:ext>
            </a:extLst>
          </p:cNvPr>
          <p:cNvSpPr>
            <a:spLocks noGrp="1"/>
          </p:cNvSpPr>
          <p:nvPr>
            <p:ph type="body" sz="quarter" idx="14"/>
          </p:nvPr>
        </p:nvSpPr>
        <p:spPr>
          <a:xfrm>
            <a:off x="2628900" y="1122363"/>
            <a:ext cx="6097588" cy="3540125"/>
          </a:xfrm>
        </p:spPr>
        <p:txBody>
          <a:bodyPr>
            <a:normAutofit/>
          </a:bodyPr>
          <a:lstStyle>
            <a:lvl1pPr>
              <a:lnSpc>
                <a:spcPct val="100000"/>
              </a:lnSpc>
              <a:spcAft>
                <a:spcPts val="600"/>
              </a:spcAft>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a:extLst>
              <a:ext uri="{FF2B5EF4-FFF2-40B4-BE49-F238E27FC236}">
                <a16:creationId xmlns:a16="http://schemas.microsoft.com/office/drawing/2014/main" id="{B1495648-DD78-9D54-6248-E2B3F82D06C7}"/>
              </a:ext>
            </a:extLst>
          </p:cNvPr>
          <p:cNvPicPr>
            <a:picLocks noChangeAspect="1"/>
          </p:cNvPicPr>
          <p:nvPr userDrawn="1"/>
        </p:nvPicPr>
        <p:blipFill>
          <a:blip r:embed="rId3"/>
          <a:stretch>
            <a:fillRect/>
          </a:stretch>
        </p:blipFill>
        <p:spPr>
          <a:xfrm>
            <a:off x="7474830" y="249238"/>
            <a:ext cx="1449094" cy="251639"/>
          </a:xfrm>
          <a:prstGeom prst="rect">
            <a:avLst/>
          </a:prstGeom>
        </p:spPr>
      </p:pic>
    </p:spTree>
    <p:extLst>
      <p:ext uri="{BB962C8B-B14F-4D97-AF65-F5344CB8AC3E}">
        <p14:creationId xmlns:p14="http://schemas.microsoft.com/office/powerpoint/2010/main" val="291223478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8658BE01-F1FE-E604-E5FD-CEFA9C4EB475}"/>
              </a:ext>
            </a:extLst>
          </p:cNvPr>
          <p:cNvPicPr>
            <a:picLocks noChangeAspect="1"/>
          </p:cNvPicPr>
          <p:nvPr userDrawn="1"/>
        </p:nvPicPr>
        <p:blipFill rotWithShape="1">
          <a:blip r:embed="rId2"/>
          <a:srcRect l="18852" t="18852"/>
          <a:stretch/>
        </p:blipFill>
        <p:spPr>
          <a:xfrm>
            <a:off x="0" y="0"/>
            <a:ext cx="9144001" cy="5143500"/>
          </a:xfrm>
          <a:prstGeom prst="rect">
            <a:avLst/>
          </a:prstGeom>
        </p:spPr>
      </p:pic>
      <p:sp>
        <p:nvSpPr>
          <p:cNvPr id="4" name="Espaço Reservado para Texto 3">
            <a:extLst>
              <a:ext uri="{FF2B5EF4-FFF2-40B4-BE49-F238E27FC236}">
                <a16:creationId xmlns:a16="http://schemas.microsoft.com/office/drawing/2014/main" id="{63CC38D6-6ABA-984E-BAAC-A28A28A2128A}"/>
              </a:ext>
            </a:extLst>
          </p:cNvPr>
          <p:cNvSpPr>
            <a:spLocks noGrp="1"/>
          </p:cNvSpPr>
          <p:nvPr>
            <p:ph type="body" sz="quarter" idx="13"/>
          </p:nvPr>
        </p:nvSpPr>
        <p:spPr>
          <a:xfrm>
            <a:off x="511735" y="760414"/>
            <a:ext cx="3327400" cy="725487"/>
          </a:xfrm>
        </p:spPr>
        <p:txBody>
          <a:bodyPr>
            <a:noAutofit/>
          </a:bodyPr>
          <a:lstStyle>
            <a:lvl1pPr marL="114300" indent="0" algn="ctr">
              <a:buNone/>
              <a:defRPr sz="2800" b="1">
                <a:solidFill>
                  <a:schemeClr val="bg1"/>
                </a:solidFill>
                <a:latin typeface="Syncopate" panose="02000505000000020003" pitchFamily="2" charset="0"/>
              </a:defRPr>
            </a:lvl1pPr>
          </a:lstStyle>
          <a:p>
            <a:pPr lvl="0"/>
            <a:r>
              <a:rPr lang="pt-BR" dirty="0"/>
              <a:t>Clique para editar os</a:t>
            </a:r>
          </a:p>
        </p:txBody>
      </p:sp>
      <p:sp>
        <p:nvSpPr>
          <p:cNvPr id="6" name="Espaço Reservado para Texto 5">
            <a:extLst>
              <a:ext uri="{FF2B5EF4-FFF2-40B4-BE49-F238E27FC236}">
                <a16:creationId xmlns:a16="http://schemas.microsoft.com/office/drawing/2014/main" id="{06EFF2DA-B7B0-3C1E-9EE3-C4B9C4D80EA3}"/>
              </a:ext>
            </a:extLst>
          </p:cNvPr>
          <p:cNvSpPr>
            <a:spLocks noGrp="1"/>
          </p:cNvSpPr>
          <p:nvPr>
            <p:ph type="body" sz="quarter" idx="14"/>
          </p:nvPr>
        </p:nvSpPr>
        <p:spPr>
          <a:xfrm>
            <a:off x="3677771" y="2474259"/>
            <a:ext cx="5224182" cy="2500966"/>
          </a:xfrm>
        </p:spPr>
        <p:txBody>
          <a:bodyPr>
            <a:normAutofit/>
          </a:bodyPr>
          <a:lstStyle>
            <a:lvl1pPr marL="114300" indent="0">
              <a:lnSpc>
                <a:spcPct val="100000"/>
              </a:lnSpc>
              <a:spcAft>
                <a:spcPts val="600"/>
              </a:spcAft>
              <a:buNone/>
              <a:defRPr sz="2800">
                <a:solidFill>
                  <a:schemeClr val="tx1"/>
                </a:solidFill>
                <a:latin typeface="Inter" panose="02000503000000020004" pitchFamily="2" charset="0"/>
                <a:ea typeface="Inter" panose="02000503000000020004" pitchFamily="2" charset="0"/>
              </a:defRPr>
            </a:lvl1pPr>
          </a:lstStyle>
          <a:p>
            <a:pPr lvl="0"/>
            <a:r>
              <a:rPr lang="pt-BR" dirty="0"/>
              <a:t>Clique para editar os estilos</a:t>
            </a:r>
          </a:p>
        </p:txBody>
      </p:sp>
      <p:pic>
        <p:nvPicPr>
          <p:cNvPr id="10" name="Imagem 9">
            <a:extLst>
              <a:ext uri="{FF2B5EF4-FFF2-40B4-BE49-F238E27FC236}">
                <a16:creationId xmlns:a16="http://schemas.microsoft.com/office/drawing/2014/main" id="{226AE4C3-529C-CAAE-4402-FBD5B60FE765}"/>
              </a:ext>
            </a:extLst>
          </p:cNvPr>
          <p:cNvPicPr>
            <a:picLocks noChangeAspect="1"/>
          </p:cNvPicPr>
          <p:nvPr userDrawn="1"/>
        </p:nvPicPr>
        <p:blipFill>
          <a:blip r:embed="rId3"/>
          <a:stretch>
            <a:fillRect/>
          </a:stretch>
        </p:blipFill>
        <p:spPr>
          <a:xfrm>
            <a:off x="7473841" y="257439"/>
            <a:ext cx="1449094" cy="251639"/>
          </a:xfrm>
          <a:prstGeom prst="rect">
            <a:avLst/>
          </a:prstGeom>
        </p:spPr>
      </p:pic>
    </p:spTree>
    <p:extLst>
      <p:ext uri="{BB962C8B-B14F-4D97-AF65-F5344CB8AC3E}">
        <p14:creationId xmlns:p14="http://schemas.microsoft.com/office/powerpoint/2010/main" val="404644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20171"/>
            <a:ext cx="1185057" cy="1715770"/>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117823728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8351394" cy="356853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415651802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60" r:id="rId2"/>
    <p:sldLayoutId id="2147483664" r:id="rId3"/>
    <p:sldLayoutId id="2147483661" r:id="rId4"/>
    <p:sldLayoutId id="2147483662" r:id="rId5"/>
    <p:sldLayoutId id="2147483677" r:id="rId6"/>
    <p:sldLayoutId id="2147483651" r:id="rId7"/>
    <p:sldLayoutId id="2147483713" r:id="rId8"/>
    <p:sldLayoutId id="2147483792" r:id="rId9"/>
    <p:sldLayoutId id="2147483791" r:id="rId10"/>
    <p:sldLayoutId id="2147483714" r:id="rId11"/>
    <p:sldLayoutId id="2147483757" r:id="rId12"/>
    <p:sldLayoutId id="2147483780" r:id="rId13"/>
    <p:sldLayoutId id="2147483781" r:id="rId14"/>
    <p:sldLayoutId id="2147483678" r:id="rId15"/>
    <p:sldLayoutId id="2147483782" r:id="rId16"/>
    <p:sldLayoutId id="2147483711" r:id="rId17"/>
    <p:sldLayoutId id="2147483784" r:id="rId18"/>
    <p:sldLayoutId id="2147483783" r:id="rId19"/>
    <p:sldLayoutId id="2147483787" r:id="rId20"/>
    <p:sldLayoutId id="2147483788" r:id="rId21"/>
    <p:sldLayoutId id="2147483789" r:id="rId22"/>
    <p:sldLayoutId id="2147483794" r:id="rId23"/>
    <p:sldLayoutId id="2147483796" r:id="rId24"/>
    <p:sldLayoutId id="214748379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8" name="Google Shape;68;p14"/>
          <p:cNvSpPr txBox="1"/>
          <p:nvPr/>
        </p:nvSpPr>
        <p:spPr>
          <a:xfrm>
            <a:off x="917455" y="2041513"/>
            <a:ext cx="7479845"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3200" b="1" dirty="0">
                <a:solidFill>
                  <a:schemeClr val="lt1"/>
                </a:solidFill>
                <a:latin typeface="Syncopate" panose="02060507000000020003" pitchFamily="18" charset="0"/>
                <a:ea typeface="Oswald ExtraLight"/>
                <a:cs typeface="Bakbak One" pitchFamily="2" charset="0"/>
                <a:sym typeface="Oswald ExtraLight"/>
              </a:rPr>
              <a:t>CICLO DE DEBATES DA ESCOLA DE PAIS DO BRASIL </a:t>
            </a:r>
          </a:p>
        </p:txBody>
      </p:sp>
    </p:spTree>
    <p:extLst>
      <p:ext uri="{BB962C8B-B14F-4D97-AF65-F5344CB8AC3E}">
        <p14:creationId xmlns:p14="http://schemas.microsoft.com/office/powerpoint/2010/main" val="1910705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092498" y="1112060"/>
            <a:ext cx="4787869" cy="3539430"/>
          </a:xfrm>
          <a:prstGeom prst="rect">
            <a:avLst/>
          </a:prstGeom>
        </p:spPr>
        <p:txBody>
          <a:bodyPr wrap="square">
            <a:spAutoFit/>
          </a:bodyPr>
          <a:lstStyle/>
          <a:p>
            <a:pPr>
              <a:spcAft>
                <a:spcPts val="1200"/>
              </a:spcAft>
            </a:pPr>
            <a:r>
              <a:rPr lang="pt-BR" sz="2600" b="1" dirty="0">
                <a:solidFill>
                  <a:schemeClr val="tx1">
                    <a:lumMod val="85000"/>
                    <a:lumOff val="15000"/>
                  </a:schemeClr>
                </a:solidFill>
                <a:latin typeface="+mn-lt"/>
              </a:rPr>
              <a:t>Preocupação para os pais: </a:t>
            </a:r>
          </a:p>
          <a:p>
            <a:pPr marL="342900" indent="-342900">
              <a:spcAft>
                <a:spcPts val="600"/>
              </a:spcAft>
              <a:buClr>
                <a:srgbClr val="FF6600"/>
              </a:buClr>
              <a:buFont typeface="Wingdings" panose="05000000000000000000" pitchFamily="2" charset="2"/>
              <a:buChar char="§"/>
            </a:pPr>
            <a:r>
              <a:rPr lang="pt-BR" sz="2400" dirty="0">
                <a:solidFill>
                  <a:schemeClr val="tx1">
                    <a:lumMod val="85000"/>
                    <a:lumOff val="15000"/>
                  </a:schemeClr>
                </a:solidFill>
                <a:latin typeface="+mn-lt"/>
              </a:rPr>
              <a:t>a gravidez na adolescência; </a:t>
            </a:r>
          </a:p>
          <a:p>
            <a:pPr marL="342900" indent="-342900">
              <a:spcAft>
                <a:spcPts val="600"/>
              </a:spcAft>
              <a:buClr>
                <a:srgbClr val="FF6600"/>
              </a:buClr>
              <a:buFont typeface="Wingdings" panose="05000000000000000000" pitchFamily="2" charset="2"/>
              <a:buChar char="§"/>
            </a:pPr>
            <a:r>
              <a:rPr lang="pt-BR" sz="2400" dirty="0">
                <a:solidFill>
                  <a:schemeClr val="tx1">
                    <a:lumMod val="85000"/>
                    <a:lumOff val="15000"/>
                  </a:schemeClr>
                </a:solidFill>
                <a:latin typeface="+mn-lt"/>
              </a:rPr>
              <a:t>o aborto ilegal;</a:t>
            </a:r>
          </a:p>
          <a:p>
            <a:pPr marL="342900" indent="-342900">
              <a:spcAft>
                <a:spcPts val="600"/>
              </a:spcAft>
              <a:buClr>
                <a:srgbClr val="FF6600"/>
              </a:buClr>
              <a:buFont typeface="Wingdings" panose="05000000000000000000" pitchFamily="2" charset="2"/>
              <a:buChar char="§"/>
            </a:pPr>
            <a:r>
              <a:rPr lang="pt-BR" sz="2400" dirty="0">
                <a:solidFill>
                  <a:schemeClr val="tx1">
                    <a:lumMod val="85000"/>
                    <a:lumOff val="15000"/>
                  </a:schemeClr>
                </a:solidFill>
                <a:latin typeface="+mn-lt"/>
              </a:rPr>
              <a:t>infecções sexualmente transmissíveis;</a:t>
            </a:r>
          </a:p>
          <a:p>
            <a:pPr marL="342900" indent="-342900">
              <a:spcAft>
                <a:spcPts val="600"/>
              </a:spcAft>
              <a:buClr>
                <a:srgbClr val="FF6600"/>
              </a:buClr>
              <a:buFont typeface="Wingdings" panose="05000000000000000000" pitchFamily="2" charset="2"/>
              <a:buChar char="§"/>
            </a:pPr>
            <a:r>
              <a:rPr lang="pt-BR" sz="2400" dirty="0">
                <a:solidFill>
                  <a:schemeClr val="tx1">
                    <a:lumMod val="85000"/>
                    <a:lumOff val="15000"/>
                  </a:schemeClr>
                </a:solidFill>
                <a:latin typeface="+mn-lt"/>
              </a:rPr>
              <a:t>Insegurança e depressão; </a:t>
            </a:r>
          </a:p>
          <a:p>
            <a:pPr marL="342900" indent="-342900">
              <a:spcAft>
                <a:spcPts val="600"/>
              </a:spcAft>
              <a:buClr>
                <a:srgbClr val="FF6600"/>
              </a:buClr>
              <a:buFont typeface="Wingdings" panose="05000000000000000000" pitchFamily="2" charset="2"/>
              <a:buChar char="§"/>
            </a:pPr>
            <a:r>
              <a:rPr lang="pt-BR" sz="2400" dirty="0">
                <a:solidFill>
                  <a:schemeClr val="tx1">
                    <a:lumMod val="85000"/>
                    <a:lumOff val="15000"/>
                  </a:schemeClr>
                </a:solidFill>
                <a:latin typeface="+mn-lt"/>
              </a:rPr>
              <a:t>prejuízo da autoestima, da escolaridade e outras.</a:t>
            </a:r>
          </a:p>
        </p:txBody>
      </p:sp>
      <p:sp>
        <p:nvSpPr>
          <p:cNvPr id="5" name="Espaço Reservado para Conteúdo 2">
            <a:extLst>
              <a:ext uri="{FF2B5EF4-FFF2-40B4-BE49-F238E27FC236}">
                <a16:creationId xmlns:a16="http://schemas.microsoft.com/office/drawing/2014/main" id="{142AFE71-B65E-4313-82A2-B1FF81AF6DCD}"/>
              </a:ext>
            </a:extLst>
          </p:cNvPr>
          <p:cNvSpPr>
            <a:spLocks noGrp="1"/>
          </p:cNvSpPr>
          <p:nvPr/>
        </p:nvSpPr>
        <p:spPr>
          <a:xfrm>
            <a:off x="96819" y="1113996"/>
            <a:ext cx="3672293" cy="3781781"/>
          </a:xfrm>
          <a:prstGeom prst="rect">
            <a:avLst/>
          </a:prstGeom>
        </p:spPr>
        <p:txBody>
          <a:bodyPr vert="horz">
            <a:normAutofit fontScale="925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spcBef>
                <a:spcPts val="0"/>
              </a:spcBef>
              <a:spcAft>
                <a:spcPts val="1200"/>
              </a:spcAft>
              <a:buNone/>
            </a:pPr>
            <a:r>
              <a:rPr lang="pt-BR" sz="2800" b="1" dirty="0">
                <a:solidFill>
                  <a:schemeClr val="tx1">
                    <a:lumMod val="85000"/>
                    <a:lumOff val="15000"/>
                  </a:schemeClr>
                </a:solidFill>
              </a:rPr>
              <a:t>Vulnerabilidade do adolescente:</a:t>
            </a:r>
          </a:p>
          <a:p>
            <a:pPr>
              <a:spcBef>
                <a:spcPts val="0"/>
              </a:spcBef>
              <a:spcAft>
                <a:spcPts val="1200"/>
              </a:spcAft>
              <a:buClr>
                <a:srgbClr val="FF6600"/>
              </a:buClr>
              <a:buSzPct val="100000"/>
              <a:buFont typeface="Wingdings" panose="05000000000000000000" pitchFamily="2" charset="2"/>
              <a:buChar char="§"/>
            </a:pPr>
            <a:r>
              <a:rPr lang="pt-BR" sz="2800" dirty="0">
                <a:solidFill>
                  <a:schemeClr val="tx1">
                    <a:lumMod val="85000"/>
                    <a:lumOff val="15000"/>
                  </a:schemeClr>
                </a:solidFill>
              </a:rPr>
              <a:t>explosão dos hormônios;</a:t>
            </a:r>
          </a:p>
          <a:p>
            <a:pPr>
              <a:spcBef>
                <a:spcPts val="0"/>
              </a:spcBef>
              <a:spcAft>
                <a:spcPts val="600"/>
              </a:spcAft>
              <a:buClr>
                <a:srgbClr val="FF6600"/>
              </a:buClr>
              <a:buSzPct val="100000"/>
              <a:buFont typeface="Wingdings" panose="05000000000000000000" pitchFamily="2" charset="2"/>
              <a:buChar char="§"/>
            </a:pPr>
            <a:r>
              <a:rPr lang="pt-BR" sz="2800" dirty="0">
                <a:solidFill>
                  <a:schemeClr val="tx1">
                    <a:lumMod val="85000"/>
                    <a:lumOff val="15000"/>
                  </a:schemeClr>
                </a:solidFill>
              </a:rPr>
              <a:t>formação de novos grupos, </a:t>
            </a:r>
          </a:p>
          <a:p>
            <a:pPr>
              <a:spcBef>
                <a:spcPts val="0"/>
              </a:spcBef>
              <a:spcAft>
                <a:spcPts val="600"/>
              </a:spcAft>
              <a:buClr>
                <a:srgbClr val="FF6600"/>
              </a:buClr>
              <a:buSzPct val="100000"/>
              <a:buFont typeface="Wingdings" panose="05000000000000000000" pitchFamily="2" charset="2"/>
              <a:buChar char="§"/>
            </a:pPr>
            <a:r>
              <a:rPr lang="pt-BR" sz="2800" dirty="0">
                <a:solidFill>
                  <a:schemeClr val="tx1">
                    <a:lumMod val="85000"/>
                    <a:lumOff val="15000"/>
                  </a:schemeClr>
                </a:solidFill>
              </a:rPr>
              <a:t>novos ambientes sociais e,</a:t>
            </a:r>
          </a:p>
          <a:p>
            <a:pPr>
              <a:spcBef>
                <a:spcPts val="0"/>
              </a:spcBef>
              <a:spcAft>
                <a:spcPts val="600"/>
              </a:spcAft>
              <a:buClr>
                <a:srgbClr val="FF6600"/>
              </a:buClr>
              <a:buSzPct val="100000"/>
              <a:buFont typeface="Wingdings" panose="05000000000000000000" pitchFamily="2" charset="2"/>
              <a:buChar char="§"/>
            </a:pPr>
            <a:r>
              <a:rPr lang="pt-BR" sz="2800" dirty="0">
                <a:solidFill>
                  <a:schemeClr val="tx1">
                    <a:lumMod val="85000"/>
                    <a:lumOff val="15000"/>
                  </a:schemeClr>
                </a:solidFill>
              </a:rPr>
              <a:t>o interesse sexual pelo outro. </a:t>
            </a:r>
          </a:p>
        </p:txBody>
      </p:sp>
      <p:sp>
        <p:nvSpPr>
          <p:cNvPr id="7" name="Título 6"/>
          <p:cNvSpPr>
            <a:spLocks noGrp="1"/>
          </p:cNvSpPr>
          <p:nvPr>
            <p:ph type="title"/>
          </p:nvPr>
        </p:nvSpPr>
        <p:spPr>
          <a:xfrm>
            <a:off x="1559367" y="181533"/>
            <a:ext cx="6870955" cy="666288"/>
          </a:xfrm>
        </p:spPr>
        <p:txBody>
          <a:bodyPr>
            <a:normAutofit fontScale="90000"/>
          </a:bodyPr>
          <a:lstStyle/>
          <a:p>
            <a:r>
              <a:rPr lang="pt-BR" dirty="0">
                <a:solidFill>
                  <a:srgbClr val="FF6600"/>
                </a:solidFill>
              </a:rPr>
              <a:t>A VIVÊNCIA DA SEXUALIDADE</a:t>
            </a:r>
            <a:br>
              <a:rPr lang="pt-BR" dirty="0">
                <a:solidFill>
                  <a:srgbClr val="FF6600"/>
                </a:solidFill>
              </a:rPr>
            </a:br>
            <a:endParaRPr lang="pt-BR" dirty="0"/>
          </a:p>
        </p:txBody>
      </p:sp>
    </p:spTree>
    <p:extLst>
      <p:ext uri="{BB962C8B-B14F-4D97-AF65-F5344CB8AC3E}">
        <p14:creationId xmlns:p14="http://schemas.microsoft.com/office/powerpoint/2010/main" val="22796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9298" y="170382"/>
            <a:ext cx="5957047" cy="967042"/>
          </a:xfrm>
        </p:spPr>
        <p:txBody>
          <a:bodyPr>
            <a:noAutofit/>
          </a:bodyPr>
          <a:lstStyle/>
          <a:p>
            <a:r>
              <a:rPr lang="pt-BR" sz="2800" b="1" dirty="0">
                <a:solidFill>
                  <a:srgbClr val="FF6600"/>
                </a:solidFill>
              </a:rPr>
              <a:t>CUIDADOS, LIMITES E VALORES </a:t>
            </a:r>
            <a:br>
              <a:rPr lang="pt-BR" sz="2800" b="1" dirty="0">
                <a:solidFill>
                  <a:srgbClr val="FF6600"/>
                </a:solidFill>
              </a:rPr>
            </a:br>
            <a:endParaRPr lang="pt-BR" sz="2800" b="1" dirty="0"/>
          </a:p>
        </p:txBody>
      </p:sp>
      <p:sp>
        <p:nvSpPr>
          <p:cNvPr id="3" name="Espaço Reservado para Conteúdo 2"/>
          <p:cNvSpPr>
            <a:spLocks noGrp="1"/>
          </p:cNvSpPr>
          <p:nvPr>
            <p:ph type="body" idx="1"/>
          </p:nvPr>
        </p:nvSpPr>
        <p:spPr>
          <a:xfrm>
            <a:off x="244792" y="1364349"/>
            <a:ext cx="8331074" cy="3510742"/>
          </a:xfrm>
        </p:spPr>
        <p:txBody>
          <a:bodyPr>
            <a:normAutofit fontScale="92500" lnSpcReduction="20000"/>
          </a:bodyPr>
          <a:lstStyle/>
          <a:p>
            <a:pPr marL="357188" indent="-357188">
              <a:buClr>
                <a:srgbClr val="FF6600"/>
              </a:buClr>
              <a:buFont typeface="Wingdings" panose="05000000000000000000" pitchFamily="2" charset="2"/>
              <a:buChar char="§"/>
            </a:pPr>
            <a:r>
              <a:rPr lang="pt-BR" dirty="0">
                <a:solidFill>
                  <a:schemeClr val="tx1">
                    <a:lumMod val="75000"/>
                    <a:lumOff val="25000"/>
                  </a:schemeClr>
                </a:solidFill>
              </a:rPr>
              <a:t>Necessidade das famílias buscarem mais informações sobre o tema.</a:t>
            </a:r>
          </a:p>
          <a:p>
            <a:pPr marL="357188" indent="-357188">
              <a:buClr>
                <a:srgbClr val="FF6600"/>
              </a:buClr>
              <a:buFont typeface="Wingdings" panose="05000000000000000000" pitchFamily="2" charset="2"/>
              <a:buChar char="§"/>
            </a:pPr>
            <a:r>
              <a:rPr lang="pt-BR" dirty="0">
                <a:solidFill>
                  <a:schemeClr val="tx1">
                    <a:lumMod val="75000"/>
                    <a:lumOff val="25000"/>
                  </a:schemeClr>
                </a:solidFill>
              </a:rPr>
              <a:t>Reverem seus conceitos e preconceitos.</a:t>
            </a:r>
          </a:p>
          <a:p>
            <a:pPr marL="357188" indent="-357188">
              <a:buClr>
                <a:srgbClr val="FF6600"/>
              </a:buClr>
              <a:buFont typeface="Wingdings" panose="05000000000000000000" pitchFamily="2" charset="2"/>
              <a:buChar char="§"/>
            </a:pPr>
            <a:r>
              <a:rPr lang="pt-BR" dirty="0">
                <a:solidFill>
                  <a:schemeClr val="tx1">
                    <a:lumMod val="75000"/>
                    <a:lumOff val="25000"/>
                  </a:schemeClr>
                </a:solidFill>
              </a:rPr>
              <a:t>Serem autênticos e francos na vivência de cada fase de suas vidas com seus filhos.</a:t>
            </a:r>
          </a:p>
          <a:p>
            <a:pPr marL="357188" indent="-357188">
              <a:buClr>
                <a:srgbClr val="FF6600"/>
              </a:buClr>
              <a:buFont typeface="Wingdings" panose="05000000000000000000" pitchFamily="2" charset="2"/>
              <a:buChar char="§"/>
            </a:pPr>
            <a:r>
              <a:rPr lang="pt-BR" dirty="0">
                <a:solidFill>
                  <a:schemeClr val="tx1">
                    <a:lumMod val="75000"/>
                    <a:lumOff val="25000"/>
                  </a:schemeClr>
                </a:solidFill>
              </a:rPr>
              <a:t>Manterem-se como modelos e apoio em todas as fases da vida.</a:t>
            </a:r>
          </a:p>
          <a:p>
            <a:pPr marL="357188" indent="-357188">
              <a:buClr>
                <a:srgbClr val="FF6600"/>
              </a:buClr>
              <a:buFont typeface="Wingdings" panose="05000000000000000000" pitchFamily="2" charset="2"/>
              <a:buChar char="§"/>
            </a:pPr>
            <a:r>
              <a:rPr lang="pt-BR" dirty="0">
                <a:solidFill>
                  <a:schemeClr val="tx1">
                    <a:lumMod val="75000"/>
                    <a:lumOff val="25000"/>
                  </a:schemeClr>
                </a:solidFill>
              </a:rPr>
              <a:t>Serem fonte de estímulo e motivação, trocando as críticas pelo diálogo.</a:t>
            </a:r>
          </a:p>
          <a:p>
            <a:pPr marL="357188" indent="-357188">
              <a:buClr>
                <a:srgbClr val="FF6600"/>
              </a:buClr>
              <a:buFont typeface="Wingdings" panose="05000000000000000000" pitchFamily="2" charset="2"/>
              <a:buChar char="§"/>
            </a:pPr>
            <a:r>
              <a:rPr lang="pt-BR" dirty="0">
                <a:solidFill>
                  <a:schemeClr val="tx1">
                    <a:lumMod val="75000"/>
                    <a:lumOff val="25000"/>
                  </a:schemeClr>
                </a:solidFill>
              </a:rPr>
              <a:t>Viverem a atualidade junto com seus filhos. </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230698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4"/>
          </p:nvPr>
        </p:nvSpPr>
        <p:spPr>
          <a:xfrm>
            <a:off x="1599051" y="1036405"/>
            <a:ext cx="6945687" cy="3756025"/>
          </a:xfrm>
        </p:spPr>
        <p:txBody>
          <a:bodyPr/>
          <a:lstStyle/>
          <a:p>
            <a:pPr marL="0" algn="ctr"/>
            <a:r>
              <a:rPr lang="pt-BR" dirty="0">
                <a:solidFill>
                  <a:schemeClr val="tx1">
                    <a:lumMod val="75000"/>
                    <a:lumOff val="25000"/>
                  </a:schemeClr>
                </a:solidFill>
              </a:rPr>
              <a:t>A família deve propiciar momentos que abram um espaço de diálogo e entendimento mútuo entre pais e filhos, com postura aberta e presença permanente na vida dos filhos.</a:t>
            </a:r>
          </a:p>
          <a:p>
            <a:pPr marL="0" algn="ctr"/>
            <a:r>
              <a:rPr lang="pt-BR" dirty="0">
                <a:solidFill>
                  <a:schemeClr val="tx1">
                    <a:lumMod val="75000"/>
                    <a:lumOff val="25000"/>
                  </a:schemeClr>
                </a:solidFill>
              </a:rPr>
              <a:t>A evolução da sexualidade caminha para a  </a:t>
            </a:r>
            <a:r>
              <a:rPr lang="pt-BR" b="1" dirty="0">
                <a:solidFill>
                  <a:schemeClr val="tx1">
                    <a:lumMod val="75000"/>
                    <a:lumOff val="25000"/>
                  </a:schemeClr>
                </a:solidFill>
              </a:rPr>
              <a:t>LIBERDADE COM  RESPONSABILIDADE</a:t>
            </a:r>
            <a:r>
              <a:rPr lang="pt-BR" dirty="0">
                <a:solidFill>
                  <a:schemeClr val="tx1">
                    <a:lumMod val="75000"/>
                    <a:lumOff val="25000"/>
                  </a:schemeClr>
                </a:solidFill>
              </a:rPr>
              <a:t>. </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123993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p:txBody>
          <a:bodyPr>
            <a:normAutofit/>
          </a:bodyPr>
          <a:lstStyle/>
          <a:p>
            <a:pPr marL="0" indent="0" algn="ctr">
              <a:buNone/>
            </a:pPr>
            <a:r>
              <a:rPr lang="pt-BR" dirty="0">
                <a:solidFill>
                  <a:schemeClr val="tx1">
                    <a:lumMod val="75000"/>
                    <a:lumOff val="25000"/>
                  </a:schemeClr>
                </a:solidFill>
              </a:rPr>
              <a:t>“Na educação sexual, o mais importante é a educação para os valores, </a:t>
            </a:r>
            <a:r>
              <a:rPr lang="pt-BR" u="sng" dirty="0">
                <a:solidFill>
                  <a:schemeClr val="tx1">
                    <a:lumMod val="75000"/>
                    <a:lumOff val="25000"/>
                  </a:schemeClr>
                </a:solidFill>
              </a:rPr>
              <a:t>educação para o amor e para a felicidad</a:t>
            </a:r>
            <a:r>
              <a:rPr lang="pt-BR" dirty="0">
                <a:solidFill>
                  <a:schemeClr val="tx1">
                    <a:lumMod val="75000"/>
                    <a:lumOff val="25000"/>
                  </a:schemeClr>
                </a:solidFill>
              </a:rPr>
              <a:t>e e educação para a liberdade.”</a:t>
            </a:r>
          </a:p>
          <a:p>
            <a:pPr marL="0" indent="0" algn="ctr">
              <a:buNone/>
            </a:pPr>
            <a:endParaRPr lang="pt-BR" dirty="0">
              <a:solidFill>
                <a:schemeClr val="tx1">
                  <a:lumMod val="75000"/>
                  <a:lumOff val="25000"/>
                </a:schemeClr>
              </a:solidFill>
            </a:endParaRPr>
          </a:p>
          <a:p>
            <a:pPr marL="0" indent="0" algn="r">
              <a:buNone/>
            </a:pPr>
            <a:r>
              <a:rPr lang="pt-BR" dirty="0">
                <a:solidFill>
                  <a:schemeClr val="tx1">
                    <a:lumMod val="75000"/>
                    <a:lumOff val="25000"/>
                  </a:schemeClr>
                </a:solidFill>
              </a:rPr>
              <a:t>    </a:t>
            </a:r>
            <a:r>
              <a:rPr lang="pt-BR" sz="2400" dirty="0">
                <a:solidFill>
                  <a:schemeClr val="tx1">
                    <a:lumMod val="75000"/>
                    <a:lumOff val="25000"/>
                  </a:schemeClr>
                </a:solidFill>
              </a:rPr>
              <a:t>(</a:t>
            </a:r>
            <a:r>
              <a:rPr lang="pt-BR" sz="1800" dirty="0">
                <a:solidFill>
                  <a:schemeClr val="tx1">
                    <a:lumMod val="75000"/>
                    <a:lumOff val="25000"/>
                  </a:schemeClr>
                </a:solidFill>
              </a:rPr>
              <a:t>Pe. Charbonneau, um dos </a:t>
            </a:r>
            <a:r>
              <a:rPr lang="pt-BR" sz="1800" dirty="0" err="1">
                <a:solidFill>
                  <a:schemeClr val="tx1">
                    <a:lumMod val="75000"/>
                    <a:lumOff val="25000"/>
                  </a:schemeClr>
                </a:solidFill>
              </a:rPr>
              <a:t>precurssores</a:t>
            </a:r>
            <a:r>
              <a:rPr lang="pt-BR" sz="1800" dirty="0">
                <a:solidFill>
                  <a:schemeClr val="tx1">
                    <a:lumMod val="75000"/>
                    <a:lumOff val="25000"/>
                  </a:schemeClr>
                </a:solidFill>
              </a:rPr>
              <a:t> da EPB)</a:t>
            </a:r>
          </a:p>
          <a:p>
            <a:endParaRPr lang="pt-BR" dirty="0">
              <a:solidFill>
                <a:schemeClr val="tx1">
                  <a:lumMod val="75000"/>
                  <a:lumOff val="25000"/>
                </a:schemeClr>
              </a:solidFill>
            </a:endParaRPr>
          </a:p>
        </p:txBody>
      </p:sp>
      <p:pic>
        <p:nvPicPr>
          <p:cNvPr id="6" name="Espaço Reservado para Imagem 5"/>
          <p:cNvPicPr>
            <a:picLocks noGrp="1" noChangeAspect="1"/>
          </p:cNvPicPr>
          <p:nvPr>
            <p:ph type="pic" sz="quarter" idx="13"/>
          </p:nvPr>
        </p:nvPicPr>
        <p:blipFill>
          <a:blip r:embed="rId2"/>
          <a:srcRect l="2145" r="2145"/>
          <a:stretch>
            <a:fillRect/>
          </a:stretch>
        </p:blipFill>
        <p:spPr>
          <a:xfrm>
            <a:off x="5664820" y="858246"/>
            <a:ext cx="3133492" cy="4028775"/>
          </a:xfrm>
          <a:prstGeom prst="rect">
            <a:avLst/>
          </a:prstGeom>
        </p:spPr>
      </p:pic>
    </p:spTree>
    <p:extLst>
      <p:ext uri="{BB962C8B-B14F-4D97-AF65-F5344CB8AC3E}">
        <p14:creationId xmlns:p14="http://schemas.microsoft.com/office/powerpoint/2010/main" val="415885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95281" cy="4730187"/>
          </a:xfrm>
          <a:prstGeom prst="rect">
            <a:avLst/>
          </a:prstGeom>
        </p:spPr>
      </p:pic>
      <p:pic>
        <p:nvPicPr>
          <p:cNvPr id="3" name="Imagem 2">
            <a:extLst>
              <a:ext uri="{FF2B5EF4-FFF2-40B4-BE49-F238E27FC236}">
                <a16:creationId xmlns:a16="http://schemas.microsoft.com/office/drawing/2014/main" id="{E6E1479F-C8C4-3274-1B79-85140A289F07}"/>
              </a:ext>
            </a:extLst>
          </p:cNvPr>
          <p:cNvPicPr>
            <a:picLocks noChangeAspect="1"/>
          </p:cNvPicPr>
          <p:nvPr/>
        </p:nvPicPr>
        <p:blipFill>
          <a:blip r:embed="rId4"/>
          <a:stretch>
            <a:fillRect/>
          </a:stretch>
        </p:blipFill>
        <p:spPr>
          <a:xfrm>
            <a:off x="0" y="0"/>
            <a:ext cx="9144000" cy="5143500"/>
          </a:xfrm>
          <a:prstGeom prst="rect">
            <a:avLst/>
          </a:prstGeom>
        </p:spPr>
      </p:pic>
      <p:sp>
        <p:nvSpPr>
          <p:cNvPr id="9" name="Google Shape;130;p21">
            <a:extLst>
              <a:ext uri="{FF2B5EF4-FFF2-40B4-BE49-F238E27FC236}">
                <a16:creationId xmlns:a16="http://schemas.microsoft.com/office/drawing/2014/main" id="{26B363DA-3F14-B540-C402-4A3181644BCC}"/>
              </a:ext>
            </a:extLst>
          </p:cNvPr>
          <p:cNvSpPr txBox="1"/>
          <p:nvPr/>
        </p:nvSpPr>
        <p:spPr>
          <a:xfrm>
            <a:off x="4882563" y="2287502"/>
            <a:ext cx="4261437"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2800" b="1" dirty="0">
                <a:solidFill>
                  <a:schemeClr val="tx1"/>
                </a:solidFill>
                <a:latin typeface="Syncopate" panose="02060507000000020003" pitchFamily="18" charset="0"/>
                <a:ea typeface="Oswald ExtraLight"/>
                <a:cs typeface="Bakbak One" pitchFamily="2" charset="0"/>
                <a:sym typeface="Oswald ExtraLight"/>
              </a:rPr>
              <a:t> dinâmica de grupo</a:t>
            </a:r>
            <a:endParaRPr lang="da-DK" sz="2800" b="1" dirty="0">
              <a:solidFill>
                <a:schemeClr val="tx1"/>
              </a:solidFill>
              <a:latin typeface="Syncopate" panose="02060507000000020003" pitchFamily="18" charset="0"/>
              <a:ea typeface="Oswald ExtraLight"/>
              <a:cs typeface="Bakbak One" pitchFamily="2" charset="0"/>
              <a:sym typeface="Oswald ExtraLight"/>
            </a:endParaRPr>
          </a:p>
        </p:txBody>
      </p:sp>
      <p:pic>
        <p:nvPicPr>
          <p:cNvPr id="10" name="Imagem 9">
            <a:extLst>
              <a:ext uri="{FF2B5EF4-FFF2-40B4-BE49-F238E27FC236}">
                <a16:creationId xmlns:a16="http://schemas.microsoft.com/office/drawing/2014/main" id="{22C2D5F9-0D14-89C8-8A09-B99655433B06}"/>
              </a:ext>
            </a:extLst>
          </p:cNvPr>
          <p:cNvPicPr>
            <a:picLocks noChangeAspect="1"/>
          </p:cNvPicPr>
          <p:nvPr/>
        </p:nvPicPr>
        <p:blipFill>
          <a:blip r:embed="rId5"/>
          <a:stretch>
            <a:fillRect/>
          </a:stretch>
        </p:blipFill>
        <p:spPr>
          <a:xfrm>
            <a:off x="4909146" y="4304360"/>
            <a:ext cx="1575003" cy="273504"/>
          </a:xfrm>
          <a:prstGeom prst="rect">
            <a:avLst/>
          </a:prstGeom>
        </p:spPr>
      </p:pic>
    </p:spTree>
    <p:extLst>
      <p:ext uri="{BB962C8B-B14F-4D97-AF65-F5344CB8AC3E}">
        <p14:creationId xmlns:p14="http://schemas.microsoft.com/office/powerpoint/2010/main" val="558738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71601" y="159230"/>
            <a:ext cx="5957047" cy="666288"/>
          </a:xfrm>
        </p:spPr>
        <p:txBody>
          <a:bodyPr>
            <a:normAutofit/>
          </a:bodyPr>
          <a:lstStyle/>
          <a:p>
            <a:pPr algn="ctr"/>
            <a:r>
              <a:rPr lang="pt-BR" b="1" dirty="0">
                <a:solidFill>
                  <a:srgbClr val="FF6600"/>
                </a:solidFill>
                <a:ea typeface="Calibri"/>
                <a:cs typeface="Calibri"/>
                <a:sym typeface="Calibri"/>
              </a:rPr>
              <a:t>DINÂMICA DE GRUPO</a:t>
            </a:r>
            <a:endParaRPr lang="pt-BR" b="1" dirty="0">
              <a:solidFill>
                <a:srgbClr val="FF6600"/>
              </a:solidFill>
              <a:latin typeface="Arial" panose="020B0604020202020204" pitchFamily="34" charset="0"/>
              <a:cs typeface="Arial" panose="020B0604020202020204" pitchFamily="34" charset="0"/>
            </a:endParaRPr>
          </a:p>
        </p:txBody>
      </p:sp>
      <p:sp>
        <p:nvSpPr>
          <p:cNvPr id="3" name="Espaço Reservado para Conteúdo 2"/>
          <p:cNvSpPr>
            <a:spLocks noGrp="1"/>
          </p:cNvSpPr>
          <p:nvPr>
            <p:ph type="body" idx="1"/>
          </p:nvPr>
        </p:nvSpPr>
        <p:spPr>
          <a:xfrm>
            <a:off x="334001" y="918299"/>
            <a:ext cx="8331074" cy="4110902"/>
          </a:xfrm>
        </p:spPr>
        <p:txBody>
          <a:bodyPr>
            <a:noAutofit/>
          </a:bodyPr>
          <a:lstStyle/>
          <a:p>
            <a:pPr marL="0" indent="0">
              <a:spcBef>
                <a:spcPts val="600"/>
              </a:spcBef>
              <a:spcAft>
                <a:spcPts val="600"/>
              </a:spcAft>
              <a:buNone/>
            </a:pPr>
            <a:r>
              <a:rPr lang="pt-BR" sz="2000" dirty="0">
                <a:solidFill>
                  <a:schemeClr val="tx1">
                    <a:lumMod val="75000"/>
                    <a:lumOff val="25000"/>
                  </a:schemeClr>
                </a:solidFill>
              </a:rPr>
              <a:t>1- Por que é tão difícil falarmos sobre sexualidade com nossos filhos? Como conduzir a Educação Sexual da infância à puberdade?</a:t>
            </a:r>
          </a:p>
          <a:p>
            <a:pPr marL="0" indent="0">
              <a:spcBef>
                <a:spcPts val="600"/>
              </a:spcBef>
              <a:spcAft>
                <a:spcPts val="600"/>
              </a:spcAft>
              <a:buNone/>
            </a:pPr>
            <a:r>
              <a:rPr lang="pt-BR" sz="2000" dirty="0">
                <a:solidFill>
                  <a:schemeClr val="tx1">
                    <a:lumMod val="75000"/>
                    <a:lumOff val="25000"/>
                  </a:schemeClr>
                </a:solidFill>
              </a:rPr>
              <a:t> 2- O que nossos filhos devem saber sobre sexualidade antes de entrar na pré-adolescência? Qual a idade ideal para o (a) jovem começar a ter relações sexuais?</a:t>
            </a:r>
          </a:p>
          <a:p>
            <a:pPr marL="0" indent="0">
              <a:spcBef>
                <a:spcPts val="600"/>
              </a:spcBef>
              <a:spcAft>
                <a:spcPts val="600"/>
              </a:spcAft>
              <a:buNone/>
            </a:pPr>
            <a:r>
              <a:rPr lang="pt-BR" sz="2000" dirty="0">
                <a:solidFill>
                  <a:schemeClr val="tx1">
                    <a:lumMod val="75000"/>
                    <a:lumOff val="25000"/>
                  </a:schemeClr>
                </a:solidFill>
              </a:rPr>
              <a:t> 3- Quais os problemas mais frequentes da sexualidade na adolescência e como podemos ajudá-los?</a:t>
            </a:r>
          </a:p>
          <a:p>
            <a:pPr marL="0" indent="0">
              <a:spcBef>
                <a:spcPts val="600"/>
              </a:spcBef>
              <a:spcAft>
                <a:spcPts val="600"/>
              </a:spcAft>
              <a:buNone/>
            </a:pPr>
            <a:r>
              <a:rPr lang="pt-BR" sz="2000" dirty="0">
                <a:solidFill>
                  <a:schemeClr val="tx1">
                    <a:lumMod val="75000"/>
                    <a:lumOff val="25000"/>
                  </a:schemeClr>
                </a:solidFill>
              </a:rPr>
              <a:t>4- Na perspectiva de uma educação sexual voltada para a busca da felicidade e da saúde física e mental, quais os valores e atitudes que a família deveria transmitir?</a:t>
            </a:r>
          </a:p>
        </p:txBody>
      </p:sp>
    </p:spTree>
    <p:extLst>
      <p:ext uri="{BB962C8B-B14F-4D97-AF65-F5344CB8AC3E}">
        <p14:creationId xmlns:p14="http://schemas.microsoft.com/office/powerpoint/2010/main" val="589934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4537" y="571825"/>
            <a:ext cx="8307657" cy="1357336"/>
          </a:xfrm>
        </p:spPr>
        <p:txBody>
          <a:bodyPr>
            <a:noAutofit/>
          </a:bodyPr>
          <a:lstStyle/>
          <a:p>
            <a:pPr algn="l"/>
            <a:r>
              <a:rPr lang="pt-BR" sz="2000" b="1" dirty="0">
                <a:solidFill>
                  <a:srgbClr val="FF6600"/>
                </a:solidFill>
                <a:latin typeface="Inter Medium" panose="02000503000000020004" pitchFamily="2" charset="0"/>
                <a:ea typeface="Inter Medium" panose="02000503000000020004" pitchFamily="2" charset="0"/>
              </a:rPr>
              <a:t>1- Por que é tão difícil falarmos sobre sexualidade com nossos filhos? Como conduzir a Educação Sexual da infância à puberdade?</a:t>
            </a:r>
            <a:br>
              <a:rPr lang="pt-BR" sz="2000" b="1" dirty="0">
                <a:solidFill>
                  <a:srgbClr val="FF6600"/>
                </a:solidFill>
                <a:latin typeface="Inter Medium" panose="02000503000000020004" pitchFamily="2" charset="0"/>
                <a:ea typeface="Inter Medium" panose="02000503000000020004" pitchFamily="2" charset="0"/>
              </a:rPr>
            </a:br>
            <a:endParaRPr lang="pt-BR" sz="2000" b="1" dirty="0">
              <a:solidFill>
                <a:srgbClr val="FF6600"/>
              </a:solidFill>
              <a:latin typeface="Inter Medium" panose="02000503000000020004" pitchFamily="2" charset="0"/>
              <a:ea typeface="Inter Medium" panose="02000503000000020004" pitchFamily="2" charset="0"/>
              <a:cs typeface="Arial" panose="020B0604020202020204" pitchFamily="34" charset="0"/>
            </a:endParaRPr>
          </a:p>
        </p:txBody>
      </p:sp>
      <p:sp>
        <p:nvSpPr>
          <p:cNvPr id="3" name="Espaço Reservado para Conteúdo 2"/>
          <p:cNvSpPr>
            <a:spLocks noGrp="1"/>
          </p:cNvSpPr>
          <p:nvPr>
            <p:ph type="body" idx="1"/>
          </p:nvPr>
        </p:nvSpPr>
        <p:spPr>
          <a:xfrm>
            <a:off x="222488" y="1453557"/>
            <a:ext cx="8520067" cy="3397223"/>
          </a:xfrm>
        </p:spPr>
        <p:txBody>
          <a:bodyPr>
            <a:noAutofit/>
          </a:bodyPr>
          <a:lstStyle/>
          <a:p>
            <a:pPr algn="just">
              <a:spcBef>
                <a:spcPts val="0"/>
              </a:spcBef>
              <a:spcAft>
                <a:spcPts val="600"/>
              </a:spcAft>
            </a:pPr>
            <a:r>
              <a:rPr lang="pt-BR" sz="2000" b="1" dirty="0">
                <a:solidFill>
                  <a:schemeClr val="tx1">
                    <a:lumMod val="50000"/>
                    <a:lumOff val="50000"/>
                  </a:schemeClr>
                </a:solidFill>
              </a:rPr>
              <a:t>Influência e atitudes repressivas do passado - tudo era proibido.</a:t>
            </a:r>
          </a:p>
          <a:p>
            <a:pPr algn="just">
              <a:spcBef>
                <a:spcPts val="0"/>
              </a:spcBef>
              <a:spcAft>
                <a:spcPts val="600"/>
              </a:spcAft>
            </a:pPr>
            <a:r>
              <a:rPr lang="pt-BR" sz="2000" b="1" dirty="0">
                <a:solidFill>
                  <a:schemeClr val="tx1">
                    <a:lumMod val="50000"/>
                    <a:lumOff val="50000"/>
                  </a:schemeClr>
                </a:solidFill>
              </a:rPr>
              <a:t>Valores morais seguidos rigorosamente por parte da sociedade e das famílias.</a:t>
            </a:r>
          </a:p>
          <a:p>
            <a:pPr algn="just">
              <a:spcBef>
                <a:spcPts val="0"/>
              </a:spcBef>
              <a:spcAft>
                <a:spcPts val="600"/>
              </a:spcAft>
            </a:pPr>
            <a:r>
              <a:rPr lang="pt-BR" sz="2000" b="1" dirty="0">
                <a:solidFill>
                  <a:schemeClr val="tx1">
                    <a:lumMod val="50000"/>
                    <a:lumOff val="50000"/>
                  </a:schemeClr>
                </a:solidFill>
              </a:rPr>
              <a:t> Hoje, vemos uma sociedade permissiva, com grande apelo sexual, especialmente pelos meios de comunicação.</a:t>
            </a:r>
          </a:p>
          <a:p>
            <a:pPr marL="0" indent="0">
              <a:spcBef>
                <a:spcPts val="0"/>
              </a:spcBef>
              <a:spcAft>
                <a:spcPts val="600"/>
              </a:spcAft>
              <a:buNone/>
            </a:pPr>
            <a:r>
              <a:rPr lang="pt-BR" sz="2000" b="1" dirty="0">
                <a:solidFill>
                  <a:srgbClr val="FF6600"/>
                </a:solidFill>
              </a:rPr>
              <a:t>A maioria dos adultos vive a sua sexualidade com:</a:t>
            </a:r>
          </a:p>
          <a:p>
            <a:pPr marL="285750" indent="-285750">
              <a:spcBef>
                <a:spcPts val="0"/>
              </a:spcBef>
              <a:spcAft>
                <a:spcPts val="600"/>
              </a:spcAft>
            </a:pPr>
            <a:r>
              <a:rPr lang="pt-BR" sz="2000" b="1" dirty="0">
                <a:solidFill>
                  <a:schemeClr val="tx1">
                    <a:lumMod val="50000"/>
                    <a:lumOff val="50000"/>
                  </a:schemeClr>
                </a:solidFill>
              </a:rPr>
              <a:t>Sentimento de culpa; medos e tabus; preconceitos e vergonha;</a:t>
            </a:r>
          </a:p>
          <a:p>
            <a:pPr marL="285750" indent="-285750">
              <a:spcBef>
                <a:spcPts val="0"/>
              </a:spcBef>
              <a:spcAft>
                <a:spcPts val="600"/>
              </a:spcAft>
            </a:pPr>
            <a:r>
              <a:rPr lang="pt-BR" sz="2000" b="1" dirty="0">
                <a:solidFill>
                  <a:schemeClr val="tx1">
                    <a:lumMod val="50000"/>
                    <a:lumOff val="50000"/>
                  </a:schemeClr>
                </a:solidFill>
              </a:rPr>
              <a:t>Normas e padrões existentes x padrões atuais.</a:t>
            </a:r>
          </a:p>
          <a:p>
            <a:pPr>
              <a:spcBef>
                <a:spcPts val="600"/>
              </a:spcBef>
              <a:buFont typeface="Wingdings" panose="05000000000000000000" pitchFamily="2" charset="2"/>
              <a:buChar char="§"/>
            </a:pPr>
            <a:endParaRPr lang="pt-BR" sz="2000" b="1" dirty="0"/>
          </a:p>
        </p:txBody>
      </p:sp>
    </p:spTree>
    <p:extLst>
      <p:ext uri="{BB962C8B-B14F-4D97-AF65-F5344CB8AC3E}">
        <p14:creationId xmlns:p14="http://schemas.microsoft.com/office/powerpoint/2010/main" val="37399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a:xfrm>
            <a:off x="334001" y="784485"/>
            <a:ext cx="8331074" cy="4222412"/>
          </a:xfrm>
        </p:spPr>
        <p:txBody>
          <a:bodyPr>
            <a:noAutofit/>
          </a:bodyPr>
          <a:lstStyle/>
          <a:p>
            <a:pPr marL="0" indent="0" algn="just">
              <a:spcAft>
                <a:spcPts val="600"/>
              </a:spcAft>
              <a:buNone/>
            </a:pPr>
            <a:r>
              <a:rPr lang="pt-BR" sz="2000" dirty="0">
                <a:solidFill>
                  <a:schemeClr val="tx1">
                    <a:lumMod val="75000"/>
                    <a:lumOff val="25000"/>
                  </a:schemeClr>
                </a:solidFill>
              </a:rPr>
              <a:t>Vale destacar a necessidade das famílias buscarem mais informações sobre o tema; reverem seus conceitos e preconceitos; serem  autênticas e francas na vivência de cada fase de suas vidas com seus filhos.</a:t>
            </a:r>
          </a:p>
          <a:p>
            <a:pPr marL="0" indent="0">
              <a:spcAft>
                <a:spcPts val="600"/>
              </a:spcAft>
              <a:buNone/>
            </a:pPr>
            <a:r>
              <a:rPr lang="pt-BR" sz="2000" b="1" dirty="0">
                <a:solidFill>
                  <a:schemeClr val="tx1">
                    <a:lumMod val="75000"/>
                    <a:lumOff val="25000"/>
                  </a:schemeClr>
                </a:solidFill>
              </a:rPr>
              <a:t>Buscando:</a:t>
            </a:r>
            <a:r>
              <a:rPr lang="pt-BR" sz="2000" dirty="0">
                <a:solidFill>
                  <a:schemeClr val="tx1">
                    <a:lumMod val="75000"/>
                    <a:lumOff val="25000"/>
                  </a:schemeClr>
                </a:solidFill>
              </a:rPr>
              <a:t> </a:t>
            </a:r>
          </a:p>
          <a:p>
            <a:pPr marL="342900" indent="-342900">
              <a:spcBef>
                <a:spcPts val="0"/>
              </a:spcBef>
              <a:spcAft>
                <a:spcPts val="600"/>
              </a:spcAft>
              <a:buFont typeface="Arial" panose="020B0604020202020204" pitchFamily="34" charset="0"/>
              <a:buChar char="•"/>
            </a:pPr>
            <a:r>
              <a:rPr lang="pt-BR" sz="2000" dirty="0">
                <a:solidFill>
                  <a:schemeClr val="tx1">
                    <a:lumMod val="75000"/>
                    <a:lumOff val="25000"/>
                  </a:schemeClr>
                </a:solidFill>
              </a:rPr>
              <a:t>Entender o processo de desenvolvimento da sexualidade desde a concepção;</a:t>
            </a:r>
          </a:p>
          <a:p>
            <a:pPr marL="342900" indent="-342900">
              <a:spcBef>
                <a:spcPts val="0"/>
              </a:spcBef>
              <a:spcAft>
                <a:spcPts val="600"/>
              </a:spcAft>
              <a:buFont typeface="Arial" panose="020B0604020202020204" pitchFamily="34" charset="0"/>
              <a:buChar char="•"/>
            </a:pPr>
            <a:r>
              <a:rPr lang="pt-BR" sz="2000" dirty="0">
                <a:solidFill>
                  <a:schemeClr val="tx1">
                    <a:lumMod val="75000"/>
                    <a:lumOff val="25000"/>
                  </a:schemeClr>
                </a:solidFill>
              </a:rPr>
              <a:t>Ter consciência que processa-se de forma verbal e não verbal; </a:t>
            </a:r>
          </a:p>
          <a:p>
            <a:pPr marL="342900" indent="-342900">
              <a:spcBef>
                <a:spcPts val="0"/>
              </a:spcBef>
              <a:spcAft>
                <a:spcPts val="600"/>
              </a:spcAft>
              <a:buFont typeface="Arial" panose="020B0604020202020204" pitchFamily="34" charset="0"/>
              <a:buChar char="•"/>
            </a:pPr>
            <a:r>
              <a:rPr lang="pt-BR" sz="2000" dirty="0">
                <a:solidFill>
                  <a:schemeClr val="tx1">
                    <a:lumMod val="75000"/>
                    <a:lumOff val="25000"/>
                  </a:schemeClr>
                </a:solidFill>
              </a:rPr>
              <a:t>Cultivar relacionamento afetivo na família; </a:t>
            </a:r>
          </a:p>
          <a:p>
            <a:pPr marL="342900" indent="-342900">
              <a:spcBef>
                <a:spcPts val="0"/>
              </a:spcBef>
              <a:spcAft>
                <a:spcPts val="600"/>
              </a:spcAft>
              <a:buFont typeface="Arial" panose="020B0604020202020204" pitchFamily="34" charset="0"/>
              <a:buChar char="•"/>
            </a:pPr>
            <a:r>
              <a:rPr lang="pt-BR" sz="2000" dirty="0">
                <a:solidFill>
                  <a:schemeClr val="tx1">
                    <a:lumMod val="75000"/>
                    <a:lumOff val="25000"/>
                  </a:schemeClr>
                </a:solidFill>
              </a:rPr>
              <a:t>Diálogo franco e respeitoso, respeitando a maturidade; </a:t>
            </a:r>
          </a:p>
          <a:p>
            <a:pPr marL="342900" indent="-342900">
              <a:spcBef>
                <a:spcPts val="0"/>
              </a:spcBef>
              <a:spcAft>
                <a:spcPts val="600"/>
              </a:spcAft>
              <a:buFont typeface="Arial" panose="020B0604020202020204" pitchFamily="34" charset="0"/>
              <a:buChar char="•"/>
            </a:pPr>
            <a:r>
              <a:rPr lang="pt-BR" sz="2000" dirty="0">
                <a:solidFill>
                  <a:schemeClr val="tx1">
                    <a:lumMod val="75000"/>
                    <a:lumOff val="25000"/>
                  </a:schemeClr>
                </a:solidFill>
              </a:rPr>
              <a:t>Respostas verdadeiras e adequadas.</a:t>
            </a:r>
          </a:p>
          <a:p>
            <a:endParaRPr lang="pt-BR" sz="2000" dirty="0">
              <a:solidFill>
                <a:schemeClr val="tx1">
                  <a:lumMod val="75000"/>
                  <a:lumOff val="25000"/>
                </a:schemeClr>
              </a:solidFill>
            </a:endParaRPr>
          </a:p>
        </p:txBody>
      </p:sp>
    </p:spTree>
    <p:extLst>
      <p:ext uri="{BB962C8B-B14F-4D97-AF65-F5344CB8AC3E}">
        <p14:creationId xmlns:p14="http://schemas.microsoft.com/office/powerpoint/2010/main" val="12823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2595" y="594127"/>
            <a:ext cx="7449507" cy="1089708"/>
          </a:xfrm>
        </p:spPr>
        <p:txBody>
          <a:bodyPr>
            <a:noAutofit/>
          </a:bodyPr>
          <a:lstStyle/>
          <a:p>
            <a:pPr algn="just"/>
            <a:r>
              <a:rPr lang="en-US" sz="1800" b="1" dirty="0">
                <a:solidFill>
                  <a:srgbClr val="FF6600"/>
                </a:solidFill>
                <a:latin typeface="Inter Medium" panose="02000503000000020004" pitchFamily="2" charset="0"/>
                <a:ea typeface="Inter Medium" panose="02000503000000020004" pitchFamily="2" charset="0"/>
              </a:rPr>
              <a:t>2. O que os nossos filhos devem saber sobre sexualidade antes de entrar na pré-adolescência? </a:t>
            </a:r>
            <a:r>
              <a:rPr lang="pt-BR" sz="1800" b="1" dirty="0">
                <a:solidFill>
                  <a:srgbClr val="FF6600"/>
                </a:solidFill>
                <a:latin typeface="Inter Medium" panose="02000503000000020004" pitchFamily="2" charset="0"/>
                <a:ea typeface="Inter Medium" panose="02000503000000020004" pitchFamily="2" charset="0"/>
              </a:rPr>
              <a:t>Qual a idade ideal para o (a) jovem começar a ter relações sexuais?</a:t>
            </a:r>
          </a:p>
        </p:txBody>
      </p:sp>
      <p:sp>
        <p:nvSpPr>
          <p:cNvPr id="3" name="Espaço Reservado para Conteúdo 2"/>
          <p:cNvSpPr>
            <a:spLocks noGrp="1"/>
          </p:cNvSpPr>
          <p:nvPr>
            <p:ph type="body" idx="1"/>
          </p:nvPr>
        </p:nvSpPr>
        <p:spPr>
          <a:xfrm>
            <a:off x="255943" y="1765793"/>
            <a:ext cx="8331074" cy="2661242"/>
          </a:xfrm>
        </p:spPr>
        <p:txBody>
          <a:bodyPr>
            <a:noAutofit/>
          </a:bodyPr>
          <a:lstStyle/>
          <a:p>
            <a:pPr marL="342900" indent="-342900">
              <a:spcBef>
                <a:spcPts val="0"/>
              </a:spcBef>
              <a:spcAft>
                <a:spcPts val="600"/>
              </a:spcAft>
              <a:buFont typeface="Wingdings" panose="05000000000000000000" pitchFamily="2" charset="2"/>
              <a:buChar char="§"/>
            </a:pPr>
            <a:r>
              <a:rPr lang="en-US" sz="2000" dirty="0">
                <a:solidFill>
                  <a:schemeClr val="tx1">
                    <a:lumMod val="75000"/>
                    <a:lumOff val="25000"/>
                  </a:schemeClr>
                </a:solidFill>
              </a:rPr>
              <a:t>Saber tudo. É melhor falar um ano antes do que um minuto depois.</a:t>
            </a:r>
          </a:p>
          <a:p>
            <a:pPr marL="342900" indent="-342900">
              <a:spcBef>
                <a:spcPts val="0"/>
              </a:spcBef>
              <a:spcAft>
                <a:spcPts val="600"/>
              </a:spcAft>
              <a:buFont typeface="Wingdings" panose="05000000000000000000" pitchFamily="2" charset="2"/>
              <a:buChar char="§"/>
            </a:pPr>
            <a:r>
              <a:rPr lang="en-US" sz="2000" dirty="0">
                <a:solidFill>
                  <a:schemeClr val="tx1">
                    <a:lumMod val="75000"/>
                    <a:lumOff val="25000"/>
                  </a:schemeClr>
                </a:solidFill>
              </a:rPr>
              <a:t>Os pais devem orientar e ajudar a formar conceitos e valores.</a:t>
            </a:r>
          </a:p>
          <a:p>
            <a:pPr marL="342900" indent="-342900">
              <a:spcBef>
                <a:spcPts val="0"/>
              </a:spcBef>
              <a:spcAft>
                <a:spcPts val="600"/>
              </a:spcAft>
              <a:buFont typeface="Wingdings" panose="05000000000000000000" pitchFamily="2" charset="2"/>
              <a:buChar char="§"/>
            </a:pPr>
            <a:r>
              <a:rPr lang="en-US" sz="2000" dirty="0">
                <a:solidFill>
                  <a:schemeClr val="tx1">
                    <a:lumMod val="75000"/>
                    <a:lumOff val="25000"/>
                  </a:schemeClr>
                </a:solidFill>
              </a:rPr>
              <a:t>Coerência dos pais no seu diálogo e postura, com orientação certa e modelos marcantes.</a:t>
            </a:r>
          </a:p>
          <a:p>
            <a:pPr marL="342900" indent="-342900">
              <a:spcBef>
                <a:spcPts val="0"/>
              </a:spcBef>
              <a:spcAft>
                <a:spcPts val="600"/>
              </a:spcAft>
              <a:buFont typeface="Wingdings" panose="05000000000000000000" pitchFamily="2" charset="2"/>
              <a:buChar char="§"/>
            </a:pPr>
            <a:r>
              <a:rPr lang="en-US" sz="2000" dirty="0">
                <a:solidFill>
                  <a:schemeClr val="tx1">
                    <a:lumMod val="75000"/>
                    <a:lumOff val="25000"/>
                  </a:schemeClr>
                </a:solidFill>
              </a:rPr>
              <a:t>O momento certo é o da </a:t>
            </a:r>
            <a:r>
              <a:rPr lang="en-US" sz="2000" b="1" dirty="0">
                <a:solidFill>
                  <a:schemeClr val="tx1">
                    <a:lumMod val="75000"/>
                    <a:lumOff val="25000"/>
                  </a:schemeClr>
                </a:solidFill>
              </a:rPr>
              <a:t>maturidade</a:t>
            </a:r>
            <a:r>
              <a:rPr lang="en-US" sz="2000" dirty="0">
                <a:solidFill>
                  <a:schemeClr val="tx1">
                    <a:lumMod val="75000"/>
                    <a:lumOff val="25000"/>
                  </a:schemeClr>
                </a:solidFill>
              </a:rPr>
              <a:t> de cada um ( com informação, respeito e responsabilidade).</a:t>
            </a:r>
            <a:endParaRPr lang="pt-BR" sz="2000" dirty="0">
              <a:solidFill>
                <a:schemeClr val="tx1">
                  <a:lumMod val="75000"/>
                  <a:lumOff val="25000"/>
                </a:schemeClr>
              </a:solidFill>
            </a:endParaRPr>
          </a:p>
          <a:p>
            <a:endParaRPr lang="pt-BR" sz="2000" dirty="0">
              <a:solidFill>
                <a:schemeClr val="tx1">
                  <a:lumMod val="75000"/>
                  <a:lumOff val="25000"/>
                </a:schemeClr>
              </a:solidFill>
            </a:endParaRPr>
          </a:p>
        </p:txBody>
      </p:sp>
    </p:spTree>
    <p:extLst>
      <p:ext uri="{BB962C8B-B14F-4D97-AF65-F5344CB8AC3E}">
        <p14:creationId xmlns:p14="http://schemas.microsoft.com/office/powerpoint/2010/main" val="190386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2595" y="616431"/>
            <a:ext cx="7672531" cy="755170"/>
          </a:xfrm>
        </p:spPr>
        <p:txBody>
          <a:bodyPr>
            <a:noAutofit/>
          </a:bodyPr>
          <a:lstStyle/>
          <a:p>
            <a:pPr algn="just">
              <a:spcAft>
                <a:spcPts val="1200"/>
              </a:spcAft>
            </a:pPr>
            <a:r>
              <a:rPr lang="pt-BR" sz="2000" b="1" dirty="0">
                <a:solidFill>
                  <a:srgbClr val="FF6600"/>
                </a:solidFill>
                <a:latin typeface="Inter Medium" panose="02000503000000020004" pitchFamily="2" charset="0"/>
                <a:ea typeface="Inter Medium" panose="02000503000000020004" pitchFamily="2" charset="0"/>
              </a:rPr>
              <a:t> 3- Quais os problemas mais frequentes da sexualidade na adolescência e como podemos ajudá-los?</a:t>
            </a:r>
          </a:p>
        </p:txBody>
      </p:sp>
      <p:sp>
        <p:nvSpPr>
          <p:cNvPr id="3" name="Espaço Reservado para Conteúdo 2"/>
          <p:cNvSpPr>
            <a:spLocks noGrp="1"/>
          </p:cNvSpPr>
          <p:nvPr>
            <p:ph type="body" idx="1"/>
          </p:nvPr>
        </p:nvSpPr>
        <p:spPr>
          <a:xfrm>
            <a:off x="300548" y="1420105"/>
            <a:ext cx="8331074" cy="3510742"/>
          </a:xfrm>
        </p:spPr>
        <p:txBody>
          <a:bodyPr>
            <a:normAutofit/>
          </a:bodyPr>
          <a:lstStyle/>
          <a:p>
            <a:pPr marL="457200" indent="-457200" algn="just">
              <a:spcBef>
                <a:spcPts val="1200"/>
              </a:spcBef>
            </a:pPr>
            <a:r>
              <a:rPr lang="pt-BR" sz="2200" b="1" dirty="0">
                <a:solidFill>
                  <a:schemeClr val="tx1">
                    <a:lumMod val="75000"/>
                    <a:lumOff val="25000"/>
                  </a:schemeClr>
                </a:solidFill>
              </a:rPr>
              <a:t>Vulnerabilidade</a:t>
            </a:r>
            <a:r>
              <a:rPr lang="pt-BR" sz="2200" dirty="0">
                <a:solidFill>
                  <a:schemeClr val="tx1">
                    <a:lumMod val="75000"/>
                    <a:lumOff val="25000"/>
                  </a:schemeClr>
                </a:solidFill>
              </a:rPr>
              <a:t> em decorrência do início precoce da vida sexual, gravidez indesejada, </a:t>
            </a:r>
            <a:r>
              <a:rPr lang="pt-BR" sz="2200" dirty="0" err="1">
                <a:solidFill>
                  <a:schemeClr val="tx1">
                    <a:lumMod val="75000"/>
                    <a:lumOff val="25000"/>
                  </a:schemeClr>
                </a:solidFill>
              </a:rPr>
              <a:t>ISTs</a:t>
            </a:r>
            <a:r>
              <a:rPr lang="pt-BR" sz="2200" dirty="0">
                <a:solidFill>
                  <a:schemeClr val="tx1">
                    <a:lumMod val="75000"/>
                    <a:lumOff val="25000"/>
                  </a:schemeClr>
                </a:solidFill>
              </a:rPr>
              <a:t>, trocas   frequentes de parceiros “ficar”, banalização do sexo através  dos     meios de   comunicação. ( orientar , retardar...)                                      </a:t>
            </a:r>
          </a:p>
          <a:p>
            <a:pPr marL="457200" indent="-457200" algn="just">
              <a:spcBef>
                <a:spcPts val="1200"/>
              </a:spcBef>
            </a:pPr>
            <a:r>
              <a:rPr lang="pt-BR" sz="2200" b="1" dirty="0">
                <a:solidFill>
                  <a:schemeClr val="tx1">
                    <a:lumMod val="75000"/>
                    <a:lumOff val="25000"/>
                  </a:schemeClr>
                </a:solidFill>
              </a:rPr>
              <a:t>Baixa escolaridade</a:t>
            </a:r>
            <a:r>
              <a:rPr lang="pt-BR" sz="2200" dirty="0">
                <a:solidFill>
                  <a:schemeClr val="tx1">
                    <a:lumMod val="75000"/>
                    <a:lumOff val="25000"/>
                  </a:schemeClr>
                </a:solidFill>
              </a:rPr>
              <a:t>, projeto de vida empobrecido, interesses limitados, consumo de álcool e drogas, erotização da infância, despreparo, insegurança, depressão, baixa autoestima, frustração e pressão do grupo...</a:t>
            </a:r>
          </a:p>
          <a:p>
            <a:endParaRPr lang="pt-BR" sz="2200" dirty="0">
              <a:solidFill>
                <a:schemeClr val="tx1">
                  <a:lumMod val="75000"/>
                  <a:lumOff val="25000"/>
                </a:schemeClr>
              </a:solidFill>
            </a:endParaRPr>
          </a:p>
        </p:txBody>
      </p:sp>
    </p:spTree>
    <p:extLst>
      <p:ext uri="{BB962C8B-B14F-4D97-AF65-F5344CB8AC3E}">
        <p14:creationId xmlns:p14="http://schemas.microsoft.com/office/powerpoint/2010/main" val="247030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8765A8D-4BD8-9C99-E908-A9A41096F15D}"/>
              </a:ext>
            </a:extLst>
          </p:cNvPr>
          <p:cNvSpPr>
            <a:spLocks noGrp="1"/>
          </p:cNvSpPr>
          <p:nvPr>
            <p:ph type="body" sz="quarter" idx="13"/>
          </p:nvPr>
        </p:nvSpPr>
        <p:spPr>
          <a:xfrm>
            <a:off x="0" y="720732"/>
            <a:ext cx="4705814" cy="1130370"/>
          </a:xfrm>
        </p:spPr>
        <p:txBody>
          <a:bodyPr/>
          <a:lstStyle/>
          <a:p>
            <a:r>
              <a:rPr lang="pt-BR" dirty="0">
                <a:solidFill>
                  <a:schemeClr val="tx1">
                    <a:lumMod val="75000"/>
                    <a:lumOff val="25000"/>
                  </a:schemeClr>
                </a:solidFill>
              </a:rPr>
              <a:t>Objetivo maior</a:t>
            </a:r>
          </a:p>
        </p:txBody>
      </p:sp>
      <p:sp>
        <p:nvSpPr>
          <p:cNvPr id="3" name="Espaço Reservado para Texto 2">
            <a:extLst>
              <a:ext uri="{FF2B5EF4-FFF2-40B4-BE49-F238E27FC236}">
                <a16:creationId xmlns:a16="http://schemas.microsoft.com/office/drawing/2014/main" id="{4A1CA5D1-850B-C7DA-9605-55CC8726B277}"/>
              </a:ext>
            </a:extLst>
          </p:cNvPr>
          <p:cNvSpPr>
            <a:spLocks noGrp="1"/>
          </p:cNvSpPr>
          <p:nvPr>
            <p:ph type="body" sz="quarter" idx="14"/>
          </p:nvPr>
        </p:nvSpPr>
        <p:spPr>
          <a:xfrm>
            <a:off x="3725165" y="2270667"/>
            <a:ext cx="5206961" cy="2351088"/>
          </a:xfrm>
        </p:spPr>
        <p:txBody>
          <a:bodyPr>
            <a:noAutofit/>
          </a:bodyPr>
          <a:lstStyle/>
          <a:p>
            <a:pPr marL="0" lvl="0" indent="0" algn="ctr">
              <a:buNone/>
            </a:pPr>
            <a:r>
              <a:rPr lang="en-US" sz="2800" b="1" dirty="0">
                <a:sym typeface="Calibri"/>
              </a:rPr>
              <a:t>O fortalecimento das famílias para melhor educar seus filhos por meio do trabalho preventivo e orientativo.</a:t>
            </a:r>
            <a:endParaRPr lang="en-US" sz="2800" b="1" dirty="0"/>
          </a:p>
        </p:txBody>
      </p:sp>
    </p:spTree>
    <p:extLst>
      <p:ext uri="{BB962C8B-B14F-4D97-AF65-F5344CB8AC3E}">
        <p14:creationId xmlns:p14="http://schemas.microsoft.com/office/powerpoint/2010/main" val="56615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a:xfrm>
            <a:off x="545875" y="590158"/>
            <a:ext cx="4371813" cy="4349831"/>
          </a:xfrm>
        </p:spPr>
        <p:txBody>
          <a:bodyPr>
            <a:noAutofit/>
          </a:bodyPr>
          <a:lstStyle/>
          <a:p>
            <a:pPr marL="0" indent="0">
              <a:spcBef>
                <a:spcPts val="600"/>
              </a:spcBef>
              <a:spcAft>
                <a:spcPts val="0"/>
              </a:spcAft>
              <a:buNone/>
            </a:pPr>
            <a:r>
              <a:rPr lang="pt-BR" altLang="pt-BR" sz="2000" b="1" dirty="0">
                <a:solidFill>
                  <a:schemeClr val="tx1">
                    <a:lumMod val="75000"/>
                    <a:lumOff val="25000"/>
                  </a:schemeClr>
                </a:solidFill>
              </a:rPr>
              <a:t>Ajudamos ao:</a:t>
            </a:r>
          </a:p>
          <a:p>
            <a:pPr marL="342900" indent="-342900">
              <a:spcBef>
                <a:spcPts val="600"/>
              </a:spcBef>
              <a:spcAft>
                <a:spcPts val="0"/>
              </a:spcAft>
              <a:buFont typeface="Wingdings" panose="05000000000000000000" pitchFamily="2" charset="2"/>
              <a:buChar char="§"/>
            </a:pPr>
            <a:r>
              <a:rPr lang="pt-BR" altLang="pt-BR" sz="2000" dirty="0">
                <a:solidFill>
                  <a:schemeClr val="tx1">
                    <a:lumMod val="75000"/>
                    <a:lumOff val="25000"/>
                  </a:schemeClr>
                </a:solidFill>
              </a:rPr>
              <a:t>promover uma relação de confiança mútua;</a:t>
            </a:r>
          </a:p>
          <a:p>
            <a:pPr marL="342900" indent="-342900">
              <a:spcBef>
                <a:spcPts val="600"/>
              </a:spcBef>
              <a:spcAft>
                <a:spcPts val="0"/>
              </a:spcAft>
              <a:buFont typeface="Wingdings" panose="05000000000000000000" pitchFamily="2" charset="2"/>
              <a:buChar char="§"/>
            </a:pPr>
            <a:r>
              <a:rPr lang="pt-BR" altLang="pt-BR" sz="2000" dirty="0">
                <a:solidFill>
                  <a:schemeClr val="tx1">
                    <a:lumMod val="75000"/>
                    <a:lumOff val="25000"/>
                  </a:schemeClr>
                </a:solidFill>
              </a:rPr>
              <a:t>compreender e não julgar;</a:t>
            </a:r>
          </a:p>
          <a:p>
            <a:pPr marL="342900" indent="-342900">
              <a:spcBef>
                <a:spcPts val="600"/>
              </a:spcBef>
              <a:spcAft>
                <a:spcPts val="0"/>
              </a:spcAft>
              <a:buFont typeface="Wingdings" panose="05000000000000000000" pitchFamily="2" charset="2"/>
              <a:buChar char="§"/>
            </a:pPr>
            <a:r>
              <a:rPr lang="pt-BR" altLang="pt-BR" sz="2000" dirty="0">
                <a:solidFill>
                  <a:schemeClr val="tx1">
                    <a:lumMod val="75000"/>
                    <a:lumOff val="25000"/>
                  </a:schemeClr>
                </a:solidFill>
              </a:rPr>
              <a:t>saber ouvir o que o jovem sente e pensa;</a:t>
            </a:r>
          </a:p>
          <a:p>
            <a:pPr marL="342900" indent="-342900">
              <a:spcBef>
                <a:spcPts val="600"/>
              </a:spcBef>
              <a:spcAft>
                <a:spcPts val="0"/>
              </a:spcAft>
              <a:buFont typeface="Wingdings" panose="05000000000000000000" pitchFamily="2" charset="2"/>
              <a:buChar char="§"/>
            </a:pPr>
            <a:r>
              <a:rPr lang="pt-BR" altLang="pt-BR" sz="2000" dirty="0">
                <a:solidFill>
                  <a:schemeClr val="tx1">
                    <a:lumMod val="75000"/>
                    <a:lumOff val="25000"/>
                  </a:schemeClr>
                </a:solidFill>
              </a:rPr>
              <a:t>estimular as reflexões sobre gênero, orientação e identidade sexual;</a:t>
            </a:r>
          </a:p>
          <a:p>
            <a:pPr marL="342900" indent="-342900">
              <a:spcBef>
                <a:spcPts val="600"/>
              </a:spcBef>
              <a:spcAft>
                <a:spcPts val="0"/>
              </a:spcAft>
              <a:buFont typeface="Wingdings" panose="05000000000000000000" pitchFamily="2" charset="2"/>
              <a:buChar char="§"/>
            </a:pPr>
            <a:r>
              <a:rPr lang="pt-BR" altLang="pt-BR" sz="2000" dirty="0">
                <a:solidFill>
                  <a:schemeClr val="tx1">
                    <a:lumMod val="75000"/>
                    <a:lumOff val="25000"/>
                  </a:schemeClr>
                </a:solidFill>
              </a:rPr>
              <a:t>valorizar atitudes respeitosas, conscientes e responsáveis;</a:t>
            </a:r>
          </a:p>
          <a:p>
            <a:pPr>
              <a:spcBef>
                <a:spcPts val="600"/>
              </a:spcBef>
              <a:spcAft>
                <a:spcPts val="0"/>
              </a:spcAft>
            </a:pPr>
            <a:endParaRPr lang="pt-BR" sz="2000" dirty="0">
              <a:solidFill>
                <a:schemeClr val="tx1">
                  <a:lumMod val="75000"/>
                  <a:lumOff val="25000"/>
                </a:schemeClr>
              </a:solidFill>
            </a:endParaRPr>
          </a:p>
        </p:txBody>
      </p:sp>
      <p:pic>
        <p:nvPicPr>
          <p:cNvPr id="4" name="Espaço Reservado para Imagem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143" b="7143"/>
          <a:stretch>
            <a:fillRect/>
          </a:stretch>
        </p:blipFill>
        <p:spPr/>
      </p:pic>
    </p:spTree>
    <p:extLst>
      <p:ext uri="{BB962C8B-B14F-4D97-AF65-F5344CB8AC3E}">
        <p14:creationId xmlns:p14="http://schemas.microsoft.com/office/powerpoint/2010/main" val="24643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12" y="605278"/>
            <a:ext cx="8296508" cy="922440"/>
          </a:xfrm>
        </p:spPr>
        <p:txBody>
          <a:bodyPr>
            <a:noAutofit/>
          </a:bodyPr>
          <a:lstStyle/>
          <a:p>
            <a:pPr algn="just"/>
            <a:r>
              <a:rPr lang="pt-BR" altLang="pt-BR" sz="2000" b="1" dirty="0">
                <a:solidFill>
                  <a:srgbClr val="FF6600"/>
                </a:solidFill>
                <a:latin typeface="Inter Medium" panose="02000503000000020004" pitchFamily="2" charset="0"/>
                <a:ea typeface="Inter Medium" panose="02000503000000020004" pitchFamily="2" charset="0"/>
              </a:rPr>
              <a:t>4. Na perspectiva  de uma educação sexual voltada para a  felicidade, quais os valores e atitudes que a família deve transmitir?</a:t>
            </a:r>
            <a:endParaRPr lang="pt-BR" sz="2000" b="1" dirty="0">
              <a:latin typeface="Inter Medium" panose="02000503000000020004" pitchFamily="2" charset="0"/>
              <a:ea typeface="Inter Medium" panose="02000503000000020004" pitchFamily="2" charset="0"/>
            </a:endParaRPr>
          </a:p>
        </p:txBody>
      </p:sp>
      <p:sp>
        <p:nvSpPr>
          <p:cNvPr id="3" name="Espaço Reservado para Conteúdo 2"/>
          <p:cNvSpPr>
            <a:spLocks noGrp="1"/>
          </p:cNvSpPr>
          <p:nvPr>
            <p:ph type="body" idx="1"/>
          </p:nvPr>
        </p:nvSpPr>
        <p:spPr>
          <a:xfrm>
            <a:off x="311699" y="1542767"/>
            <a:ext cx="8331074" cy="3107292"/>
          </a:xfrm>
        </p:spPr>
        <p:txBody>
          <a:bodyPr>
            <a:noAutofit/>
          </a:bodyPr>
          <a:lstStyle/>
          <a:p>
            <a:pPr marL="357188" lvl="0" indent="-357188">
              <a:spcAft>
                <a:spcPts val="0"/>
              </a:spcAft>
              <a:buFont typeface="Wingdings" panose="05000000000000000000" pitchFamily="2" charset="2"/>
              <a:buChar char="§"/>
            </a:pPr>
            <a:r>
              <a:rPr lang="pt-BR" altLang="pt-BR" sz="2400" dirty="0">
                <a:solidFill>
                  <a:schemeClr val="tx1">
                    <a:lumMod val="50000"/>
                    <a:lumOff val="50000"/>
                  </a:schemeClr>
                </a:solidFill>
              </a:rPr>
              <a:t>Lar equilibrado, harmônico e democrático como exemplo.</a:t>
            </a:r>
          </a:p>
          <a:p>
            <a:pPr marL="357188" lvl="0" indent="-357188">
              <a:spcAft>
                <a:spcPts val="0"/>
              </a:spcAft>
              <a:buFont typeface="Wingdings" panose="05000000000000000000" pitchFamily="2" charset="2"/>
              <a:buChar char="§"/>
            </a:pPr>
            <a:r>
              <a:rPr lang="pt-BR" altLang="pt-BR" sz="2400" dirty="0">
                <a:solidFill>
                  <a:schemeClr val="tx1">
                    <a:lumMod val="50000"/>
                    <a:lumOff val="50000"/>
                  </a:schemeClr>
                </a:solidFill>
              </a:rPr>
              <a:t>Transmitir uma visão e postura serena sobre a realidade sexual, demonstração de carinho. </a:t>
            </a:r>
          </a:p>
          <a:p>
            <a:pPr marL="357188" lvl="0" indent="-357188">
              <a:spcAft>
                <a:spcPts val="0"/>
              </a:spcAft>
              <a:buFont typeface="Wingdings" panose="05000000000000000000" pitchFamily="2" charset="2"/>
              <a:buChar char="§"/>
            </a:pPr>
            <a:r>
              <a:rPr lang="pt-BR" altLang="pt-BR" sz="2400" dirty="0">
                <a:solidFill>
                  <a:schemeClr val="tx1">
                    <a:lumMod val="50000"/>
                    <a:lumOff val="50000"/>
                  </a:schemeClr>
                </a:solidFill>
              </a:rPr>
              <a:t>A sexualidade vivida com respeito, diálogo e afeto um com o outro e não posse do outro.</a:t>
            </a:r>
          </a:p>
          <a:p>
            <a:pPr marL="357188" lvl="0" indent="-357188">
              <a:spcAft>
                <a:spcPts val="0"/>
              </a:spcAft>
              <a:buFont typeface="Wingdings" panose="05000000000000000000" pitchFamily="2" charset="2"/>
              <a:buChar char="§"/>
            </a:pPr>
            <a:r>
              <a:rPr lang="pt-BR" altLang="pt-BR" sz="2400" dirty="0">
                <a:solidFill>
                  <a:schemeClr val="tx1">
                    <a:lumMod val="50000"/>
                    <a:lumOff val="50000"/>
                  </a:schemeClr>
                </a:solidFill>
              </a:rPr>
              <a:t>Eliminar tabus, medos e preconceitos.</a:t>
            </a:r>
          </a:p>
          <a:p>
            <a:pPr marL="357188" lvl="0" indent="-357188">
              <a:spcAft>
                <a:spcPts val="0"/>
              </a:spcAft>
              <a:buFont typeface="Wingdings" panose="05000000000000000000" pitchFamily="2" charset="2"/>
              <a:buChar char="§"/>
            </a:pPr>
            <a:r>
              <a:rPr lang="pt-BR" altLang="pt-BR" sz="2400" dirty="0">
                <a:solidFill>
                  <a:schemeClr val="tx1">
                    <a:lumMod val="50000"/>
                    <a:lumOff val="50000"/>
                  </a:schemeClr>
                </a:solidFill>
              </a:rPr>
              <a:t>Evitar omissão, ausência, autoritarismo e repressão.</a:t>
            </a:r>
          </a:p>
        </p:txBody>
      </p:sp>
    </p:spTree>
    <p:extLst>
      <p:ext uri="{BB962C8B-B14F-4D97-AF65-F5344CB8AC3E}">
        <p14:creationId xmlns:p14="http://schemas.microsoft.com/office/powerpoint/2010/main" val="18813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sz="quarter" idx="13"/>
          </p:nvPr>
        </p:nvSpPr>
        <p:spPr/>
        <p:txBody>
          <a:bodyPr>
            <a:noAutofit/>
          </a:bodyPr>
          <a:lstStyle/>
          <a:p>
            <a:pPr marL="457200" lvl="1" indent="0" algn="ctr">
              <a:buNone/>
            </a:pPr>
            <a:r>
              <a:rPr lang="pt-BR" sz="2800" b="1" dirty="0">
                <a:solidFill>
                  <a:srgbClr val="FF6600"/>
                </a:solidFill>
                <a:latin typeface="Syncopate" panose="02060507000000020003" pitchFamily="18" charset="0"/>
              </a:rPr>
              <a:t>CONCLUSÃO</a:t>
            </a:r>
            <a:endParaRPr lang="pt-BR" altLang="pt-BR" sz="2800" b="1" dirty="0">
              <a:solidFill>
                <a:schemeClr val="tx1">
                  <a:lumMod val="50000"/>
                  <a:lumOff val="50000"/>
                </a:schemeClr>
              </a:solidFill>
              <a:latin typeface="Syncopate" panose="02060507000000020003" pitchFamily="18" charset="0"/>
            </a:endParaRPr>
          </a:p>
        </p:txBody>
      </p:sp>
      <p:sp>
        <p:nvSpPr>
          <p:cNvPr id="4" name="Espaço Reservado para Texto 3"/>
          <p:cNvSpPr>
            <a:spLocks noGrp="1"/>
          </p:cNvSpPr>
          <p:nvPr>
            <p:ph type="body" sz="quarter" idx="14"/>
          </p:nvPr>
        </p:nvSpPr>
        <p:spPr>
          <a:xfrm>
            <a:off x="1565598" y="1437848"/>
            <a:ext cx="6945687" cy="2543137"/>
          </a:xfrm>
        </p:spPr>
        <p:txBody>
          <a:bodyPr>
            <a:normAutofit/>
          </a:bodyPr>
          <a:lstStyle/>
          <a:p>
            <a:pPr algn="ctr"/>
            <a:r>
              <a:rPr lang="pt-BR" sz="2800" dirty="0">
                <a:solidFill>
                  <a:schemeClr val="tx1">
                    <a:lumMod val="50000"/>
                    <a:lumOff val="50000"/>
                  </a:schemeClr>
                </a:solidFill>
                <a:latin typeface="Inter Medium" panose="02000503000000020004" pitchFamily="2" charset="0"/>
                <a:ea typeface="Inter Medium" panose="02000503000000020004" pitchFamily="2" charset="0"/>
              </a:rPr>
              <a:t>Durante toda a vida e, essencialmente na adolescência, </a:t>
            </a:r>
            <a:r>
              <a:rPr lang="pt-BR" sz="2800" b="1" dirty="0">
                <a:solidFill>
                  <a:schemeClr val="tx1">
                    <a:lumMod val="50000"/>
                    <a:lumOff val="50000"/>
                  </a:schemeClr>
                </a:solidFill>
                <a:latin typeface="Inter Medium" panose="02000503000000020004" pitchFamily="2" charset="0"/>
                <a:ea typeface="Inter Medium" panose="02000503000000020004" pitchFamily="2" charset="0"/>
              </a:rPr>
              <a:t>os filhos dependem muito dos pais </a:t>
            </a:r>
            <a:r>
              <a:rPr lang="pt-BR" sz="2800" dirty="0">
                <a:solidFill>
                  <a:schemeClr val="tx1">
                    <a:lumMod val="50000"/>
                    <a:lumOff val="50000"/>
                  </a:schemeClr>
                </a:solidFill>
                <a:latin typeface="Inter Medium" panose="02000503000000020004" pitchFamily="2" charset="0"/>
                <a:ea typeface="Inter Medium" panose="02000503000000020004" pitchFamily="2" charset="0"/>
              </a:rPr>
              <a:t>e/ou educadores para desenvolverem de modo </a:t>
            </a:r>
            <a:r>
              <a:rPr lang="pt-BR" sz="2800" b="1" dirty="0">
                <a:solidFill>
                  <a:schemeClr val="tx1">
                    <a:lumMod val="50000"/>
                    <a:lumOff val="50000"/>
                  </a:schemeClr>
                </a:solidFill>
                <a:latin typeface="Inter Medium" panose="02000503000000020004" pitchFamily="2" charset="0"/>
                <a:ea typeface="Inter Medium" panose="02000503000000020004" pitchFamily="2" charset="0"/>
              </a:rPr>
              <a:t>saudável </a:t>
            </a:r>
            <a:r>
              <a:rPr lang="pt-BR" sz="2800" dirty="0">
                <a:solidFill>
                  <a:schemeClr val="tx1">
                    <a:lumMod val="50000"/>
                    <a:lumOff val="50000"/>
                  </a:schemeClr>
                </a:solidFill>
                <a:latin typeface="Inter Medium" panose="02000503000000020004" pitchFamily="2" charset="0"/>
                <a:ea typeface="Inter Medium" panose="02000503000000020004" pitchFamily="2" charset="0"/>
              </a:rPr>
              <a:t>a sua </a:t>
            </a:r>
            <a:r>
              <a:rPr lang="pt-BR" sz="2800" b="1" dirty="0">
                <a:solidFill>
                  <a:schemeClr val="tx1">
                    <a:lumMod val="50000"/>
                    <a:lumOff val="50000"/>
                  </a:schemeClr>
                </a:solidFill>
                <a:latin typeface="Inter Medium" panose="02000503000000020004" pitchFamily="2" charset="0"/>
                <a:ea typeface="Inter Medium" panose="02000503000000020004" pitchFamily="2" charset="0"/>
              </a:rPr>
              <a:t>sexualidade.</a:t>
            </a:r>
            <a:endParaRPr lang="pt-BR" sz="2800"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392540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4"/>
          </p:nvPr>
        </p:nvSpPr>
        <p:spPr>
          <a:xfrm>
            <a:off x="1576749" y="779928"/>
            <a:ext cx="6945687" cy="3756025"/>
          </a:xfrm>
        </p:spPr>
        <p:txBody>
          <a:bodyPr>
            <a:normAutofit/>
          </a:bodyPr>
          <a:lstStyle/>
          <a:p>
            <a:pPr marL="0" algn="ctr"/>
            <a:r>
              <a:rPr lang="pt-BR" sz="2800" dirty="0">
                <a:solidFill>
                  <a:schemeClr val="tx1">
                    <a:lumMod val="50000"/>
                    <a:lumOff val="50000"/>
                  </a:schemeClr>
                </a:solidFill>
                <a:latin typeface="Inter Medium" panose="02000503000000020004" pitchFamily="2" charset="0"/>
                <a:ea typeface="Inter Medium" panose="02000503000000020004" pitchFamily="2" charset="0"/>
              </a:rPr>
              <a:t>Precisamos vivenciar o sexo como consequência e não como meta – precisamos saber amar.</a:t>
            </a:r>
          </a:p>
          <a:p>
            <a:pPr marL="0" algn="ctr"/>
            <a:r>
              <a:rPr lang="pt-BR" sz="2800" dirty="0">
                <a:solidFill>
                  <a:schemeClr val="tx1">
                    <a:lumMod val="50000"/>
                    <a:lumOff val="50000"/>
                  </a:schemeClr>
                </a:solidFill>
                <a:latin typeface="Inter Medium" panose="02000503000000020004" pitchFamily="2" charset="0"/>
                <a:ea typeface="Inter Medium" panose="02000503000000020004" pitchFamily="2" charset="0"/>
              </a:rPr>
              <a:t>Temos direito a ter prazer e saúde, isso nos deixa vivos, é caminho de sustentabilidade, empatia, abre espaços à vida ... é gerador de vitalidade.</a:t>
            </a:r>
          </a:p>
          <a:p>
            <a:endParaRPr lang="pt-BR" sz="2800"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191336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lgn="ctr">
              <a:lnSpc>
                <a:spcPct val="100000"/>
              </a:lnSpc>
              <a:spcBef>
                <a:spcPts val="0"/>
              </a:spcBef>
            </a:pPr>
            <a:r>
              <a:rPr lang="pt-BR" b="1" dirty="0">
                <a:solidFill>
                  <a:srgbClr val="FF6600"/>
                </a:solidFill>
                <a:ea typeface="Arial"/>
                <a:cs typeface="Arial"/>
                <a:sym typeface="Arial"/>
              </a:rPr>
              <a:t>CONCLUSÃO</a:t>
            </a:r>
            <a:endParaRPr lang="pt-BR" sz="1400" dirty="0">
              <a:solidFill>
                <a:srgbClr val="FF6600"/>
              </a:solidFill>
            </a:endParaRPr>
          </a:p>
        </p:txBody>
      </p:sp>
      <p:sp>
        <p:nvSpPr>
          <p:cNvPr id="4" name="Espaço Reservado para Texto 3"/>
          <p:cNvSpPr>
            <a:spLocks noGrp="1"/>
          </p:cNvSpPr>
          <p:nvPr>
            <p:ph type="body" idx="1"/>
          </p:nvPr>
        </p:nvSpPr>
        <p:spPr>
          <a:xfrm>
            <a:off x="1048215" y="1245493"/>
            <a:ext cx="4070196" cy="3898007"/>
          </a:xfrm>
        </p:spPr>
        <p:txBody>
          <a:bodyPr>
            <a:noAutofit/>
          </a:bodyPr>
          <a:lstStyle/>
          <a:p>
            <a:pPr>
              <a:spcBef>
                <a:spcPts val="600"/>
              </a:spcBef>
            </a:pPr>
            <a:r>
              <a:rPr lang="pt-BR" dirty="0"/>
              <a:t>“Falar de Sexualidade,</a:t>
            </a:r>
          </a:p>
          <a:p>
            <a:pPr>
              <a:spcBef>
                <a:spcPts val="600"/>
              </a:spcBef>
            </a:pPr>
            <a:r>
              <a:rPr lang="pt-BR" dirty="0"/>
              <a:t>Não se reduz a falar de sexo,</a:t>
            </a:r>
          </a:p>
          <a:p>
            <a:pPr>
              <a:spcBef>
                <a:spcPts val="600"/>
              </a:spcBef>
            </a:pPr>
            <a:r>
              <a:rPr lang="pt-BR" dirty="0"/>
              <a:t>É falar de emoções,</a:t>
            </a:r>
          </a:p>
          <a:p>
            <a:pPr>
              <a:spcBef>
                <a:spcPts val="600"/>
              </a:spcBef>
            </a:pPr>
            <a:r>
              <a:rPr lang="pt-BR" dirty="0"/>
              <a:t>De sensações,</a:t>
            </a:r>
          </a:p>
          <a:p>
            <a:pPr>
              <a:spcBef>
                <a:spcPts val="600"/>
              </a:spcBef>
            </a:pPr>
            <a:r>
              <a:rPr lang="pt-BR" dirty="0"/>
              <a:t>Se sentimentos, </a:t>
            </a:r>
          </a:p>
          <a:p>
            <a:pPr>
              <a:spcBef>
                <a:spcPts val="600"/>
              </a:spcBef>
            </a:pPr>
            <a:r>
              <a:rPr lang="pt-BR" dirty="0"/>
              <a:t>De Amor!”</a:t>
            </a:r>
          </a:p>
          <a:p>
            <a:pPr algn="r"/>
            <a:r>
              <a:rPr lang="pt-BR" sz="1800" dirty="0"/>
              <a:t>Cláudia Bonfim</a:t>
            </a:r>
          </a:p>
        </p:txBody>
      </p:sp>
      <p:pic>
        <p:nvPicPr>
          <p:cNvPr id="6" name="Espaço Reservado para Imagem 5"/>
          <p:cNvPicPr>
            <a:picLocks noGrp="1" noChangeAspect="1"/>
          </p:cNvPicPr>
          <p:nvPr>
            <p:ph type="pic" sz="quarter" idx="13"/>
          </p:nvPr>
        </p:nvPicPr>
        <p:blipFill>
          <a:blip r:embed="rId3"/>
          <a:srcRect l="11111" r="11111"/>
          <a:stretch>
            <a:fillRect/>
          </a:stretch>
        </p:blipFill>
        <p:spPr>
          <a:prstGeom prst="rect">
            <a:avLst/>
          </a:prstGeom>
        </p:spPr>
      </p:pic>
    </p:spTree>
    <p:extLst>
      <p:ext uri="{BB962C8B-B14F-4D97-AF65-F5344CB8AC3E}">
        <p14:creationId xmlns:p14="http://schemas.microsoft.com/office/powerpoint/2010/main" val="180477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a:xfrm>
            <a:off x="3784409" y="1826215"/>
            <a:ext cx="4552603" cy="3595285"/>
          </a:xfrm>
        </p:spPr>
        <p:txBody>
          <a:bodyPr>
            <a:normAutofit/>
          </a:bodyPr>
          <a:lstStyle/>
          <a:p>
            <a:pPr marL="0" indent="0" algn="just">
              <a:spcAft>
                <a:spcPts val="1200"/>
              </a:spcAft>
              <a:buNone/>
            </a:pPr>
            <a:r>
              <a:rPr lang="pt-BR" altLang="pt-BR" dirty="0">
                <a:solidFill>
                  <a:schemeClr val="tx1">
                    <a:lumMod val="85000"/>
                    <a:lumOff val="15000"/>
                  </a:schemeClr>
                </a:solidFill>
              </a:rPr>
              <a:t>Nesta semana, sentar com meu filho(a) para uma conversa sobre sexualidade. </a:t>
            </a:r>
            <a:r>
              <a:rPr lang="pt-BR" altLang="pt-BR" dirty="0">
                <a:solidFill>
                  <a:srgbClr val="FF5F00"/>
                </a:solidFill>
              </a:rPr>
              <a:t>Ouvir</a:t>
            </a:r>
            <a:r>
              <a:rPr lang="pt-BR" altLang="pt-BR" dirty="0">
                <a:solidFill>
                  <a:schemeClr val="tx1">
                    <a:lumMod val="85000"/>
                    <a:lumOff val="15000"/>
                  </a:schemeClr>
                </a:solidFill>
              </a:rPr>
              <a:t> para poder </a:t>
            </a:r>
            <a:r>
              <a:rPr lang="pt-BR" altLang="pt-BR" dirty="0">
                <a:solidFill>
                  <a:srgbClr val="FF5F00"/>
                </a:solidFill>
              </a:rPr>
              <a:t>orientar.</a:t>
            </a:r>
          </a:p>
          <a:p>
            <a:pPr marL="0" lvl="0" indent="0" algn="ctr">
              <a:lnSpc>
                <a:spcPct val="100000"/>
              </a:lnSpc>
              <a:spcBef>
                <a:spcPts val="0"/>
              </a:spcBef>
              <a:spcAft>
                <a:spcPts val="600"/>
              </a:spcAft>
              <a:buClr>
                <a:srgbClr val="FF6600"/>
              </a:buClr>
              <a:buSzPts val="1960"/>
              <a:buNone/>
            </a:pPr>
            <a:endParaRPr lang="pt-BR" b="1" dirty="0">
              <a:solidFill>
                <a:schemeClr val="tx1">
                  <a:lumMod val="50000"/>
                  <a:lumOff val="50000"/>
                </a:schemeClr>
              </a:solidFill>
              <a:sym typeface="Arial"/>
            </a:endParaRPr>
          </a:p>
        </p:txBody>
      </p:sp>
      <p:sp>
        <p:nvSpPr>
          <p:cNvPr id="2" name="Título 1"/>
          <p:cNvSpPr>
            <a:spLocks noGrp="1"/>
          </p:cNvSpPr>
          <p:nvPr>
            <p:ph type="title"/>
          </p:nvPr>
        </p:nvSpPr>
        <p:spPr>
          <a:xfrm>
            <a:off x="3773258" y="863346"/>
            <a:ext cx="3860079" cy="642546"/>
          </a:xfrm>
        </p:spPr>
        <p:txBody>
          <a:bodyPr>
            <a:normAutofit fontScale="90000"/>
          </a:bodyPr>
          <a:lstStyle/>
          <a:p>
            <a:pPr lvl="0">
              <a:lnSpc>
                <a:spcPct val="100000"/>
              </a:lnSpc>
              <a:spcBef>
                <a:spcPts val="0"/>
              </a:spcBef>
            </a:pPr>
            <a:r>
              <a:rPr lang="pt-BR" b="1" dirty="0">
                <a:solidFill>
                  <a:srgbClr val="FF5F00"/>
                </a:solidFill>
                <a:ea typeface="Arial"/>
                <a:cs typeface="Arial"/>
                <a:sym typeface="Arial"/>
              </a:rPr>
              <a:t>CONVITE À AÇÃO</a:t>
            </a:r>
          </a:p>
        </p:txBody>
      </p:sp>
      <p:pic>
        <p:nvPicPr>
          <p:cNvPr id="6" name="Espaço Reservado para Imagem 5"/>
          <p:cNvPicPr>
            <a:picLocks noGrp="1" noChangeAspect="1"/>
          </p:cNvPicPr>
          <p:nvPr>
            <p:ph type="pic" sz="quarter" idx="13"/>
          </p:nvPr>
        </p:nvPicPr>
        <p:blipFill>
          <a:blip r:embed="rId3"/>
          <a:srcRect l="6142" r="6142"/>
          <a:stretch>
            <a:fillRect/>
          </a:stretch>
        </p:blipFill>
        <p:spPr>
          <a:xfrm>
            <a:off x="323386" y="705333"/>
            <a:ext cx="3061615" cy="3936362"/>
          </a:xfrm>
          <a:prstGeom prst="rect">
            <a:avLst/>
          </a:prstGeom>
        </p:spPr>
      </p:pic>
    </p:spTree>
    <p:extLst>
      <p:ext uri="{BB962C8B-B14F-4D97-AF65-F5344CB8AC3E}">
        <p14:creationId xmlns:p14="http://schemas.microsoft.com/office/powerpoint/2010/main" val="6195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124A491-1AE6-E352-B3D5-40044E53B804}"/>
              </a:ext>
            </a:extLst>
          </p:cNvPr>
          <p:cNvSpPr>
            <a:spLocks noGrp="1"/>
          </p:cNvSpPr>
          <p:nvPr>
            <p:ph type="body" sz="quarter" idx="13"/>
          </p:nvPr>
        </p:nvSpPr>
        <p:spPr>
          <a:xfrm>
            <a:off x="2181375" y="421819"/>
            <a:ext cx="4230576" cy="601662"/>
          </a:xfrm>
        </p:spPr>
        <p:txBody>
          <a:bodyPr/>
          <a:lstStyle/>
          <a:p>
            <a:r>
              <a:rPr lang="pt-BR" dirty="0">
                <a:solidFill>
                  <a:srgbClr val="FF5F00"/>
                </a:solidFill>
                <a:latin typeface="Syncopate" panose="02060507000000020003" pitchFamily="18" charset="0"/>
                <a:ea typeface="Oswald"/>
                <a:cs typeface="Bakbak One" pitchFamily="2" charset="0"/>
                <a:sym typeface="Oswald"/>
              </a:rPr>
              <a:t>OBRIGADO(A)!</a:t>
            </a:r>
            <a:endParaRPr lang="pt-BR" dirty="0"/>
          </a:p>
        </p:txBody>
      </p:sp>
      <p:sp>
        <p:nvSpPr>
          <p:cNvPr id="3" name="Espaço Reservado para Texto 2">
            <a:extLst>
              <a:ext uri="{FF2B5EF4-FFF2-40B4-BE49-F238E27FC236}">
                <a16:creationId xmlns:a16="http://schemas.microsoft.com/office/drawing/2014/main" id="{2AD03CBA-2456-2A36-33A3-18DDFBE2E215}"/>
              </a:ext>
            </a:extLst>
          </p:cNvPr>
          <p:cNvSpPr>
            <a:spLocks noGrp="1"/>
          </p:cNvSpPr>
          <p:nvPr>
            <p:ph type="body" sz="quarter" idx="14"/>
          </p:nvPr>
        </p:nvSpPr>
        <p:spPr>
          <a:xfrm>
            <a:off x="333881" y="1526078"/>
            <a:ext cx="4989046" cy="3447366"/>
          </a:xfrm>
        </p:spPr>
        <p:txBody>
          <a:bodyPr/>
          <a:lstStyle/>
          <a:p>
            <a:r>
              <a:rPr lang="pt-BR" dirty="0">
                <a:cs typeface="Oswald"/>
                <a:sym typeface="Oswald"/>
              </a:rPr>
              <a:t>Coordenador:</a:t>
            </a:r>
          </a:p>
          <a:p>
            <a:endParaRPr lang="pt-BR" dirty="0">
              <a:cs typeface="Oswald"/>
              <a:sym typeface="Oswald"/>
            </a:endParaRPr>
          </a:p>
          <a:p>
            <a:r>
              <a:rPr lang="pt-BR" dirty="0">
                <a:cs typeface="Oswald"/>
                <a:sym typeface="Oswald"/>
              </a:rPr>
              <a:t>Equipe:</a:t>
            </a:r>
          </a:p>
          <a:p>
            <a:endParaRPr lang="pt-BR" dirty="0"/>
          </a:p>
        </p:txBody>
      </p:sp>
    </p:spTree>
    <p:extLst>
      <p:ext uri="{BB962C8B-B14F-4D97-AF65-F5344CB8AC3E}">
        <p14:creationId xmlns:p14="http://schemas.microsoft.com/office/powerpoint/2010/main" val="961048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6" name="Imagem 5">
            <a:extLst>
              <a:ext uri="{FF2B5EF4-FFF2-40B4-BE49-F238E27FC236}">
                <a16:creationId xmlns:a16="http://schemas.microsoft.com/office/drawing/2014/main" id="{23ABED48-5821-D585-3F3A-51CCCFF845A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21520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9" name="Google Shape;79;p3" descr="Resultado de imagem para ASSUNTOS"/>
          <p:cNvPicPr preferRelativeResize="0"/>
          <p:nvPr/>
        </p:nvPicPr>
        <p:blipFill rotWithShape="1">
          <a:blip r:embed="rId3">
            <a:alphaModFix/>
          </a:blip>
          <a:srcRect/>
          <a:stretch/>
        </p:blipFill>
        <p:spPr>
          <a:xfrm>
            <a:off x="6592547" y="1029348"/>
            <a:ext cx="2342415" cy="1659480"/>
          </a:xfrm>
          <a:prstGeom prst="rect">
            <a:avLst/>
          </a:prstGeom>
          <a:noFill/>
          <a:ln>
            <a:noFill/>
          </a:ln>
        </p:spPr>
      </p:pic>
      <p:sp>
        <p:nvSpPr>
          <p:cNvPr id="2" name="Título 1"/>
          <p:cNvSpPr>
            <a:spLocks noGrp="1"/>
          </p:cNvSpPr>
          <p:nvPr>
            <p:ph type="title"/>
          </p:nvPr>
        </p:nvSpPr>
        <p:spPr>
          <a:xfrm>
            <a:off x="1748938" y="159230"/>
            <a:ext cx="5957047" cy="666288"/>
          </a:xfrm>
        </p:spPr>
        <p:txBody>
          <a:bodyPr>
            <a:normAutofit/>
          </a:bodyPr>
          <a:lstStyle/>
          <a:p>
            <a:pPr algn="ctr"/>
            <a:r>
              <a:rPr lang="pt-BR" b="1" i="0" u="none" strike="noStrike" cap="none" dirty="0">
                <a:solidFill>
                  <a:srgbClr val="FF6600"/>
                </a:solidFill>
                <a:latin typeface="Syncopate" panose="02060507000000020003" pitchFamily="18" charset="0"/>
                <a:ea typeface="Calibri"/>
                <a:cs typeface="Arial" panose="020B0604020202020204" pitchFamily="34" charset="0"/>
                <a:sym typeface="Calibri"/>
              </a:rPr>
              <a:t>TEMÁRIO</a:t>
            </a:r>
            <a:endParaRPr lang="pt-BR" b="1" dirty="0">
              <a:latin typeface="Syncopate" panose="02060507000000020003" pitchFamily="18" charset="0"/>
              <a:cs typeface="Arial" panose="020B0604020202020204" pitchFamily="34" charset="0"/>
            </a:endParaRPr>
          </a:p>
        </p:txBody>
      </p:sp>
      <p:sp>
        <p:nvSpPr>
          <p:cNvPr id="3" name="Espaço Reservado para Conteúdo 2"/>
          <p:cNvSpPr>
            <a:spLocks noGrp="1"/>
          </p:cNvSpPr>
          <p:nvPr>
            <p:ph type="body" idx="1"/>
          </p:nvPr>
        </p:nvSpPr>
        <p:spPr>
          <a:xfrm>
            <a:off x="300548" y="762182"/>
            <a:ext cx="8331074" cy="4381317"/>
          </a:xfrm>
        </p:spPr>
        <p:txBody>
          <a:bodyPr>
            <a:noAutofit/>
          </a:bodyPr>
          <a:lstStyle/>
          <a:p>
            <a:pPr marL="0" lvl="0" indent="0">
              <a:lnSpc>
                <a:spcPct val="100000"/>
              </a:lnSpc>
              <a:spcBef>
                <a:spcPts val="0"/>
              </a:spcBef>
              <a:buClr>
                <a:srgbClr val="000000"/>
              </a:buClr>
              <a:buSzPts val="2000"/>
              <a:buNone/>
            </a:pPr>
            <a:r>
              <a:rPr lang="pt-BR" b="1"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Calibri"/>
              </a:rPr>
              <a:t>1. Educar é um Desafio.</a:t>
            </a:r>
            <a:endParaRPr lang="pt-BR" b="1" i="0" u="none" strike="noStrike" cap="none"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Arial"/>
            </a:endParaRPr>
          </a:p>
          <a:p>
            <a:pPr marL="0" lvl="0" indent="0">
              <a:lnSpc>
                <a:spcPct val="100000"/>
              </a:lnSpc>
              <a:spcBef>
                <a:spcPts val="1200"/>
              </a:spcBef>
              <a:buClr>
                <a:srgbClr val="000000"/>
              </a:buClr>
              <a:buSzPts val="2000"/>
              <a:buNone/>
            </a:pPr>
            <a:r>
              <a:rPr lang="pt-BR" b="1"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Calibri"/>
              </a:rPr>
              <a:t>2. Valores e Limites na Educação.</a:t>
            </a:r>
            <a:endParaRPr lang="pt-BR" b="1" i="0" u="none" strike="noStrike" cap="none"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Arial"/>
            </a:endParaRPr>
          </a:p>
          <a:p>
            <a:pPr marL="0" lvl="0" indent="0">
              <a:lnSpc>
                <a:spcPct val="100000"/>
              </a:lnSpc>
              <a:spcBef>
                <a:spcPts val="1200"/>
              </a:spcBef>
              <a:buClr>
                <a:srgbClr val="000000"/>
              </a:buClr>
              <a:buSzPts val="2000"/>
              <a:buNone/>
            </a:pPr>
            <a:r>
              <a:rPr lang="pt-BR" b="1"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Calibri"/>
              </a:rPr>
              <a:t>3. Pai, Mãe e Agentes Educadores.</a:t>
            </a:r>
            <a:endParaRPr lang="pt-BR" b="1" i="0" u="none" strike="noStrike" cap="none"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Arial"/>
            </a:endParaRPr>
          </a:p>
          <a:p>
            <a:pPr marL="0" lvl="0" indent="0">
              <a:lnSpc>
                <a:spcPct val="100000"/>
              </a:lnSpc>
              <a:spcBef>
                <a:spcPts val="1200"/>
              </a:spcBef>
              <a:buClr>
                <a:srgbClr val="000000"/>
              </a:buClr>
              <a:buSzPts val="2000"/>
              <a:buNone/>
            </a:pPr>
            <a:r>
              <a:rPr lang="pt-BR" b="1"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Calibri"/>
              </a:rPr>
              <a:t>4. Educação do Nascimento à Puberdade.</a:t>
            </a:r>
            <a:endParaRPr lang="pt-BR" b="1" i="0" u="none" strike="noStrike" cap="none"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Arial"/>
            </a:endParaRPr>
          </a:p>
          <a:p>
            <a:pPr marL="0" lvl="0" indent="0">
              <a:lnSpc>
                <a:spcPct val="100000"/>
              </a:lnSpc>
              <a:spcBef>
                <a:spcPts val="1200"/>
              </a:spcBef>
              <a:buClr>
                <a:srgbClr val="000000"/>
              </a:buClr>
              <a:buSzPts val="2000"/>
              <a:buNone/>
            </a:pPr>
            <a:r>
              <a:rPr lang="pt-BR" b="1"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Calibri"/>
              </a:rPr>
              <a:t>5. Adolescência: O Segundo Nascimento.</a:t>
            </a:r>
            <a:endParaRPr lang="pt-BR" b="1" i="0" u="none" strike="noStrike" cap="none"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Arial"/>
            </a:endParaRPr>
          </a:p>
          <a:p>
            <a:pPr marL="0" lvl="0" indent="0">
              <a:lnSpc>
                <a:spcPct val="100000"/>
              </a:lnSpc>
              <a:spcBef>
                <a:spcPts val="1200"/>
              </a:spcBef>
              <a:buClr>
                <a:srgbClr val="000000"/>
              </a:buClr>
              <a:buSzPts val="2000"/>
              <a:buNone/>
            </a:pPr>
            <a:r>
              <a:rPr lang="pt-BR" b="1" dirty="0">
                <a:solidFill>
                  <a:srgbClr val="F16122"/>
                </a:solidFill>
                <a:latin typeface="Inter Medium" panose="02000503000000020004" pitchFamily="2" charset="0"/>
                <a:ea typeface="Inter Medium" panose="02000503000000020004" pitchFamily="2" charset="0"/>
                <a:cs typeface="Arial" panose="020B0604020202020204" pitchFamily="34" charset="0"/>
                <a:sym typeface="Calibri"/>
              </a:rPr>
              <a:t>6. Sexualidade no Ciclo de Vida da Família.</a:t>
            </a:r>
            <a:endParaRPr lang="pt-BR" b="1" i="0" u="none" strike="noStrike" cap="none" dirty="0">
              <a:solidFill>
                <a:srgbClr val="F16122"/>
              </a:solidFill>
              <a:latin typeface="Inter Medium" panose="02000503000000020004" pitchFamily="2" charset="0"/>
              <a:ea typeface="Inter Medium" panose="02000503000000020004" pitchFamily="2" charset="0"/>
              <a:cs typeface="Arial" panose="020B0604020202020204" pitchFamily="34" charset="0"/>
              <a:sym typeface="Arial"/>
            </a:endParaRPr>
          </a:p>
          <a:p>
            <a:pPr marL="0" lvl="0" indent="0">
              <a:lnSpc>
                <a:spcPct val="100000"/>
              </a:lnSpc>
              <a:spcBef>
                <a:spcPts val="1200"/>
              </a:spcBef>
              <a:buClr>
                <a:srgbClr val="000000"/>
              </a:buClr>
              <a:buSzPts val="2000"/>
              <a:buNone/>
            </a:pPr>
            <a:r>
              <a:rPr lang="pt-BR" b="1"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Calibri"/>
              </a:rPr>
              <a:t>7. Cidadania e a Cultura da Paz.</a:t>
            </a:r>
            <a:endParaRPr lang="pt-BR" b="1" i="0" u="none" strike="noStrike" cap="none"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sym typeface="Arial"/>
            </a:endParaRPr>
          </a:p>
          <a:p>
            <a:endParaRPr lang="pt-BR" b="1" dirty="0">
              <a:latin typeface="Inter Medium" panose="02000503000000020004" pitchFamily="2" charset="0"/>
              <a:ea typeface="Inter Medium" panose="02000503000000020004" pitchFamily="2" charset="0"/>
              <a:cs typeface="Arial" panose="020B0604020202020204" pitchFamily="34" charset="0"/>
            </a:endParaRPr>
          </a:p>
        </p:txBody>
      </p:sp>
    </p:spTree>
    <p:extLst>
      <p:ext uri="{BB962C8B-B14F-4D97-AF65-F5344CB8AC3E}">
        <p14:creationId xmlns:p14="http://schemas.microsoft.com/office/powerpoint/2010/main" val="463119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135686"/>
            <a:ext cx="6011177" cy="4426080"/>
          </a:xfrm>
          <a:prstGeom prst="rect">
            <a:avLst/>
          </a:prstGeom>
        </p:spPr>
      </p:pic>
      <p:pic>
        <p:nvPicPr>
          <p:cNvPr id="3" name="Imagem 2">
            <a:extLst>
              <a:ext uri="{FF2B5EF4-FFF2-40B4-BE49-F238E27FC236}">
                <a16:creationId xmlns:a16="http://schemas.microsoft.com/office/drawing/2014/main" id="{E6E1479F-C8C4-3274-1B79-85140A289F07}"/>
              </a:ext>
            </a:extLst>
          </p:cNvPr>
          <p:cNvPicPr>
            <a:picLocks noChangeAspect="1"/>
          </p:cNvPicPr>
          <p:nvPr/>
        </p:nvPicPr>
        <p:blipFill>
          <a:blip r:embed="rId4"/>
          <a:stretch>
            <a:fillRect/>
          </a:stretch>
        </p:blipFill>
        <p:spPr>
          <a:xfrm>
            <a:off x="0" y="0"/>
            <a:ext cx="9144000" cy="5143500"/>
          </a:xfrm>
          <a:prstGeom prst="rect">
            <a:avLst/>
          </a:prstGeom>
        </p:spPr>
      </p:pic>
      <p:sp>
        <p:nvSpPr>
          <p:cNvPr id="9" name="Google Shape;130;p21">
            <a:extLst>
              <a:ext uri="{FF2B5EF4-FFF2-40B4-BE49-F238E27FC236}">
                <a16:creationId xmlns:a16="http://schemas.microsoft.com/office/drawing/2014/main" id="{26B363DA-3F14-B540-C402-4A3181644BCC}"/>
              </a:ext>
            </a:extLst>
          </p:cNvPr>
          <p:cNvSpPr txBox="1"/>
          <p:nvPr/>
        </p:nvSpPr>
        <p:spPr>
          <a:xfrm>
            <a:off x="4670690" y="2521678"/>
            <a:ext cx="4261437" cy="1477297"/>
          </a:xfrm>
          <a:prstGeom prst="rect">
            <a:avLst/>
          </a:prstGeom>
          <a:noFill/>
          <a:ln>
            <a:noFill/>
          </a:ln>
        </p:spPr>
        <p:txBody>
          <a:bodyPr spcFirstLastPara="1" wrap="square" lIns="91425" tIns="91425" rIns="91425" bIns="91425" anchor="t" anchorCtr="0">
            <a:spAutoFit/>
          </a:bodyPr>
          <a:lstStyle/>
          <a:p>
            <a:pPr lvl="0" algn="ctr"/>
            <a:r>
              <a:rPr lang="pt-BR" sz="2800" b="1" dirty="0">
                <a:solidFill>
                  <a:schemeClr val="tx1">
                    <a:lumMod val="75000"/>
                    <a:lumOff val="25000"/>
                  </a:schemeClr>
                </a:solidFill>
                <a:latin typeface="Syncopate" panose="02060507000000020003" pitchFamily="18" charset="0"/>
                <a:ea typeface="Oswald ExtraLight"/>
                <a:cs typeface="Bakbak One" pitchFamily="2" charset="0"/>
                <a:sym typeface="Oswald ExtraLight"/>
              </a:rPr>
              <a:t> </a:t>
            </a:r>
            <a:r>
              <a:rPr lang="pt-BR" sz="2800" b="1" dirty="0">
                <a:solidFill>
                  <a:schemeClr val="tx1">
                    <a:lumMod val="75000"/>
                    <a:lumOff val="25000"/>
                  </a:schemeClr>
                </a:solidFill>
                <a:latin typeface="Syncopate bold" panose="02060507000000020003" pitchFamily="18" charset="0"/>
                <a:ea typeface="Oswald ExtraLight"/>
                <a:cs typeface="Bakbak One" pitchFamily="2" charset="0"/>
                <a:sym typeface="Oswald ExtraLight"/>
              </a:rPr>
              <a:t>SEXUALIDADE NO CICLO DE VIDA DA FAMÍLIA</a:t>
            </a:r>
            <a:endParaRPr lang="da-DK" sz="2800" b="1" dirty="0">
              <a:solidFill>
                <a:schemeClr val="tx1">
                  <a:lumMod val="75000"/>
                  <a:lumOff val="25000"/>
                </a:schemeClr>
              </a:solidFill>
              <a:latin typeface="Syncopate bold" panose="02060507000000020003" pitchFamily="18" charset="0"/>
              <a:ea typeface="Oswald ExtraLight"/>
              <a:cs typeface="Bakbak One" pitchFamily="2" charset="0"/>
              <a:sym typeface="Oswald ExtraLight"/>
            </a:endParaRPr>
          </a:p>
        </p:txBody>
      </p:sp>
      <p:pic>
        <p:nvPicPr>
          <p:cNvPr id="10" name="Imagem 9">
            <a:extLst>
              <a:ext uri="{FF2B5EF4-FFF2-40B4-BE49-F238E27FC236}">
                <a16:creationId xmlns:a16="http://schemas.microsoft.com/office/drawing/2014/main" id="{22C2D5F9-0D14-89C8-8A09-B99655433B06}"/>
              </a:ext>
            </a:extLst>
          </p:cNvPr>
          <p:cNvPicPr>
            <a:picLocks noChangeAspect="1"/>
          </p:cNvPicPr>
          <p:nvPr/>
        </p:nvPicPr>
        <p:blipFill>
          <a:blip r:embed="rId5"/>
          <a:stretch>
            <a:fillRect/>
          </a:stretch>
        </p:blipFill>
        <p:spPr>
          <a:xfrm>
            <a:off x="4909146" y="4304360"/>
            <a:ext cx="1575003" cy="273504"/>
          </a:xfrm>
          <a:prstGeom prst="rect">
            <a:avLst/>
          </a:prstGeom>
        </p:spPr>
      </p:pic>
    </p:spTree>
    <p:extLst>
      <p:ext uri="{BB962C8B-B14F-4D97-AF65-F5344CB8AC3E}">
        <p14:creationId xmlns:p14="http://schemas.microsoft.com/office/powerpoint/2010/main" val="326009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0021" y="270742"/>
            <a:ext cx="6635468" cy="666288"/>
          </a:xfrm>
        </p:spPr>
        <p:txBody>
          <a:bodyPr>
            <a:noAutofit/>
          </a:bodyPr>
          <a:lstStyle/>
          <a:p>
            <a:pPr algn="ctr"/>
            <a:r>
              <a:rPr lang="pt-BR" sz="2800" b="1" dirty="0">
                <a:solidFill>
                  <a:srgbClr val="FF6600"/>
                </a:solidFill>
              </a:rPr>
              <a:t>A SEXUALIDADE HUMANA</a:t>
            </a:r>
          </a:p>
        </p:txBody>
      </p:sp>
      <p:sp>
        <p:nvSpPr>
          <p:cNvPr id="3" name="Espaço Reservado para Conteúdo 2"/>
          <p:cNvSpPr>
            <a:spLocks noGrp="1"/>
          </p:cNvSpPr>
          <p:nvPr>
            <p:ph type="body" idx="1"/>
          </p:nvPr>
        </p:nvSpPr>
        <p:spPr/>
        <p:txBody>
          <a:bodyPr>
            <a:normAutofit lnSpcReduction="10000"/>
          </a:bodyPr>
          <a:lstStyle/>
          <a:p>
            <a:pPr marL="0" indent="0" algn="ctr">
              <a:buNone/>
            </a:pPr>
            <a:r>
              <a:rPr lang="pt-BR" sz="2400" dirty="0">
                <a:solidFill>
                  <a:schemeClr val="tx1">
                    <a:lumMod val="75000"/>
                    <a:lumOff val="25000"/>
                  </a:schemeClr>
                </a:solidFill>
                <a:latin typeface="Inter Medium" panose="02000503000000020004" pitchFamily="2" charset="0"/>
                <a:ea typeface="Inter Medium" panose="02000503000000020004" pitchFamily="2" charset="0"/>
              </a:rPr>
              <a:t>É uma fonte de energia  que integra a mente o corpo e a personalidade,  no seu sentido mais amplo de liberdade e capacidade de amar. </a:t>
            </a:r>
          </a:p>
          <a:p>
            <a:pPr marL="0" indent="0" algn="ctr">
              <a:buNone/>
            </a:pPr>
            <a:r>
              <a:rPr lang="pt-BR" sz="2400" dirty="0">
                <a:solidFill>
                  <a:schemeClr val="tx1">
                    <a:lumMod val="75000"/>
                    <a:lumOff val="25000"/>
                  </a:schemeClr>
                </a:solidFill>
                <a:latin typeface="Inter Medium" panose="02000503000000020004" pitchFamily="2" charset="0"/>
                <a:ea typeface="Inter Medium" panose="02000503000000020004" pitchFamily="2" charset="0"/>
              </a:rPr>
              <a:t>Como tal, é algo inerente à vida e à saúde que se expressa no ser humano da fecundação até a morte, porém de formas diferentes a cada etapa do seu desenvolvimento e sendo construída ao longo de toda a vida e tem inúmeras influências, desde culturais, arquetípicas e até econômicas e espirituais.</a:t>
            </a:r>
          </a:p>
          <a:p>
            <a:pPr algn="ctr"/>
            <a:endParaRPr lang="pt-BR" sz="2600" dirty="0">
              <a:solidFill>
                <a:schemeClr val="tx1">
                  <a:lumMod val="75000"/>
                  <a:lumOff val="25000"/>
                </a:schemeClr>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217524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a:xfrm>
            <a:off x="122128" y="924696"/>
            <a:ext cx="4708960" cy="3646978"/>
          </a:xfrm>
        </p:spPr>
        <p:txBody>
          <a:bodyPr>
            <a:normAutofit/>
          </a:bodyPr>
          <a:lstStyle/>
          <a:p>
            <a:pPr marL="0" indent="0" algn="ctr">
              <a:buNone/>
            </a:pPr>
            <a:r>
              <a:rPr lang="pt-BR" dirty="0">
                <a:solidFill>
                  <a:schemeClr val="tx1">
                    <a:lumMod val="75000"/>
                    <a:lumOff val="25000"/>
                  </a:schemeClr>
                </a:solidFill>
                <a:ea typeface="Times New Roman" panose="02020603050405020304" pitchFamily="18" charset="0"/>
              </a:rPr>
              <a:t>“ Mesmo os mais extraordinários educadores do mundo não poderão dar aos jovens uma educação sexual adequada. </a:t>
            </a:r>
          </a:p>
          <a:p>
            <a:pPr marL="0" indent="0" algn="ctr">
              <a:buNone/>
            </a:pPr>
            <a:r>
              <a:rPr lang="pt-BR" dirty="0">
                <a:solidFill>
                  <a:schemeClr val="tx1">
                    <a:lumMod val="75000"/>
                    <a:lumOff val="25000"/>
                  </a:schemeClr>
                </a:solidFill>
                <a:ea typeface="Times New Roman" panose="02020603050405020304" pitchFamily="18" charset="0"/>
              </a:rPr>
              <a:t>Quem dá são os pais.”</a:t>
            </a:r>
          </a:p>
          <a:p>
            <a:pPr algn="ctr"/>
            <a:endParaRPr lang="pt-BR" dirty="0">
              <a:solidFill>
                <a:schemeClr val="tx1">
                  <a:lumMod val="75000"/>
                  <a:lumOff val="25000"/>
                </a:schemeClr>
              </a:solidFill>
              <a:ea typeface="Times New Roman" panose="02020603050405020304" pitchFamily="18" charset="0"/>
            </a:endParaRPr>
          </a:p>
          <a:p>
            <a:pPr marL="0" indent="0" algn="r">
              <a:buNone/>
            </a:pPr>
            <a:r>
              <a:rPr lang="pt-BR" sz="2400" dirty="0">
                <a:solidFill>
                  <a:schemeClr val="tx1">
                    <a:lumMod val="75000"/>
                    <a:lumOff val="25000"/>
                  </a:schemeClr>
                </a:solidFill>
                <a:ea typeface="Times New Roman" panose="02020603050405020304" pitchFamily="18" charset="0"/>
              </a:rPr>
              <a:t> (Pe. </a:t>
            </a:r>
            <a:r>
              <a:rPr lang="pt-BR" sz="2400" dirty="0" err="1">
                <a:solidFill>
                  <a:schemeClr val="tx1">
                    <a:lumMod val="75000"/>
                    <a:lumOff val="25000"/>
                  </a:schemeClr>
                </a:solidFill>
                <a:ea typeface="Times New Roman" panose="02020603050405020304" pitchFamily="18" charset="0"/>
              </a:rPr>
              <a:t>Charbonneau</a:t>
            </a:r>
            <a:r>
              <a:rPr lang="pt-BR" sz="2400" dirty="0">
                <a:solidFill>
                  <a:schemeClr val="tx1">
                    <a:lumMod val="75000"/>
                    <a:lumOff val="25000"/>
                  </a:schemeClr>
                </a:solidFill>
                <a:ea typeface="Times New Roman" panose="02020603050405020304" pitchFamily="18" charset="0"/>
              </a:rPr>
              <a:t>).</a:t>
            </a:r>
          </a:p>
          <a:p>
            <a:endParaRPr lang="pt-BR" dirty="0">
              <a:solidFill>
                <a:schemeClr val="tx1">
                  <a:lumMod val="75000"/>
                  <a:lumOff val="25000"/>
                </a:schemeClr>
              </a:solidFill>
            </a:endParaRPr>
          </a:p>
        </p:txBody>
      </p:sp>
      <p:pic>
        <p:nvPicPr>
          <p:cNvPr id="11" name="Espaço Reservado para Imagem 10"/>
          <p:cNvPicPr>
            <a:picLocks noGrp="1" noChangeAspect="1"/>
          </p:cNvPicPr>
          <p:nvPr>
            <p:ph type="pic" sz="quarter" idx="13"/>
          </p:nvPr>
        </p:nvPicPr>
        <p:blipFill>
          <a:blip r:embed="rId3"/>
          <a:srcRect t="7592" b="7592"/>
          <a:stretch>
            <a:fillRect/>
          </a:stretch>
        </p:blipFill>
        <p:spPr>
          <a:prstGeom prst="rect">
            <a:avLst/>
          </a:prstGeom>
        </p:spPr>
      </p:pic>
    </p:spTree>
    <p:extLst>
      <p:ext uri="{BB962C8B-B14F-4D97-AF65-F5344CB8AC3E}">
        <p14:creationId xmlns:p14="http://schemas.microsoft.com/office/powerpoint/2010/main" val="203519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sz="quarter" idx="13"/>
          </p:nvPr>
        </p:nvSpPr>
        <p:spPr>
          <a:xfrm>
            <a:off x="1665959" y="339919"/>
            <a:ext cx="4961312" cy="576262"/>
          </a:xfrm>
        </p:spPr>
        <p:txBody>
          <a:bodyPr/>
          <a:lstStyle/>
          <a:p>
            <a:pPr algn="ctr"/>
            <a:r>
              <a:rPr lang="pt-BR" dirty="0">
                <a:solidFill>
                  <a:srgbClr val="FF6600"/>
                </a:solidFill>
              </a:rPr>
              <a:t>SEXUALIDADE</a:t>
            </a:r>
            <a:endParaRPr lang="pt-BR" dirty="0">
              <a:solidFill>
                <a:schemeClr val="tx1">
                  <a:lumMod val="50000"/>
                  <a:lumOff val="50000"/>
                </a:schemeClr>
              </a:solidFill>
            </a:endParaRPr>
          </a:p>
        </p:txBody>
      </p:sp>
      <p:sp>
        <p:nvSpPr>
          <p:cNvPr id="4" name="Espaço Reservado para Texto 3"/>
          <p:cNvSpPr>
            <a:spLocks noGrp="1"/>
          </p:cNvSpPr>
          <p:nvPr>
            <p:ph type="body" sz="quarter" idx="14"/>
          </p:nvPr>
        </p:nvSpPr>
        <p:spPr>
          <a:xfrm>
            <a:off x="1331422" y="1192522"/>
            <a:ext cx="6945687" cy="3756025"/>
          </a:xfrm>
        </p:spPr>
        <p:txBody>
          <a:bodyPr/>
          <a:lstStyle/>
          <a:p>
            <a:pPr marL="0" algn="r">
              <a:spcBef>
                <a:spcPts val="600"/>
              </a:spcBef>
            </a:pPr>
            <a:r>
              <a:rPr lang="pt-BR" dirty="0">
                <a:solidFill>
                  <a:schemeClr val="tx1">
                    <a:lumMod val="85000"/>
                    <a:lumOff val="15000"/>
                  </a:schemeClr>
                </a:solidFill>
              </a:rPr>
              <a:t>Sexualidade é inerente ao nosso ser e em cada etapa da vida vai se manifestando física e emocionalmente, despertando a necessidade de conhecer a si próprio, conhecer o outro, conhecer o mundo. Curiosidade natural que não deve ser estimulada precocemente, mas jamais ser negligenciada.</a:t>
            </a:r>
          </a:p>
          <a:p>
            <a:pPr algn="ctr"/>
            <a:endParaRPr lang="pt-BR" dirty="0">
              <a:solidFill>
                <a:schemeClr val="tx1">
                  <a:lumMod val="85000"/>
                  <a:lumOff val="15000"/>
                </a:schemeClr>
              </a:solidFill>
            </a:endParaRPr>
          </a:p>
          <a:p>
            <a:endParaRPr lang="pt-BR" dirty="0">
              <a:solidFill>
                <a:schemeClr val="tx1">
                  <a:lumMod val="85000"/>
                  <a:lumOff val="15000"/>
                </a:schemeClr>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2563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3182" y="159230"/>
            <a:ext cx="5957047" cy="844380"/>
          </a:xfrm>
        </p:spPr>
        <p:txBody>
          <a:bodyPr>
            <a:noAutofit/>
          </a:bodyPr>
          <a:lstStyle/>
          <a:p>
            <a:r>
              <a:rPr lang="pt-BR" sz="2400" b="1" dirty="0">
                <a:solidFill>
                  <a:srgbClr val="FF6600"/>
                </a:solidFill>
              </a:rPr>
              <a:t>O DESENVOLVIMENTO DA SEXUALIDADE </a:t>
            </a:r>
            <a:br>
              <a:rPr lang="pt-BR" sz="2400" b="1" dirty="0">
                <a:solidFill>
                  <a:srgbClr val="FF6600"/>
                </a:solidFill>
              </a:rPr>
            </a:br>
            <a:endParaRPr lang="pt-BR" sz="2400" b="1" dirty="0">
              <a:solidFill>
                <a:srgbClr val="FF6600"/>
              </a:solidFill>
            </a:endParaRPr>
          </a:p>
        </p:txBody>
      </p:sp>
      <p:sp>
        <p:nvSpPr>
          <p:cNvPr id="4" name="Espaço Reservado para Texto 3"/>
          <p:cNvSpPr>
            <a:spLocks noGrp="1"/>
          </p:cNvSpPr>
          <p:nvPr>
            <p:ph type="body" idx="1"/>
          </p:nvPr>
        </p:nvSpPr>
        <p:spPr>
          <a:xfrm>
            <a:off x="1" y="1040962"/>
            <a:ext cx="4025590" cy="3943633"/>
          </a:xfrm>
        </p:spPr>
        <p:txBody>
          <a:bodyPr>
            <a:noAutofit/>
          </a:bodyPr>
          <a:lstStyle/>
          <a:p>
            <a:pPr algn="ctr"/>
            <a:r>
              <a:rPr lang="pt-BR" sz="2200" b="1" dirty="0">
                <a:solidFill>
                  <a:schemeClr val="tx1">
                    <a:lumMod val="85000"/>
                    <a:lumOff val="15000"/>
                  </a:schemeClr>
                </a:solidFill>
              </a:rPr>
              <a:t>A maturação da libido:</a:t>
            </a:r>
          </a:p>
          <a:p>
            <a:pPr marL="342900" indent="-342900">
              <a:spcBef>
                <a:spcPts val="600"/>
              </a:spcBef>
              <a:spcAft>
                <a:spcPts val="600"/>
              </a:spcAft>
              <a:buFont typeface="Wingdings" panose="05000000000000000000" pitchFamily="2" charset="2"/>
              <a:buChar char="§"/>
            </a:pPr>
            <a:r>
              <a:rPr lang="pt-BR" sz="2200" dirty="0">
                <a:solidFill>
                  <a:schemeClr val="tx1">
                    <a:lumMod val="85000"/>
                    <a:lumOff val="15000"/>
                  </a:schemeClr>
                </a:solidFill>
              </a:rPr>
              <a:t>o prazer oral: 0 a 1ano</a:t>
            </a:r>
          </a:p>
          <a:p>
            <a:pPr marL="342900" indent="-342900">
              <a:spcBef>
                <a:spcPts val="600"/>
              </a:spcBef>
              <a:spcAft>
                <a:spcPts val="600"/>
              </a:spcAft>
              <a:buFont typeface="Wingdings" panose="05000000000000000000" pitchFamily="2" charset="2"/>
              <a:buChar char="§"/>
            </a:pPr>
            <a:r>
              <a:rPr lang="pt-BR" sz="2200" dirty="0">
                <a:solidFill>
                  <a:schemeClr val="tx1">
                    <a:lumMod val="85000"/>
                    <a:lumOff val="15000"/>
                  </a:schemeClr>
                </a:solidFill>
              </a:rPr>
              <a:t>o prazer anal: 1 a 3 anos</a:t>
            </a:r>
          </a:p>
          <a:p>
            <a:pPr marL="342900" indent="-342900">
              <a:spcBef>
                <a:spcPts val="600"/>
              </a:spcBef>
              <a:spcAft>
                <a:spcPts val="600"/>
              </a:spcAft>
              <a:buFont typeface="Wingdings" panose="05000000000000000000" pitchFamily="2" charset="2"/>
              <a:buChar char="§"/>
            </a:pPr>
            <a:r>
              <a:rPr lang="pt-BR" sz="2200" dirty="0">
                <a:solidFill>
                  <a:schemeClr val="tx1">
                    <a:lumMod val="85000"/>
                    <a:lumOff val="15000"/>
                  </a:schemeClr>
                </a:solidFill>
              </a:rPr>
              <a:t>o prazer fálico: 3 a 5 anos</a:t>
            </a:r>
          </a:p>
          <a:p>
            <a:pPr marL="342900" indent="-342900">
              <a:spcBef>
                <a:spcPts val="600"/>
              </a:spcBef>
              <a:spcAft>
                <a:spcPts val="600"/>
              </a:spcAft>
              <a:buFont typeface="Wingdings" panose="05000000000000000000" pitchFamily="2" charset="2"/>
              <a:buChar char="§"/>
            </a:pPr>
            <a:r>
              <a:rPr lang="pt-BR" sz="2200" dirty="0">
                <a:solidFill>
                  <a:schemeClr val="tx1">
                    <a:lumMod val="85000"/>
                    <a:lumOff val="15000"/>
                  </a:schemeClr>
                </a:solidFill>
              </a:rPr>
              <a:t>fase de latência: 5 anos à puberdade</a:t>
            </a:r>
          </a:p>
          <a:p>
            <a:pPr marL="342900" indent="-342900">
              <a:spcBef>
                <a:spcPts val="600"/>
              </a:spcBef>
              <a:spcAft>
                <a:spcPts val="600"/>
              </a:spcAft>
              <a:buFont typeface="Wingdings" panose="05000000000000000000" pitchFamily="2" charset="2"/>
              <a:buChar char="§"/>
            </a:pPr>
            <a:r>
              <a:rPr lang="pt-BR" sz="2200" dirty="0">
                <a:solidFill>
                  <a:schemeClr val="tx1">
                    <a:lumMod val="85000"/>
                    <a:lumOff val="15000"/>
                  </a:schemeClr>
                </a:solidFill>
              </a:rPr>
              <a:t>fase genital: puberdade e vida adulta.</a:t>
            </a:r>
          </a:p>
          <a:p>
            <a:endParaRPr lang="pt-BR" sz="2200" dirty="0">
              <a:solidFill>
                <a:schemeClr val="tx1">
                  <a:lumMod val="85000"/>
                  <a:lumOff val="15000"/>
                </a:schemeClr>
              </a:solidFill>
            </a:endParaRPr>
          </a:p>
        </p:txBody>
      </p:sp>
      <p:sp>
        <p:nvSpPr>
          <p:cNvPr id="3" name="Espaço Reservado para Conteúdo 2"/>
          <p:cNvSpPr>
            <a:spLocks noGrp="1"/>
          </p:cNvSpPr>
          <p:nvPr>
            <p:ph type="body" idx="2"/>
          </p:nvPr>
        </p:nvSpPr>
        <p:spPr>
          <a:xfrm>
            <a:off x="4226312" y="962904"/>
            <a:ext cx="4415883" cy="4010540"/>
          </a:xfrm>
        </p:spPr>
        <p:txBody>
          <a:bodyPr>
            <a:noAutofit/>
          </a:bodyPr>
          <a:lstStyle/>
          <a:p>
            <a:pPr marL="0" indent="0">
              <a:lnSpc>
                <a:spcPct val="100000"/>
              </a:lnSpc>
              <a:spcBef>
                <a:spcPts val="0"/>
              </a:spcBef>
              <a:buNone/>
            </a:pPr>
            <a:r>
              <a:rPr lang="pt-BR" sz="2200" b="1" dirty="0">
                <a:solidFill>
                  <a:schemeClr val="tx1">
                    <a:lumMod val="85000"/>
                    <a:lumOff val="15000"/>
                  </a:schemeClr>
                </a:solidFill>
              </a:rPr>
              <a:t>Construção da identidade: </a:t>
            </a:r>
          </a:p>
          <a:p>
            <a:pPr marL="342900" indent="-342900">
              <a:lnSpc>
                <a:spcPct val="100000"/>
              </a:lnSpc>
              <a:spcBef>
                <a:spcPts val="0"/>
              </a:spcBef>
              <a:buFont typeface="Arial" panose="020B0604020202020204" pitchFamily="34" charset="0"/>
              <a:buChar char="•"/>
            </a:pPr>
            <a:r>
              <a:rPr lang="pt-BR" sz="2200" dirty="0">
                <a:solidFill>
                  <a:schemeClr val="tx1">
                    <a:lumMod val="85000"/>
                    <a:lumOff val="15000"/>
                  </a:schemeClr>
                </a:solidFill>
              </a:rPr>
              <a:t>modelo de mulher = mãe ou pessoa significativa</a:t>
            </a:r>
          </a:p>
          <a:p>
            <a:pPr marL="342900" indent="-342900">
              <a:lnSpc>
                <a:spcPct val="100000"/>
              </a:lnSpc>
              <a:spcBef>
                <a:spcPts val="0"/>
              </a:spcBef>
              <a:buFont typeface="Arial" panose="020B0604020202020204" pitchFamily="34" charset="0"/>
              <a:buChar char="•"/>
            </a:pPr>
            <a:r>
              <a:rPr lang="pt-BR" sz="2200" dirty="0">
                <a:solidFill>
                  <a:schemeClr val="tx1">
                    <a:lumMod val="85000"/>
                    <a:lumOff val="15000"/>
                  </a:schemeClr>
                </a:solidFill>
              </a:rPr>
              <a:t>modelo de homem = pai ou pessoa significativa</a:t>
            </a:r>
          </a:p>
          <a:p>
            <a:pPr algn="ctr">
              <a:lnSpc>
                <a:spcPct val="120000"/>
              </a:lnSpc>
            </a:pPr>
            <a:r>
              <a:rPr lang="pt-BR" sz="2200" dirty="0">
                <a:solidFill>
                  <a:schemeClr val="tx1">
                    <a:lumMod val="85000"/>
                    <a:lumOff val="15000"/>
                  </a:schemeClr>
                </a:solidFill>
              </a:rPr>
              <a:t>Aspectos de vida e valores culturais constituem a identidade sexual.</a:t>
            </a:r>
          </a:p>
          <a:p>
            <a:pPr algn="ctr">
              <a:lnSpc>
                <a:spcPct val="120000"/>
              </a:lnSpc>
            </a:pPr>
            <a:r>
              <a:rPr lang="pt-BR" sz="2200" b="1" dirty="0">
                <a:solidFill>
                  <a:schemeClr val="tx1">
                    <a:lumMod val="85000"/>
                    <a:lumOff val="15000"/>
                  </a:schemeClr>
                </a:solidFill>
              </a:rPr>
              <a:t>ALERTA</a:t>
            </a:r>
            <a:r>
              <a:rPr lang="pt-BR" sz="2200" dirty="0">
                <a:solidFill>
                  <a:schemeClr val="tx1">
                    <a:lumMod val="85000"/>
                    <a:lumOff val="15000"/>
                  </a:schemeClr>
                </a:solidFill>
              </a:rPr>
              <a:t>:  cuidado com a erotização precoce.</a:t>
            </a:r>
          </a:p>
          <a:p>
            <a:pPr algn="ctr"/>
            <a:endParaRPr lang="pt-BR" sz="2200" dirty="0">
              <a:solidFill>
                <a:schemeClr val="tx1">
                  <a:lumMod val="85000"/>
                  <a:lumOff val="15000"/>
                </a:schemeClr>
              </a:solidFill>
            </a:endParaRPr>
          </a:p>
        </p:txBody>
      </p:sp>
    </p:spTree>
    <p:extLst>
      <p:ext uri="{BB962C8B-B14F-4D97-AF65-F5344CB8AC3E}">
        <p14:creationId xmlns:p14="http://schemas.microsoft.com/office/powerpoint/2010/main" val="333337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b="1" dirty="0">
                <a:solidFill>
                  <a:srgbClr val="FF6600"/>
                </a:solidFill>
              </a:rPr>
              <a:t>A IDENTIDADE SEXUAL</a:t>
            </a:r>
            <a:endParaRPr lang="pt-BR" b="1" dirty="0"/>
          </a:p>
        </p:txBody>
      </p:sp>
      <p:sp>
        <p:nvSpPr>
          <p:cNvPr id="3" name="Espaço Reservado para Conteúdo 2"/>
          <p:cNvSpPr>
            <a:spLocks noGrp="1"/>
          </p:cNvSpPr>
          <p:nvPr>
            <p:ph type="body" idx="1"/>
          </p:nvPr>
        </p:nvSpPr>
        <p:spPr/>
        <p:txBody>
          <a:bodyPr>
            <a:noAutofit/>
          </a:bodyPr>
          <a:lstStyle/>
          <a:p>
            <a:pPr marL="357188" indent="-357188" algn="just">
              <a:lnSpc>
                <a:spcPct val="120000"/>
              </a:lnSpc>
              <a:spcBef>
                <a:spcPts val="0"/>
              </a:spcBef>
              <a:spcAft>
                <a:spcPts val="1200"/>
              </a:spcAft>
              <a:buClr>
                <a:srgbClr val="FF6600"/>
              </a:buClr>
              <a:buFont typeface="Wingdings" panose="05000000000000000000" pitchFamily="2" charset="2"/>
              <a:buChar char="§"/>
              <a:tabLst>
                <a:tab pos="357188" algn="l"/>
              </a:tabLst>
            </a:pPr>
            <a:r>
              <a:rPr lang="pt-BR" altLang="pt-BR" sz="2200" b="1" dirty="0">
                <a:solidFill>
                  <a:schemeClr val="tx1">
                    <a:lumMod val="85000"/>
                    <a:lumOff val="15000"/>
                  </a:schemeClr>
                </a:solidFill>
              </a:rPr>
              <a:t>Identidade de gênero: </a:t>
            </a:r>
            <a:r>
              <a:rPr lang="pt-BR" altLang="pt-BR" sz="2200" dirty="0">
                <a:solidFill>
                  <a:schemeClr val="tx1">
                    <a:lumMod val="85000"/>
                    <a:lumOff val="15000"/>
                  </a:schemeClr>
                </a:solidFill>
              </a:rPr>
              <a:t>convicção íntima  ao sexo a que pertence, independente da forma do corpo.</a:t>
            </a:r>
          </a:p>
          <a:p>
            <a:pPr marL="357188" indent="-357188" algn="just">
              <a:lnSpc>
                <a:spcPct val="120000"/>
              </a:lnSpc>
              <a:spcBef>
                <a:spcPts val="0"/>
              </a:spcBef>
              <a:spcAft>
                <a:spcPts val="1200"/>
              </a:spcAft>
              <a:buClr>
                <a:srgbClr val="FF6600"/>
              </a:buClr>
              <a:buFont typeface="Wingdings" panose="05000000000000000000" pitchFamily="2" charset="2"/>
              <a:buChar char="§"/>
              <a:tabLst>
                <a:tab pos="357188" algn="l"/>
              </a:tabLst>
            </a:pPr>
            <a:r>
              <a:rPr lang="pt-BR" altLang="pt-BR" sz="2200" b="1" dirty="0">
                <a:solidFill>
                  <a:schemeClr val="tx1">
                    <a:lumMod val="85000"/>
                    <a:lumOff val="15000"/>
                  </a:schemeClr>
                </a:solidFill>
              </a:rPr>
              <a:t>Papel de gênero</a:t>
            </a:r>
            <a:r>
              <a:rPr lang="pt-BR" altLang="pt-BR" sz="2200" dirty="0">
                <a:solidFill>
                  <a:schemeClr val="tx1">
                    <a:lumMod val="85000"/>
                    <a:lumOff val="15000"/>
                  </a:schemeClr>
                </a:solidFill>
              </a:rPr>
              <a:t>: expressão da feminilidade ou masculinidade de acordo com as normas sociais estabelecidas. </a:t>
            </a:r>
          </a:p>
          <a:p>
            <a:pPr marL="357188" indent="-357188" algn="just">
              <a:lnSpc>
                <a:spcPct val="120000"/>
              </a:lnSpc>
              <a:spcBef>
                <a:spcPts val="0"/>
              </a:spcBef>
              <a:spcAft>
                <a:spcPts val="1200"/>
              </a:spcAft>
              <a:buClr>
                <a:srgbClr val="FF6600"/>
              </a:buClr>
              <a:buFont typeface="Wingdings" panose="05000000000000000000" pitchFamily="2" charset="2"/>
              <a:buChar char="§"/>
              <a:tabLst>
                <a:tab pos="357188" algn="l"/>
              </a:tabLst>
            </a:pPr>
            <a:r>
              <a:rPr lang="pt-BR" altLang="pt-BR" sz="2200" b="1" dirty="0">
                <a:solidFill>
                  <a:schemeClr val="tx1">
                    <a:lumMod val="85000"/>
                    <a:lumOff val="15000"/>
                  </a:schemeClr>
                </a:solidFill>
              </a:rPr>
              <a:t>Orientação sexual</a:t>
            </a:r>
            <a:r>
              <a:rPr lang="pt-BR" altLang="pt-BR" sz="2200" dirty="0">
                <a:solidFill>
                  <a:schemeClr val="tx1">
                    <a:lumMod val="85000"/>
                    <a:lumOff val="15000"/>
                  </a:schemeClr>
                </a:solidFill>
              </a:rPr>
              <a:t>: preferência de pessoa   para estabelecer vínculos eróticos e afetivos ( atração).</a:t>
            </a:r>
          </a:p>
          <a:p>
            <a:pPr>
              <a:spcBef>
                <a:spcPts val="0"/>
              </a:spcBef>
            </a:pPr>
            <a:endParaRPr lang="pt-BR" sz="2200" dirty="0">
              <a:solidFill>
                <a:schemeClr val="tx1">
                  <a:lumMod val="85000"/>
                  <a:lumOff val="15000"/>
                </a:schemeClr>
              </a:solidFill>
            </a:endParaRPr>
          </a:p>
        </p:txBody>
      </p:sp>
    </p:spTree>
    <p:extLst>
      <p:ext uri="{BB962C8B-B14F-4D97-AF65-F5344CB8AC3E}">
        <p14:creationId xmlns:p14="http://schemas.microsoft.com/office/powerpoint/2010/main" val="22042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9059</TotalTime>
  <Words>2027</Words>
  <Application>Microsoft Office PowerPoint</Application>
  <PresentationFormat>Apresentação no Ecrã (16:9)</PresentationFormat>
  <Paragraphs>133</Paragraphs>
  <Slides>27</Slides>
  <Notes>21</Notes>
  <HiddenSlides>0</HiddenSlides>
  <MMClips>0</MMClips>
  <ScaleCrop>false</ScaleCrop>
  <HeadingPairs>
    <vt:vector size="4" baseType="variant">
      <vt:variant>
        <vt:lpstr>Tema</vt:lpstr>
      </vt:variant>
      <vt:variant>
        <vt:i4>1</vt:i4>
      </vt:variant>
      <vt:variant>
        <vt:lpstr>Títulos dos diapositivos</vt:lpstr>
      </vt:variant>
      <vt:variant>
        <vt:i4>27</vt:i4>
      </vt:variant>
    </vt:vector>
  </HeadingPairs>
  <TitlesOfParts>
    <vt:vector size="28" baseType="lpstr">
      <vt:lpstr>Simple Light</vt:lpstr>
      <vt:lpstr>Apresentação do PowerPoint</vt:lpstr>
      <vt:lpstr>Apresentação do PowerPoint</vt:lpstr>
      <vt:lpstr>TEMÁRIO</vt:lpstr>
      <vt:lpstr>Apresentação do PowerPoint</vt:lpstr>
      <vt:lpstr>A SEXUALIDADE HUMANA</vt:lpstr>
      <vt:lpstr>Apresentação do PowerPoint</vt:lpstr>
      <vt:lpstr>Apresentação do PowerPoint</vt:lpstr>
      <vt:lpstr>O DESENVOLVIMENTO DA SEXUALIDADE  </vt:lpstr>
      <vt:lpstr>A IDENTIDADE SEXUAL</vt:lpstr>
      <vt:lpstr>A VIVÊNCIA DA SEXUALIDADE </vt:lpstr>
      <vt:lpstr>CUIDADOS, LIMITES E VALORES  </vt:lpstr>
      <vt:lpstr>Apresentação do PowerPoint</vt:lpstr>
      <vt:lpstr>Apresentação do PowerPoint</vt:lpstr>
      <vt:lpstr>Apresentação do PowerPoint</vt:lpstr>
      <vt:lpstr>DINÂMICA DE GRUPO</vt:lpstr>
      <vt:lpstr>1- Por que é tão difícil falarmos sobre sexualidade com nossos filhos? Como conduzir a Educação Sexual da infância à puberdade? </vt:lpstr>
      <vt:lpstr>Apresentação do PowerPoint</vt:lpstr>
      <vt:lpstr>2. O que os nossos filhos devem saber sobre sexualidade antes de entrar na pré-adolescência? Qual a idade ideal para o (a) jovem começar a ter relações sexuais?</vt:lpstr>
      <vt:lpstr> 3- Quais os problemas mais frequentes da sexualidade na adolescência e como podemos ajudá-los?</vt:lpstr>
      <vt:lpstr>Apresentação do PowerPoint</vt:lpstr>
      <vt:lpstr>4. Na perspectiva  de uma educação sexual voltada para a  felicidade, quais os valores e atitudes que a família deve transmitir?</vt:lpstr>
      <vt:lpstr>Apresentação do PowerPoint</vt:lpstr>
      <vt:lpstr>Apresentação do PowerPoint</vt:lpstr>
      <vt:lpstr>CONCLUSÃO</vt:lpstr>
      <vt:lpstr>CONVITE À AÇÃO</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 ʕ•́ᴥ•̀ʔ</dc:creator>
  <cp:lastModifiedBy>Dell</cp:lastModifiedBy>
  <cp:revision>199</cp:revision>
  <dcterms:modified xsi:type="dcterms:W3CDTF">2023-02-19T19:44:00Z</dcterms:modified>
</cp:coreProperties>
</file>