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3"/>
  </p:notesMasterIdLst>
  <p:sldIdLst>
    <p:sldId id="325" r:id="rId2"/>
    <p:sldId id="350" r:id="rId3"/>
    <p:sldId id="351" r:id="rId4"/>
    <p:sldId id="366" r:id="rId5"/>
    <p:sldId id="369" r:id="rId6"/>
    <p:sldId id="370" r:id="rId7"/>
    <p:sldId id="352" r:id="rId8"/>
    <p:sldId id="353" r:id="rId9"/>
    <p:sldId id="354" r:id="rId10"/>
    <p:sldId id="368" r:id="rId11"/>
    <p:sldId id="356" r:id="rId12"/>
    <p:sldId id="365" r:id="rId13"/>
    <p:sldId id="358" r:id="rId14"/>
    <p:sldId id="371" r:id="rId15"/>
    <p:sldId id="326" r:id="rId16"/>
    <p:sldId id="360" r:id="rId17"/>
    <p:sldId id="361" r:id="rId18"/>
    <p:sldId id="362" r:id="rId19"/>
    <p:sldId id="372" r:id="rId20"/>
    <p:sldId id="363" r:id="rId21"/>
    <p:sldId id="364" r:id="rId22"/>
  </p:sldIdLst>
  <p:sldSz cx="9144000" cy="5143500" type="screen16x9"/>
  <p:notesSz cx="6858000" cy="9144000"/>
  <p:embeddedFontLst>
    <p:embeddedFont>
      <p:font typeface="Inter" panose="020B0604020202020204" charset="0"/>
      <p:regular r:id="rId24"/>
      <p:bold r:id="rId25"/>
    </p:embeddedFont>
    <p:embeddedFont>
      <p:font typeface="Inter Medium" panose="020B0604020202020204" charset="0"/>
      <p:regular r:id="rId26"/>
    </p:embeddedFont>
    <p:embeddedFont>
      <p:font typeface="Syncopate" panose="020B0604020202020204" charset="0"/>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F00"/>
    <a:srgbClr val="00AE42"/>
    <a:srgbClr val="FFC62C"/>
    <a:srgbClr val="F16122"/>
    <a:srgbClr val="5FD0DF"/>
    <a:srgbClr val="04AF4B"/>
    <a:srgbClr val="FFC629"/>
    <a:srgbClr val="FF2CA7"/>
    <a:srgbClr val="941FE3"/>
    <a:srgbClr val="03CC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2A1D5-F228-46A4-83ED-1C51CC292A62}" v="16" dt="2022-08-15T00:35:14.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76" autoAdjust="0"/>
    <p:restoredTop sz="75547" autoAdjust="0"/>
  </p:normalViewPr>
  <p:slideViewPr>
    <p:cSldViewPr snapToGrid="0">
      <p:cViewPr varScale="1">
        <p:scale>
          <a:sx n="68" d="100"/>
          <a:sy n="68" d="100"/>
        </p:scale>
        <p:origin x="93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13aa9ef0482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3aa9ef0482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38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400" dirty="0"/>
              <a:t>MONTAR PELO MENTIMETER :</a:t>
            </a:r>
          </a:p>
          <a:p>
            <a:r>
              <a:rPr lang="pt-BR" sz="1400" dirty="0"/>
              <a:t>Pergunta:</a:t>
            </a:r>
            <a:r>
              <a:rPr lang="pt-BR" sz="1400" baseline="0" dirty="0"/>
              <a:t> Contribuo para formar pessoas e um mundo melhor com ...</a:t>
            </a:r>
            <a:endParaRPr lang="pt-BR" sz="1400" dirty="0"/>
          </a:p>
        </p:txBody>
      </p:sp>
    </p:spTree>
    <p:extLst>
      <p:ext uri="{BB962C8B-B14F-4D97-AF65-F5344CB8AC3E}">
        <p14:creationId xmlns:p14="http://schemas.microsoft.com/office/powerpoint/2010/main" val="1266939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400" dirty="0"/>
              <a:t>Para a superação de dificuldades devemos conhecer e fazer uso dos recursos</a:t>
            </a:r>
            <a:r>
              <a:rPr lang="pt-BR" sz="1400" baseline="0" dirty="0"/>
              <a:t> legais e disponíveis em nossa cidade, em nosso bairro ou comunidade. </a:t>
            </a:r>
          </a:p>
          <a:p>
            <a:pPr marL="457200" indent="-298450"/>
            <a:r>
              <a:rPr lang="pt-BR" sz="1400" baseline="0" dirty="0"/>
              <a:t>Há entidades voltadas para todos os segmentos: saúde, educação, auto estima, profissionalização, violência doméstica, alcoolismo drogas, depressão, distúrbios alimentares....</a:t>
            </a:r>
          </a:p>
          <a:p>
            <a:r>
              <a:rPr lang="pt-BR" sz="1400" dirty="0"/>
              <a:t>Quando o  círculo for local informar</a:t>
            </a:r>
            <a:r>
              <a:rPr lang="pt-BR" sz="1400" baseline="0" dirty="0"/>
              <a:t> contatos (endereços, telefones, e-mails, sites, </a:t>
            </a:r>
            <a:r>
              <a:rPr lang="pt-BR" sz="1400" baseline="0" dirty="0" err="1"/>
              <a:t>etc</a:t>
            </a:r>
            <a:r>
              <a:rPr lang="pt-BR" sz="1400" baseline="0" dirty="0"/>
              <a:t>) dos recursos disponíveis, como:</a:t>
            </a:r>
            <a:endParaRPr lang="pt-BR" sz="1400" dirty="0"/>
          </a:p>
          <a:p>
            <a:r>
              <a:rPr lang="pt-BR" sz="1400" dirty="0"/>
              <a:t>Delegacia mulher, Conselho tutelar, Conselhos .... , Alcóolicos Anônimos, Neuróticos Anônimos</a:t>
            </a:r>
          </a:p>
          <a:p>
            <a:r>
              <a:rPr lang="pt-BR" sz="1400" dirty="0"/>
              <a:t>Essas entidades são importantes para a formação e manutenção de rede de apoio social.</a:t>
            </a:r>
          </a:p>
          <a:p>
            <a:r>
              <a:rPr lang="pt-BR" sz="1400" dirty="0"/>
              <a:t>Este grupo, que hoje formamos, pode se manter e se tornar uma fonte de apoio e acolhimento para vocês conversarem, tirarem dúvidas, desabafar... Formar uma comunidade de apoio.</a:t>
            </a:r>
          </a:p>
          <a:p>
            <a:endParaRPr lang="pt-BR" sz="1400" dirty="0"/>
          </a:p>
          <a:p>
            <a:endParaRPr lang="pt-BR" sz="1400" dirty="0"/>
          </a:p>
        </p:txBody>
      </p:sp>
    </p:spTree>
    <p:extLst>
      <p:ext uri="{BB962C8B-B14F-4D97-AF65-F5344CB8AC3E}">
        <p14:creationId xmlns:p14="http://schemas.microsoft.com/office/powerpoint/2010/main" val="2686984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FontTx/>
              <a:buNone/>
            </a:pPr>
            <a:r>
              <a:rPr lang="pt-BR" sz="1600" b="0" i="0" u="none" strike="noStrike" cap="none" dirty="0">
                <a:solidFill>
                  <a:srgbClr val="000000"/>
                </a:solidFill>
                <a:effectLst/>
                <a:latin typeface="Arial"/>
                <a:ea typeface="Arial"/>
                <a:cs typeface="Arial"/>
                <a:sym typeface="Arial"/>
              </a:rPr>
              <a:t>Observar o comportamento do ser humano para com seus semelhantes é um enorme e fascinante campo de conhecimento. Podemos aprender muito sobre os homens</a:t>
            </a:r>
          </a:p>
          <a:p>
            <a:pPr marL="158750" indent="0">
              <a:buFontTx/>
              <a:buNone/>
            </a:pPr>
            <a:r>
              <a:rPr lang="pt-BR" sz="1600" b="0" i="0" u="none" strike="noStrike" cap="none" dirty="0">
                <a:solidFill>
                  <a:srgbClr val="000000"/>
                </a:solidFill>
                <a:effectLst/>
                <a:latin typeface="Arial"/>
                <a:ea typeface="Arial"/>
                <a:cs typeface="Arial"/>
                <a:sym typeface="Arial"/>
              </a:rPr>
              <a:t>através da observação do modo como agem uns com os outros, isto é, através de seu</a:t>
            </a:r>
          </a:p>
          <a:p>
            <a:pPr marL="158750" indent="0">
              <a:buFontTx/>
              <a:buNone/>
            </a:pPr>
            <a:r>
              <a:rPr lang="pt-BR" sz="1600" b="0" i="0" u="none" strike="noStrike" cap="none" dirty="0">
                <a:solidFill>
                  <a:srgbClr val="000000"/>
                </a:solidFill>
                <a:effectLst/>
                <a:latin typeface="Arial"/>
                <a:ea typeface="Arial"/>
                <a:cs typeface="Arial"/>
                <a:sym typeface="Arial"/>
              </a:rPr>
              <a:t>comportamento. Podemos também dizer que o modo de agir e reagir do ser humano</a:t>
            </a:r>
          </a:p>
          <a:p>
            <a:pPr marL="158750" indent="0">
              <a:buNone/>
            </a:pPr>
            <a:r>
              <a:rPr lang="pt-BR" sz="1600" b="0" i="0" u="none" strike="noStrike" cap="none" dirty="0">
                <a:solidFill>
                  <a:srgbClr val="000000"/>
                </a:solidFill>
                <a:effectLst/>
                <a:latin typeface="Arial"/>
                <a:ea typeface="Arial"/>
                <a:cs typeface="Arial"/>
                <a:sym typeface="Arial"/>
              </a:rPr>
              <a:t>pode ser comparado ao de alguns animais. </a:t>
            </a:r>
            <a:r>
              <a:rPr lang="pt-BR" sz="1400" b="0" i="0" u="none" strike="noStrike" cap="none" dirty="0">
                <a:solidFill>
                  <a:srgbClr val="000000"/>
                </a:solidFill>
                <a:effectLst/>
                <a:latin typeface="Arial"/>
                <a:ea typeface="Arial"/>
                <a:cs typeface="Arial"/>
                <a:sym typeface="Arial"/>
              </a:rPr>
              <a:t>Gosto muito da metáfora usada por Marshall B. Rosenberg (1999), fundador da CNV- Comunicação Não Violenta, sobre a girafa e o chacal ilustra claramente esse comportamento. ( ler ...)</a:t>
            </a:r>
          </a:p>
          <a:p>
            <a:r>
              <a:rPr lang="pt-BR" sz="1400" b="1" i="1" u="none" strike="noStrike" cap="none" dirty="0">
                <a:solidFill>
                  <a:srgbClr val="000000"/>
                </a:solidFill>
                <a:effectLst/>
                <a:latin typeface="Arial"/>
                <a:ea typeface="Arial"/>
                <a:cs typeface="Arial"/>
                <a:sym typeface="Arial"/>
              </a:rPr>
              <a:t>“Essa</a:t>
            </a:r>
            <a:r>
              <a:rPr lang="pt-BR" sz="1400" b="1" i="1" u="none" strike="noStrike" cap="none" baseline="0" dirty="0">
                <a:solidFill>
                  <a:srgbClr val="000000"/>
                </a:solidFill>
                <a:effectLst/>
                <a:latin typeface="Arial"/>
                <a:ea typeface="Arial"/>
                <a:cs typeface="Arial"/>
                <a:sym typeface="Arial"/>
              </a:rPr>
              <a:t> é </a:t>
            </a:r>
            <a:r>
              <a:rPr lang="pt-BR" sz="1400" b="1" i="1" u="none" strike="noStrike" cap="none" dirty="0">
                <a:solidFill>
                  <a:srgbClr val="000000"/>
                </a:solidFill>
                <a:effectLst/>
                <a:latin typeface="Arial"/>
                <a:ea typeface="Arial"/>
                <a:cs typeface="Arial"/>
                <a:sym typeface="Arial"/>
              </a:rPr>
              <a:t>a metáfora  sobre a girafa e o chacal,</a:t>
            </a:r>
            <a:r>
              <a:rPr lang="pt-BR" sz="1400" b="1" i="1" u="none" strike="noStrike" cap="none" baseline="0" dirty="0">
                <a:solidFill>
                  <a:srgbClr val="000000"/>
                </a:solidFill>
                <a:effectLst/>
                <a:latin typeface="Arial"/>
                <a:ea typeface="Arial"/>
                <a:cs typeface="Arial"/>
                <a:sym typeface="Arial"/>
              </a:rPr>
              <a:t> e e</a:t>
            </a:r>
            <a:r>
              <a:rPr lang="pt-BR" sz="1400" b="1" i="1" u="none" strike="noStrike" cap="none" dirty="0">
                <a:solidFill>
                  <a:srgbClr val="000000"/>
                </a:solidFill>
                <a:effectLst/>
                <a:latin typeface="Arial"/>
                <a:ea typeface="Arial"/>
                <a:cs typeface="Arial"/>
                <a:sym typeface="Arial"/>
              </a:rPr>
              <a:t>la pode ser usada para demonstrar como nossas palavras, ações e intenções contribuem para nos conectar com a vida, ou como podem nos alienar dela; é muito eficiente para nos ajudar a refletir sobre a complexidade da comunicação humana.  Os chacais são animais dotados de uma energia frenética, rápida, cortante e, portanto, representativos de uma forma de relacionamento caótica: quando um rosna e mostra os dentes, o outro responde da mesma forma; estão comunicando um ao outro que não querem conversa, que não aceitam outro em seu território, e que o defenderão a qualquer preço; não sabem, ou não querem negociar, e comunicam-se sempre pela agressividade.  Por sua vez a girafa, entre todos os mamíferos terrestres, é o animal que possui o maior coração: talvez ele tenha que ser tão grande para conseguir levar o sangue através de seu imenso pescoço até o cérebro! Donas de um coração tão grande, a ideia é a de que as “girafas” ouvem com o coração, sem fazerem julgamentos de valor: apenas observam com empatia e uma presença afetuosa tudo aquilo que as cerca. Seu longo pescoço poderia representar a visão, ou a capacidade de ver claramente o que realmente é importante na questão que observa, através de várias perspectivas. Comunicar-se “como uma girafa” significa levantar o pescoço a uma altura em que se pode ver o que há por trás das palavras que possam nos parecer ofensivas: quais seriam as necessidades daquela pessoa que não estão sendo atendidas, e que assim a fazem comunicar-se daquela forma violenta e agressiva.</a:t>
            </a:r>
          </a:p>
          <a:p>
            <a:r>
              <a:rPr lang="pt-BR" sz="1400" b="1" i="1" u="none" strike="noStrike" cap="none" dirty="0">
                <a:solidFill>
                  <a:srgbClr val="000000"/>
                </a:solidFill>
                <a:effectLst/>
                <a:latin typeface="Arial"/>
                <a:ea typeface="Arial"/>
                <a:cs typeface="Arial"/>
                <a:sym typeface="Arial"/>
              </a:rPr>
              <a:t> Todo comportamento é uma escolha. Nós escolhemos, o modo como ouvimos, as interpretações que damos ao que ouvimos, e como respondemos aquilo que ouvimos, ou pensamos que ouvimos. E também podemos compreender que os nossos comportamentos são pura e simplesmente estratégias para satisfazer necessidades. Assim, sempre nos comunicamos buscando suprir alguma necessidade. A forma pela qual o fazemos depende de quanto estamos cientes do motivo, e da necessidade de estarmos fazendo o que estamos fazendo.”</a:t>
            </a:r>
          </a:p>
          <a:p>
            <a:pPr marL="158750" indent="0">
              <a:buNone/>
            </a:pPr>
            <a:r>
              <a:rPr lang="pt-BR" sz="1400" b="1" i="1" u="none" strike="noStrike" cap="none" dirty="0">
                <a:solidFill>
                  <a:srgbClr val="000000"/>
                </a:solidFill>
                <a:effectLst/>
                <a:latin typeface="Arial"/>
                <a:ea typeface="Arial"/>
                <a:cs typeface="Arial"/>
                <a:sym typeface="Arial"/>
              </a:rPr>
              <a:t>( </a:t>
            </a:r>
            <a:r>
              <a:rPr lang="pt-BR" sz="1100" b="1" i="0" u="none" strike="noStrike" cap="none" dirty="0">
                <a:solidFill>
                  <a:srgbClr val="000000"/>
                </a:solidFill>
                <a:effectLst/>
                <a:latin typeface="Arial"/>
                <a:ea typeface="Arial"/>
                <a:cs typeface="Arial"/>
                <a:sym typeface="Arial"/>
              </a:rPr>
              <a:t>REFLEXÕES SOBRE BOAS PARCERIAS: WATZLAWICK, ROSENBERG, MATURANA E A COMUNICAÇÃO HUMANA-</a:t>
            </a:r>
            <a:endParaRPr lang="pt-BR" sz="1100" b="0" i="0" u="none" strike="noStrike" cap="none" dirty="0">
              <a:solidFill>
                <a:srgbClr val="000000"/>
              </a:solidFill>
              <a:effectLst/>
              <a:latin typeface="Arial"/>
              <a:ea typeface="Arial"/>
              <a:cs typeface="Arial"/>
              <a:sym typeface="Arial"/>
            </a:endParaRPr>
          </a:p>
          <a:p>
            <a:pPr marL="158750" indent="0">
              <a:buNone/>
            </a:pPr>
            <a:r>
              <a:rPr lang="pt-BR" sz="1100" b="0" i="1" u="none" strike="noStrike" cap="none" dirty="0">
                <a:solidFill>
                  <a:srgbClr val="000000"/>
                </a:solidFill>
                <a:effectLst/>
                <a:latin typeface="Arial"/>
                <a:ea typeface="Arial"/>
                <a:cs typeface="Arial"/>
                <a:sym typeface="Arial"/>
              </a:rPr>
              <a:t>Regina Célia Simões De </a:t>
            </a:r>
            <a:r>
              <a:rPr lang="pt-BR" sz="1100" b="0" i="1" u="none" strike="noStrike" cap="none" dirty="0" err="1">
                <a:solidFill>
                  <a:srgbClr val="000000"/>
                </a:solidFill>
                <a:effectLst/>
                <a:latin typeface="Arial"/>
                <a:ea typeface="Arial"/>
                <a:cs typeface="Arial"/>
                <a:sym typeface="Arial"/>
              </a:rPr>
              <a:t>Mathis</a:t>
            </a:r>
            <a:r>
              <a:rPr lang="pt-BR" sz="1100" b="0" i="1" u="none" strike="noStrike" cap="none" dirty="0">
                <a:solidFill>
                  <a:srgbClr val="000000"/>
                </a:solidFill>
                <a:effectLst/>
                <a:latin typeface="Arial"/>
                <a:ea typeface="Arial"/>
                <a:cs typeface="Arial"/>
                <a:sym typeface="Arial"/>
              </a:rPr>
              <a:t> -</a:t>
            </a:r>
            <a:r>
              <a:rPr lang="pt-BR" sz="1100" b="0" i="1" u="none" strike="noStrike" cap="none" baseline="0" dirty="0">
                <a:solidFill>
                  <a:srgbClr val="000000"/>
                </a:solidFill>
                <a:effectLst/>
                <a:latin typeface="Arial"/>
                <a:ea typeface="Arial"/>
                <a:cs typeface="Arial"/>
                <a:sym typeface="Arial"/>
              </a:rPr>
              <a:t>  veja  o artigo completo no site:  http://escoladepaisgrandefloripa.org.br/ )</a:t>
            </a:r>
            <a:endParaRPr lang="pt-BR" sz="1400" b="1" i="1" u="none" strike="noStrike" cap="none" dirty="0">
              <a:solidFill>
                <a:srgbClr val="000000"/>
              </a:solidFill>
              <a:effectLst/>
              <a:latin typeface="Arial"/>
              <a:ea typeface="Arial"/>
              <a:cs typeface="Arial"/>
              <a:sym typeface="Arial"/>
            </a:endParaRPr>
          </a:p>
          <a:p>
            <a:pPr marL="158750" indent="0">
              <a:buNone/>
            </a:pPr>
            <a:endParaRPr lang="pt-BR" sz="1400" b="0" i="0" u="none" strike="noStrike" cap="none" dirty="0">
              <a:solidFill>
                <a:srgbClr val="000000"/>
              </a:solidFill>
              <a:effectLst/>
              <a:latin typeface="Arial"/>
              <a:ea typeface="Arial"/>
              <a:cs typeface="Arial"/>
              <a:sym typeface="Arial"/>
            </a:endParaRPr>
          </a:p>
          <a:p>
            <a:pPr marL="158750" indent="0">
              <a:buFontTx/>
              <a:buNone/>
            </a:pPr>
            <a:endParaRPr lang="pt-BR" sz="1600" b="0" i="0" u="none" strike="noStrike" cap="none" dirty="0">
              <a:solidFill>
                <a:srgbClr val="000000"/>
              </a:solidFill>
              <a:effectLst/>
              <a:latin typeface="Arial"/>
              <a:ea typeface="Arial"/>
              <a:cs typeface="Arial"/>
              <a:sym typeface="Arial"/>
            </a:endParaRPr>
          </a:p>
          <a:p>
            <a:endParaRPr lang="pt-BR" dirty="0"/>
          </a:p>
        </p:txBody>
      </p:sp>
    </p:spTree>
    <p:extLst>
      <p:ext uri="{BB962C8B-B14F-4D97-AF65-F5344CB8AC3E}">
        <p14:creationId xmlns:p14="http://schemas.microsoft.com/office/powerpoint/2010/main" val="1018935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44528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380990" indent="-380990" algn="just">
              <a:spcAft>
                <a:spcPts val="800"/>
              </a:spcAft>
              <a:buFont typeface="Wingdings" panose="05000000000000000000" pitchFamily="2" charset="2"/>
              <a:buChar char="Ø"/>
            </a:pPr>
            <a:r>
              <a:rPr lang="pt-BR" sz="1600" dirty="0">
                <a:solidFill>
                  <a:schemeClr val="tx1">
                    <a:lumMod val="65000"/>
                    <a:lumOff val="35000"/>
                  </a:schemeClr>
                </a:solidFill>
              </a:rPr>
              <a:t>Primeiramente, observamos o que está de fato acontecendo numa situação. O</a:t>
            </a:r>
            <a:r>
              <a:rPr lang="pt-BR" sz="1600" baseline="0" dirty="0">
                <a:solidFill>
                  <a:schemeClr val="tx1">
                    <a:lumMod val="65000"/>
                    <a:lumOff val="35000"/>
                  </a:schemeClr>
                </a:solidFill>
              </a:rPr>
              <a:t> objetivo </a:t>
            </a:r>
            <a:r>
              <a:rPr lang="pt-BR" sz="1600" dirty="0">
                <a:solidFill>
                  <a:schemeClr val="tx1">
                    <a:lumMod val="65000"/>
                    <a:lumOff val="35000"/>
                  </a:schemeClr>
                </a:solidFill>
              </a:rPr>
              <a:t>é ser capaz de articular essa observação sem fazer nenhum julgamento ou avaliação.</a:t>
            </a:r>
          </a:p>
          <a:p>
            <a:pPr marL="380990" indent="-380990" algn="just">
              <a:spcAft>
                <a:spcPts val="800"/>
              </a:spcAft>
              <a:buFont typeface="Wingdings" panose="05000000000000000000" pitchFamily="2" charset="2"/>
              <a:buChar char="Ø"/>
            </a:pPr>
            <a:r>
              <a:rPr lang="pt-BR" sz="1600" dirty="0">
                <a:solidFill>
                  <a:schemeClr val="tx1">
                    <a:lumMod val="65000"/>
                    <a:lumOff val="35000"/>
                  </a:schemeClr>
                </a:solidFill>
              </a:rPr>
              <a:t>Segundo, identificamos como nos sentimos ao observar aquela ação</a:t>
            </a:r>
          </a:p>
          <a:p>
            <a:pPr marL="380990" indent="-380990" algn="just">
              <a:spcAft>
                <a:spcPts val="800"/>
              </a:spcAft>
              <a:buFont typeface="Wingdings" panose="05000000000000000000" pitchFamily="2" charset="2"/>
              <a:buChar char="Ø"/>
            </a:pPr>
            <a:r>
              <a:rPr lang="pt-BR" sz="1600" dirty="0">
                <a:solidFill>
                  <a:schemeClr val="tx1">
                    <a:lumMod val="65000"/>
                    <a:lumOff val="35000"/>
                  </a:schemeClr>
                </a:solidFill>
              </a:rPr>
              <a:t>Em terceiro lugar, reconhecemos quais de nossas necessidades estão ligadas aos sentimentos que identificamos aí.  Temos consciência desses três componentes quando usamos a CNV para expressar clara e honestamente como estamos.</a:t>
            </a:r>
          </a:p>
          <a:p>
            <a:pPr marL="228594" indent="-228594" algn="just">
              <a:spcAft>
                <a:spcPts val="800"/>
              </a:spcAft>
              <a:buFont typeface="Wingdings" panose="05000000000000000000" pitchFamily="2" charset="2"/>
              <a:buChar char="Ø"/>
            </a:pPr>
            <a:r>
              <a:rPr lang="pt-BR" sz="1600" dirty="0">
                <a:solidFill>
                  <a:schemeClr val="tx1">
                    <a:lumMod val="65000"/>
                    <a:lumOff val="35000"/>
                  </a:schemeClr>
                </a:solidFill>
              </a:rPr>
              <a:t>   Aí continuamos para utilizar a quarta informação, o pedido.</a:t>
            </a:r>
          </a:p>
          <a:p>
            <a:pPr algn="just"/>
            <a:endParaRPr lang="pt-BR" sz="1600" dirty="0">
              <a:solidFill>
                <a:schemeClr val="tx1">
                  <a:lumMod val="65000"/>
                  <a:lumOff val="35000"/>
                </a:schemeClr>
              </a:solidFill>
            </a:endParaRPr>
          </a:p>
          <a:p>
            <a:pPr marL="228594" indent="-228594" algn="just">
              <a:spcAft>
                <a:spcPts val="800"/>
              </a:spcAft>
              <a:buClr>
                <a:schemeClr val="accent4"/>
              </a:buClr>
              <a:buFont typeface="Wingdings" panose="05000000000000000000" pitchFamily="2" charset="2"/>
              <a:buChar char="v"/>
            </a:pPr>
            <a:r>
              <a:rPr lang="pt-BR" sz="1600" dirty="0">
                <a:solidFill>
                  <a:schemeClr val="tx1">
                    <a:lumMod val="65000"/>
                    <a:lumOff val="35000"/>
                  </a:schemeClr>
                </a:solidFill>
              </a:rPr>
              <a:t>O outro aspecto dessa forma de comunicação consiste em receber aquelas mesmas quatro informações dos outros.</a:t>
            </a:r>
            <a:endParaRPr lang="pt-BR" sz="1400" dirty="0"/>
          </a:p>
          <a:p>
            <a:r>
              <a:rPr lang="pt-BR" sz="1400" dirty="0">
                <a:solidFill>
                  <a:schemeClr val="accent4"/>
                </a:solidFill>
              </a:rPr>
              <a:t>As ações concretas que estamos observando e que afetam nosso bem- estar;</a:t>
            </a:r>
          </a:p>
          <a:p>
            <a:r>
              <a:rPr lang="pt-BR" sz="1400" dirty="0">
                <a:solidFill>
                  <a:schemeClr val="accent4"/>
                </a:solidFill>
              </a:rPr>
              <a:t>Como nos sentimos em relação ao que estamos observando;</a:t>
            </a:r>
          </a:p>
          <a:p>
            <a:r>
              <a:rPr lang="pt-BR" sz="1400" dirty="0">
                <a:solidFill>
                  <a:schemeClr val="accent4"/>
                </a:solidFill>
              </a:rPr>
              <a:t>As necessidades, valores, desejos etc. que estão gerando nossos sentimentos;</a:t>
            </a:r>
          </a:p>
          <a:p>
            <a:r>
              <a:rPr lang="pt-BR" sz="1400" dirty="0">
                <a:solidFill>
                  <a:schemeClr val="accent4"/>
                </a:solidFill>
              </a:rPr>
              <a:t>As ações concretas que pedimos para melhorar</a:t>
            </a:r>
            <a:r>
              <a:rPr lang="pt-BR" sz="1400" baseline="0" dirty="0">
                <a:solidFill>
                  <a:schemeClr val="accent4"/>
                </a:solidFill>
              </a:rPr>
              <a:t> nossa comunicação.</a:t>
            </a:r>
            <a:endParaRPr lang="pt-BR" sz="1400" dirty="0">
              <a:solidFill>
                <a:schemeClr val="accent4"/>
              </a:solidFill>
            </a:endParaRPr>
          </a:p>
          <a:p>
            <a:pPr marL="158750" indent="0">
              <a:buNone/>
            </a:pPr>
            <a:endParaRPr lang="pt-BR" sz="1400" dirty="0"/>
          </a:p>
        </p:txBody>
      </p:sp>
    </p:spTree>
    <p:extLst>
      <p:ext uri="{BB962C8B-B14F-4D97-AF65-F5344CB8AC3E}">
        <p14:creationId xmlns:p14="http://schemas.microsoft.com/office/powerpoint/2010/main" val="2349438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3aa9ef0482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3aa9ef0482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1715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r>
              <a:rPr lang="pt-BR" sz="1400" dirty="0"/>
              <a:t>Exemplos de melodias conhecidas: Ciranda cirandinha; atirei um pau no gato; dá um pulo vai pra frente...</a:t>
            </a:r>
          </a:p>
          <a:p>
            <a:pPr marL="158750" indent="0">
              <a:buNone/>
            </a:pPr>
            <a:r>
              <a:rPr lang="pt-BR" sz="1400" dirty="0"/>
              <a:t>Dicas importantes:</a:t>
            </a:r>
          </a:p>
          <a:p>
            <a:r>
              <a:rPr lang="pt-BR" sz="1400" dirty="0"/>
              <a:t>escolher músicas infantis reconecta a criança interior de cada um e traz alegria e leveza a este último encontro;</a:t>
            </a:r>
          </a:p>
          <a:p>
            <a:r>
              <a:rPr lang="pt-BR" sz="1400" dirty="0"/>
              <a:t>evitar hinos religiosos (nem todos podem conhecer e exclui alguns);</a:t>
            </a:r>
          </a:p>
          <a:p>
            <a:r>
              <a:rPr lang="pt-BR" sz="1400" dirty="0"/>
              <a:t>Colocar a letra no chat quando for apresentar  ao grupo todo. </a:t>
            </a:r>
          </a:p>
          <a:p>
            <a:r>
              <a:rPr lang="pt-BR" sz="1400" dirty="0"/>
              <a:t>Caso o grupo prefira,</a:t>
            </a:r>
            <a:r>
              <a:rPr lang="pt-BR" sz="1400" baseline="0" dirty="0"/>
              <a:t> </a:t>
            </a:r>
            <a:r>
              <a:rPr lang="pt-BR" sz="1400" dirty="0"/>
              <a:t>pode trocar a forma de apresentar por um texto em forma de poema, notícia, acróstico, poesia ou resumo.</a:t>
            </a:r>
          </a:p>
          <a:p>
            <a:pPr marL="158750" indent="0">
              <a:buNone/>
            </a:pPr>
            <a:r>
              <a:rPr lang="pt-BR" sz="2400" dirty="0"/>
              <a:t> </a:t>
            </a:r>
            <a:endParaRPr lang="pt-BR" sz="1400" dirty="0"/>
          </a:p>
        </p:txBody>
      </p:sp>
    </p:spTree>
    <p:extLst>
      <p:ext uri="{BB962C8B-B14F-4D97-AF65-F5344CB8AC3E}">
        <p14:creationId xmlns:p14="http://schemas.microsoft.com/office/powerpoint/2010/main" val="1785020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046550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sz="1100" b="0" i="0" u="none" strike="noStrike" cap="none" dirty="0">
                <a:solidFill>
                  <a:srgbClr val="000000"/>
                </a:solidFill>
                <a:effectLst/>
                <a:latin typeface="Arial"/>
                <a:ea typeface="Arial"/>
                <a:cs typeface="Arial"/>
                <a:sym typeface="Arial"/>
              </a:rPr>
              <a:t>Após vermos o conteúdo, trabalharmos em grupo/ trocarmos experiência, revejam suas anotações. A</a:t>
            </a:r>
            <a:r>
              <a:rPr lang="pt-BR" sz="1100" b="0" i="0" u="none" strike="noStrike" cap="none" baseline="0" dirty="0">
                <a:solidFill>
                  <a:srgbClr val="000000"/>
                </a:solidFill>
                <a:effectLst/>
                <a:latin typeface="Arial"/>
                <a:ea typeface="Arial"/>
                <a:cs typeface="Arial"/>
                <a:sym typeface="Arial"/>
              </a:rPr>
              <a:t> partir de agora</a:t>
            </a:r>
            <a:r>
              <a:rPr lang="pt-BR" sz="1100" b="0" i="0" u="none" strike="noStrike" cap="none" dirty="0">
                <a:solidFill>
                  <a:srgbClr val="000000"/>
                </a:solidFill>
                <a:effectLst/>
                <a:latin typeface="Arial"/>
                <a:ea typeface="Arial"/>
                <a:cs typeface="Arial"/>
                <a:sym typeface="Arial"/>
              </a:rPr>
              <a:t>, tenham este compromisso, execute as propostas anotadas.</a:t>
            </a:r>
          </a:p>
          <a:p>
            <a:endParaRPr lang="pt-BR" sz="1400" dirty="0"/>
          </a:p>
        </p:txBody>
      </p:sp>
    </p:spTree>
    <p:extLst>
      <p:ext uri="{BB962C8B-B14F-4D97-AF65-F5344CB8AC3E}">
        <p14:creationId xmlns:p14="http://schemas.microsoft.com/office/powerpoint/2010/main" val="2902971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FORMATURA e Certificado</a:t>
            </a:r>
          </a:p>
        </p:txBody>
      </p:sp>
    </p:spTree>
    <p:extLst>
      <p:ext uri="{BB962C8B-B14F-4D97-AF65-F5344CB8AC3E}">
        <p14:creationId xmlns:p14="http://schemas.microsoft.com/office/powerpoint/2010/main" val="265031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800" dirty="0"/>
          </a:p>
        </p:txBody>
      </p:sp>
    </p:spTree>
    <p:extLst>
      <p:ext uri="{BB962C8B-B14F-4D97-AF65-F5344CB8AC3E}">
        <p14:creationId xmlns:p14="http://schemas.microsoft.com/office/powerpoint/2010/main" val="1479647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endParaRPr dirty="0"/>
          </a:p>
        </p:txBody>
      </p:sp>
    </p:spTree>
    <p:extLst>
      <p:ext uri="{BB962C8B-B14F-4D97-AF65-F5344CB8AC3E}">
        <p14:creationId xmlns:p14="http://schemas.microsoft.com/office/powerpoint/2010/main" val="2281872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BR" sz="1800" dirty="0"/>
              <a:t>Há sete encontros</a:t>
            </a:r>
            <a:r>
              <a:rPr lang="pt-BR" sz="1800" baseline="0" dirty="0"/>
              <a:t> iniciamos uma jornada de reflexão ... que todo pai, mãe, avô, avó, tio (a), padrinho (a), professor (a), que se importa com o futuro da criança que ama, com o futuro do seu aluno,... </a:t>
            </a:r>
            <a:r>
              <a:rPr lang="pt-BR" sz="1800" b="1" baseline="0" dirty="0"/>
              <a:t>jornada de reflexão sobre a nossa responsabilidade </a:t>
            </a:r>
            <a:r>
              <a:rPr lang="pt-BR" sz="1800" baseline="0" dirty="0"/>
              <a:t>em preparar as pessoas mais importantes da nossa vida, para um mundo que a gente não sabe como vai estar quando eles chegarem a vida adulta. Já paramos pra pensar em como é grande o desafio de ter que preparar um ser humano, para um mundo que você não sabe como vai ser? Pra empregos que você não sabe quais vão ter, pra uma sociedade que você não sabe como vai funcionar? As crianças de hoje terão a nossa idade em 2050. 2060... Como eu preparo elas pra 2050? É difícil imaginar, e mais difícil é preparar ...</a:t>
            </a:r>
          </a:p>
          <a:p>
            <a:pPr marL="0" lvl="0" indent="0" algn="l" rtl="0">
              <a:lnSpc>
                <a:spcPct val="100000"/>
              </a:lnSpc>
              <a:spcBef>
                <a:spcPts val="0"/>
              </a:spcBef>
              <a:spcAft>
                <a:spcPts val="0"/>
              </a:spcAft>
              <a:buSzPts val="1100"/>
              <a:buNone/>
            </a:pPr>
            <a:r>
              <a:rPr lang="pt-BR" sz="1800" baseline="0" dirty="0"/>
              <a:t>Precisamos entender quais habilidades precisamos desenvolver nelas hoje, quais valores precisamos ensinar hoje e que serão essenciais no futuro. Estamos prontos? </a:t>
            </a:r>
            <a:endParaRPr sz="1800" dirty="0"/>
          </a:p>
        </p:txBody>
      </p:sp>
    </p:spTree>
    <p:extLst>
      <p:ext uri="{BB962C8B-B14F-4D97-AF65-F5344CB8AC3E}">
        <p14:creationId xmlns:p14="http://schemas.microsoft.com/office/powerpoint/2010/main" val="9278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3aa9ef0482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3aa9ef0482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2422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63180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100" b="1" i="0" u="none" strike="noStrike" cap="none" dirty="0">
                <a:solidFill>
                  <a:srgbClr val="000000"/>
                </a:solidFill>
                <a:effectLst/>
                <a:latin typeface="Arial"/>
                <a:ea typeface="Arial"/>
                <a:cs typeface="Arial"/>
                <a:sym typeface="Arial"/>
              </a:rPr>
              <a:t>Para o coordenador</a:t>
            </a:r>
            <a:r>
              <a:rPr lang="pt-BR" sz="1100" b="1" i="0" u="none" strike="noStrike" cap="none" baseline="0" dirty="0">
                <a:solidFill>
                  <a:srgbClr val="000000"/>
                </a:solidFill>
                <a:effectLst/>
                <a:latin typeface="Arial"/>
                <a:ea typeface="Arial"/>
                <a:cs typeface="Arial"/>
                <a:sym typeface="Arial"/>
              </a:rPr>
              <a:t> – prepare o material ou solicite para ter em mãos papel e caneta</a:t>
            </a:r>
            <a:r>
              <a:rPr lang="pt-BR" sz="1100" b="1" i="0" u="none" strike="noStrike" cap="none" dirty="0">
                <a:solidFill>
                  <a:srgbClr val="000000"/>
                </a:solidFill>
                <a:effectLst/>
                <a:latin typeface="Arial"/>
                <a:ea typeface="Arial"/>
                <a:cs typeface="Arial"/>
                <a:sym typeface="Arial"/>
              </a:rPr>
              <a:t>:</a:t>
            </a:r>
            <a:r>
              <a:rPr lang="pt-BR" sz="1100" b="0" i="0" u="none" strike="noStrike" cap="none" dirty="0">
                <a:solidFill>
                  <a:srgbClr val="000000"/>
                </a:solidFill>
                <a:effectLst/>
                <a:latin typeface="Arial"/>
                <a:ea typeface="Arial"/>
                <a:cs typeface="Arial"/>
                <a:sym typeface="Arial"/>
              </a:rPr>
              <a:t> Papel com o título Cidadania e a Cultura da Paz e três colunas: EU VEJO, EU SINTO/CRITICO e EU PROPONHO</a:t>
            </a:r>
          </a:p>
          <a:p>
            <a:r>
              <a:rPr lang="pt-BR" sz="1100" b="1" i="0" u="none" strike="noStrike" cap="none" dirty="0">
                <a:solidFill>
                  <a:srgbClr val="000000"/>
                </a:solidFill>
                <a:effectLst/>
                <a:latin typeface="Arial"/>
                <a:ea typeface="Arial"/>
                <a:cs typeface="Arial"/>
                <a:sym typeface="Arial"/>
              </a:rPr>
              <a:t>Motivação:</a:t>
            </a:r>
            <a:r>
              <a:rPr lang="pt-BR" sz="1100" b="0" i="0" u="none" strike="noStrike" cap="none" dirty="0">
                <a:solidFill>
                  <a:srgbClr val="000000"/>
                </a:solidFill>
                <a:effectLst/>
                <a:latin typeface="Arial"/>
                <a:ea typeface="Arial"/>
                <a:cs typeface="Arial"/>
                <a:sym typeface="Arial"/>
              </a:rPr>
              <a:t> O tema proposto para hoje é Cidadania e Cultura</a:t>
            </a:r>
            <a:r>
              <a:rPr lang="pt-BR" sz="1100" b="0" i="0" u="none" strike="noStrike" cap="none" baseline="0" dirty="0">
                <a:solidFill>
                  <a:srgbClr val="000000"/>
                </a:solidFill>
                <a:effectLst/>
                <a:latin typeface="Arial"/>
                <a:ea typeface="Arial"/>
                <a:cs typeface="Arial"/>
                <a:sym typeface="Arial"/>
              </a:rPr>
              <a:t> da Paz</a:t>
            </a:r>
            <a:r>
              <a:rPr lang="pt-BR" sz="1100" b="0" i="0" u="none" strike="noStrike" cap="none" dirty="0">
                <a:solidFill>
                  <a:srgbClr val="000000"/>
                </a:solidFill>
                <a:effectLst/>
                <a:latin typeface="Arial"/>
                <a:ea typeface="Arial"/>
                <a:cs typeface="Arial"/>
                <a:sym typeface="Arial"/>
              </a:rPr>
              <a:t>. Elenque rapidamente, tudo o que surgir em sua mente em cada uma das colunas em relação a sua família, relacionamentos ou</a:t>
            </a:r>
            <a:r>
              <a:rPr lang="pt-BR" sz="1100" b="0" i="0" u="none" strike="noStrike" cap="none" baseline="0" dirty="0">
                <a:solidFill>
                  <a:srgbClr val="000000"/>
                </a:solidFill>
                <a:effectLst/>
                <a:latin typeface="Arial"/>
                <a:ea typeface="Arial"/>
                <a:cs typeface="Arial"/>
                <a:sym typeface="Arial"/>
              </a:rPr>
              <a:t> sociedade</a:t>
            </a:r>
            <a:r>
              <a:rPr lang="pt-BR" sz="1100" b="0" i="0" u="none" strike="noStrike" cap="none" dirty="0">
                <a:solidFill>
                  <a:srgbClr val="000000"/>
                </a:solidFill>
                <a:effectLst/>
                <a:latin typeface="Arial"/>
                <a:ea typeface="Arial"/>
                <a:cs typeface="Arial"/>
                <a:sym typeface="Arial"/>
              </a:rPr>
              <a:t>. Guarde seu papel. Conversaremos sobre ele no final de nosso círculo. </a:t>
            </a:r>
          </a:p>
          <a:p>
            <a:pPr marL="158750" indent="0">
              <a:buNone/>
            </a:pPr>
            <a:r>
              <a:rPr lang="pt-BR" sz="1100" b="0" i="0" u="none" strike="noStrike" cap="none" dirty="0" err="1">
                <a:solidFill>
                  <a:srgbClr val="000000"/>
                </a:solidFill>
                <a:effectLst/>
                <a:latin typeface="Arial"/>
                <a:ea typeface="Arial"/>
                <a:cs typeface="Arial"/>
                <a:sym typeface="Arial"/>
              </a:rPr>
              <a:t>Ex</a:t>
            </a:r>
            <a:r>
              <a:rPr lang="pt-BR" sz="1100" b="0" i="0" u="none" strike="noStrike" cap="none" dirty="0">
                <a:solidFill>
                  <a:srgbClr val="000000"/>
                </a:solidFill>
                <a:effectLst/>
                <a:latin typeface="Arial"/>
                <a:ea typeface="Arial"/>
                <a:cs typeface="Arial"/>
                <a:sym typeface="Arial"/>
              </a:rPr>
              <a:t> - Eu vejo (reclamações) eu sinto (impotência/ tristeza) eu proponho</a:t>
            </a:r>
            <a:r>
              <a:rPr lang="pt-BR" sz="1100" b="0" i="0" u="none" strike="noStrike" cap="none" baseline="0" dirty="0">
                <a:solidFill>
                  <a:srgbClr val="000000"/>
                </a:solidFill>
                <a:effectLst/>
                <a:latin typeface="Arial"/>
                <a:ea typeface="Arial"/>
                <a:cs typeface="Arial"/>
                <a:sym typeface="Arial"/>
              </a:rPr>
              <a:t> ( lista de tarefas)...</a:t>
            </a:r>
            <a:endParaRPr lang="pt-BR" sz="1100" b="0" i="0" u="none" strike="noStrike" cap="none" dirty="0">
              <a:solidFill>
                <a:srgbClr val="000000"/>
              </a:solidFill>
              <a:effectLst/>
              <a:latin typeface="Arial"/>
              <a:ea typeface="Arial"/>
              <a:cs typeface="Arial"/>
              <a:sym typeface="Arial"/>
            </a:endParaRPr>
          </a:p>
          <a:p>
            <a:endParaRPr lang="pt-BR" sz="1400" dirty="0"/>
          </a:p>
        </p:txBody>
      </p:sp>
    </p:spTree>
    <p:extLst>
      <p:ext uri="{BB962C8B-B14F-4D97-AF65-F5344CB8AC3E}">
        <p14:creationId xmlns:p14="http://schemas.microsoft.com/office/powerpoint/2010/main" val="2761783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400" dirty="0"/>
              <a:t>Adultos responsáveis pela educação de uma criança ou adolescente são construtores e reparadores incansáveis de pontes, além  de serem guias seguros para elas, em diversos tipos de travessia.</a:t>
            </a:r>
          </a:p>
          <a:p>
            <a:r>
              <a:rPr lang="pt-BR" sz="1400" dirty="0"/>
              <a:t> A cada momento fazem e doam para elas, o seu melhor, acreditando num futuro em que já adultos, lembrando e revivendo seus exemplos, exercerão seu papel de cidadão responsável por si, por sua família e por um mundo melhor.</a:t>
            </a:r>
          </a:p>
          <a:p>
            <a:pPr marL="158750" indent="0">
              <a:buNone/>
            </a:pPr>
            <a:endParaRPr lang="pt-BR" dirty="0"/>
          </a:p>
        </p:txBody>
      </p:sp>
    </p:spTree>
    <p:extLst>
      <p:ext uri="{BB962C8B-B14F-4D97-AF65-F5344CB8AC3E}">
        <p14:creationId xmlns:p14="http://schemas.microsoft.com/office/powerpoint/2010/main" val="1824228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400" dirty="0"/>
              <a:t>Vimos que educar é uma semente que se planta entre a potencialidade e a realidade. Todo ser humano nasce com algumas grandes potencialidades e a educação é esse semear par</a:t>
            </a:r>
            <a:r>
              <a:rPr lang="pt-BR" sz="1400" baseline="0" dirty="0"/>
              <a:t>a essa realidade. De um lado, um ser humano cheio de potencialidades .. Do outro, a realidade .. Se essa semente EDUCAÇÃO for bem cultivada, cuidada, alimentada - esse potencial vira real, caso contrário vira pó. Quem tem que cultivar essa semente somos nós, pais, juntos com a escola e com todos os envolvidos.</a:t>
            </a:r>
          </a:p>
          <a:p>
            <a:r>
              <a:rPr lang="pt-BR" sz="1400" baseline="0" dirty="0"/>
              <a:t>A tarefa de educação dos filhos é da família em 1º lugar e do poder público de forma secundária, se a família não fizer sua parte, a escola não dará conta. (</a:t>
            </a:r>
            <a:r>
              <a:rPr lang="pt-BR" sz="1400" baseline="0" dirty="0" err="1"/>
              <a:t>Cortella</a:t>
            </a:r>
            <a:r>
              <a:rPr lang="pt-BR" sz="1400" baseline="0" dirty="0"/>
              <a:t>). A escola é o principal agente parceiro da família.</a:t>
            </a:r>
          </a:p>
          <a:p>
            <a:r>
              <a:rPr lang="pt-BR" sz="1400" baseline="0" dirty="0"/>
              <a:t>Temos que continuar aprendendo e ensinando a vida inteira.</a:t>
            </a:r>
          </a:p>
          <a:p>
            <a:r>
              <a:rPr lang="pt-BR" sz="1400" baseline="0" dirty="0"/>
              <a:t>Pautados em Valores, no Respeito e nos Limites (direitos e deveres) vamos contribuir para a construção da cidadania e da paz que tanto almejamos.</a:t>
            </a:r>
            <a:endParaRPr lang="pt-BR" sz="1400" dirty="0"/>
          </a:p>
          <a:p>
            <a:endParaRPr lang="pt-BR" sz="1400" dirty="0"/>
          </a:p>
        </p:txBody>
      </p:sp>
    </p:spTree>
    <p:extLst>
      <p:ext uri="{BB962C8B-B14F-4D97-AF65-F5344CB8AC3E}">
        <p14:creationId xmlns:p14="http://schemas.microsoft.com/office/powerpoint/2010/main" val="146579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r>
              <a:rPr lang="pt-BR" sz="1600" dirty="0"/>
              <a:t>Se</a:t>
            </a:r>
            <a:r>
              <a:rPr lang="pt-BR" sz="1600" baseline="0" dirty="0"/>
              <a:t> na sabedoria dos nossos 100 anos, olhássemos para o mundo que ajudamos a construir a partir das pessoas que amamos ( filhos, afilhados, alunos, sobrinhos ...) do que nos orgulharíamos? </a:t>
            </a:r>
          </a:p>
          <a:p>
            <a:pPr marL="158750" indent="0">
              <a:buNone/>
            </a:pPr>
            <a:r>
              <a:rPr lang="pt-BR" sz="1600" baseline="0" dirty="0"/>
              <a:t>Pedir a participação via chat ou </a:t>
            </a:r>
            <a:r>
              <a:rPr lang="pt-BR" sz="1600" baseline="0" dirty="0" err="1"/>
              <a:t>mentimeter</a:t>
            </a:r>
            <a:r>
              <a:rPr lang="pt-BR" sz="1600" baseline="0" dirty="0"/>
              <a:t> e formar a árvore  da  gratidão.</a:t>
            </a:r>
          </a:p>
          <a:p>
            <a:pPr marL="158750" indent="0">
              <a:buNone/>
            </a:pPr>
            <a:r>
              <a:rPr lang="pt-BR" sz="1600" baseline="0" dirty="0"/>
              <a:t>Contribuo ou quero contribuir para um mundo melhor com ...</a:t>
            </a:r>
          </a:p>
          <a:p>
            <a:pPr marL="158750" indent="0">
              <a:buNone/>
            </a:pPr>
            <a:r>
              <a:rPr lang="pt-BR" sz="1600" baseline="0" dirty="0"/>
              <a:t>www.mentimeter.com – lembrar de programar pergunta e link com antecedência</a:t>
            </a:r>
            <a:endParaRPr lang="pt-BR" sz="1600" dirty="0"/>
          </a:p>
        </p:txBody>
      </p:sp>
    </p:spTree>
    <p:extLst>
      <p:ext uri="{BB962C8B-B14F-4D97-AF65-F5344CB8AC3E}">
        <p14:creationId xmlns:p14="http://schemas.microsoft.com/office/powerpoint/2010/main" val="10091964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Pr>
        <a:solidFill>
          <a:schemeClr val="tx1"/>
        </a:solidFill>
        <a:effectLst/>
      </p:bgPr>
    </p:bg>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2FE4BB65-3CB6-F2BD-8B1A-5337B99757F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Título 2">
            <a:extLst>
              <a:ext uri="{FF2B5EF4-FFF2-40B4-BE49-F238E27FC236}">
                <a16:creationId xmlns:a16="http://schemas.microsoft.com/office/drawing/2014/main" id="{B7E38F02-E4D3-1846-E387-B380F206F3BE}"/>
              </a:ext>
            </a:extLst>
          </p:cNvPr>
          <p:cNvSpPr>
            <a:spLocks noGrp="1"/>
          </p:cNvSpPr>
          <p:nvPr>
            <p:ph type="title" hasCustomPrompt="1"/>
          </p:nvPr>
        </p:nvSpPr>
        <p:spPr>
          <a:xfrm>
            <a:off x="1149724" y="1736975"/>
            <a:ext cx="6649570" cy="1138932"/>
          </a:xfrm>
        </p:spPr>
        <p:txBody>
          <a:bodyPr>
            <a:noAutofit/>
          </a:bodyPr>
          <a:lstStyle>
            <a:lvl1pPr algn="ctr">
              <a:defRPr sz="3200">
                <a:solidFill>
                  <a:schemeClr val="bg1"/>
                </a:solidFill>
                <a:latin typeface="Syncopate bold" panose="02060507000000020003" pitchFamily="18" charset="0"/>
              </a:defRPr>
            </a:lvl1pPr>
          </a:lstStyle>
          <a:p>
            <a:r>
              <a:rPr lang="pt-BR" dirty="0"/>
              <a:t>CLIQUE PARA EDITAR O TÍTULO MESTRE</a:t>
            </a:r>
          </a:p>
        </p:txBody>
      </p:sp>
      <p:pic>
        <p:nvPicPr>
          <p:cNvPr id="4" name="Imagem 3">
            <a:extLst>
              <a:ext uri="{FF2B5EF4-FFF2-40B4-BE49-F238E27FC236}">
                <a16:creationId xmlns:a16="http://schemas.microsoft.com/office/drawing/2014/main" id="{E001F7D1-2F43-15F1-F0B5-3711213CD446}"/>
              </a:ext>
            </a:extLst>
          </p:cNvPr>
          <p:cNvPicPr>
            <a:picLocks noChangeAspect="1"/>
          </p:cNvPicPr>
          <p:nvPr userDrawn="1"/>
        </p:nvPicPr>
        <p:blipFill>
          <a:blip r:embed="rId3"/>
          <a:stretch>
            <a:fillRect/>
          </a:stretch>
        </p:blipFill>
        <p:spPr>
          <a:xfrm>
            <a:off x="5023463" y="4148159"/>
            <a:ext cx="1493527" cy="25935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8331074"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20171"/>
            <a:ext cx="1185057" cy="1715770"/>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92392" y="220928"/>
            <a:ext cx="1493526" cy="259355"/>
          </a:xfrm>
          <a:prstGeom prst="rect">
            <a:avLst/>
          </a:prstGeom>
        </p:spPr>
      </p:pic>
    </p:spTree>
    <p:extLst>
      <p:ext uri="{BB962C8B-B14F-4D97-AF65-F5344CB8AC3E}">
        <p14:creationId xmlns:p14="http://schemas.microsoft.com/office/powerpoint/2010/main" val="428341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623147"/>
            <a:ext cx="4708960" cy="62576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81174"/>
            <a:ext cx="4708960" cy="3646978"/>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92392" y="220928"/>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0" y="0"/>
            <a:ext cx="4000499" cy="5143499"/>
          </a:xfrm>
        </p:spPr>
        <p:txBody>
          <a:bodyPr/>
          <a:lstStyle/>
          <a:p>
            <a:endParaRPr lang="pt-BR"/>
          </a:p>
        </p:txBody>
      </p:sp>
    </p:spTree>
    <p:extLst>
      <p:ext uri="{BB962C8B-B14F-4D97-AF65-F5344CB8AC3E}">
        <p14:creationId xmlns:p14="http://schemas.microsoft.com/office/powerpoint/2010/main" val="120395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480284"/>
            <a:ext cx="470896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22829"/>
            <a:ext cx="4708960" cy="3705323"/>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0" y="0"/>
            <a:ext cx="4000499" cy="5143499"/>
          </a:xfrm>
        </p:spPr>
        <p:txBody>
          <a:bodyPr/>
          <a:lstStyle/>
          <a:p>
            <a:endParaRPr lang="pt-BR" dirty="0"/>
          </a:p>
        </p:txBody>
      </p:sp>
      <p:pic>
        <p:nvPicPr>
          <p:cNvPr id="2" name="Imagem 1">
            <a:extLst>
              <a:ext uri="{FF2B5EF4-FFF2-40B4-BE49-F238E27FC236}">
                <a16:creationId xmlns:a16="http://schemas.microsoft.com/office/drawing/2014/main" id="{6AD04EBD-4EF6-9383-6ED0-6B4E46C842D1}"/>
              </a:ext>
            </a:extLst>
          </p:cNvPr>
          <p:cNvPicPr>
            <a:picLocks noChangeAspect="1"/>
          </p:cNvPicPr>
          <p:nvPr userDrawn="1"/>
        </p:nvPicPr>
        <p:blipFill>
          <a:blip r:embed="rId3"/>
          <a:stretch>
            <a:fillRect/>
          </a:stretch>
        </p:blipFill>
        <p:spPr>
          <a:xfrm>
            <a:off x="213417" y="164937"/>
            <a:ext cx="1449094" cy="251639"/>
          </a:xfrm>
          <a:prstGeom prst="rect">
            <a:avLst/>
          </a:prstGeom>
        </p:spPr>
      </p:pic>
    </p:spTree>
    <p:extLst>
      <p:ext uri="{BB962C8B-B14F-4D97-AF65-F5344CB8AC3E}">
        <p14:creationId xmlns:p14="http://schemas.microsoft.com/office/powerpoint/2010/main" val="359907104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7932"/>
            <a:ext cx="4552603" cy="3595285"/>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83483"/>
            <a:ext cx="3860079"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5917519" y="4773255"/>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8970" y="1"/>
            <a:ext cx="4000499" cy="5143499"/>
          </a:xfrm>
        </p:spPr>
        <p:txBody>
          <a:bodyPr/>
          <a:lstStyle/>
          <a:p>
            <a:endParaRPr lang="pt-BR" dirty="0"/>
          </a:p>
        </p:txBody>
      </p:sp>
    </p:spTree>
    <p:extLst>
      <p:ext uri="{BB962C8B-B14F-4D97-AF65-F5344CB8AC3E}">
        <p14:creationId xmlns:p14="http://schemas.microsoft.com/office/powerpoint/2010/main" val="362523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2318"/>
            <a:ext cx="4579497" cy="3611951"/>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56075"/>
            <a:ext cx="388025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8970" y="1"/>
            <a:ext cx="4000499" cy="5143499"/>
          </a:xfrm>
        </p:spPr>
        <p:txBody>
          <a:bodyPr/>
          <a:lstStyle/>
          <a:p>
            <a:endParaRPr lang="pt-BR" dirty="0"/>
          </a:p>
        </p:txBody>
      </p:sp>
      <p:pic>
        <p:nvPicPr>
          <p:cNvPr id="2" name="Imagem 1">
            <a:extLst>
              <a:ext uri="{FF2B5EF4-FFF2-40B4-BE49-F238E27FC236}">
                <a16:creationId xmlns:a16="http://schemas.microsoft.com/office/drawing/2014/main" id="{E8DEAA73-9F98-B78D-FA9C-6477496D6290}"/>
              </a:ext>
            </a:extLst>
          </p:cNvPr>
          <p:cNvPicPr>
            <a:picLocks noChangeAspect="1"/>
          </p:cNvPicPr>
          <p:nvPr userDrawn="1"/>
        </p:nvPicPr>
        <p:blipFill>
          <a:blip r:embed="rId3"/>
          <a:stretch>
            <a:fillRect/>
          </a:stretch>
        </p:blipFill>
        <p:spPr>
          <a:xfrm>
            <a:off x="5942330" y="4734197"/>
            <a:ext cx="1449094" cy="251639"/>
          </a:xfrm>
          <a:prstGeom prst="rect">
            <a:avLst/>
          </a:prstGeom>
        </p:spPr>
      </p:pic>
    </p:spTree>
    <p:extLst>
      <p:ext uri="{BB962C8B-B14F-4D97-AF65-F5344CB8AC3E}">
        <p14:creationId xmlns:p14="http://schemas.microsoft.com/office/powerpoint/2010/main" val="428907231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1820189"/>
            <a:ext cx="2295362" cy="3323311"/>
          </a:xfrm>
          <a:prstGeom prst="rect">
            <a:avLst/>
          </a:prstGeom>
        </p:spPr>
      </p:pic>
      <p:pic>
        <p:nvPicPr>
          <p:cNvPr id="5" name="Imagem 4" descr="Desenho de personagem de desenho animado&#10;&#10;Descrição gerada automaticamente com confiança média">
            <a:extLst>
              <a:ext uri="{FF2B5EF4-FFF2-40B4-BE49-F238E27FC236}">
                <a16:creationId xmlns:a16="http://schemas.microsoft.com/office/drawing/2014/main" id="{0AF22357-DDD5-63AD-958B-349DE2717204}"/>
              </a:ext>
            </a:extLst>
          </p:cNvPr>
          <p:cNvPicPr>
            <a:picLocks noChangeAspect="1"/>
          </p:cNvPicPr>
          <p:nvPr userDrawn="1"/>
        </p:nvPicPr>
        <p:blipFill>
          <a:blip r:embed="rId3"/>
          <a:stretch>
            <a:fillRect/>
          </a:stretch>
        </p:blipFill>
        <p:spPr>
          <a:xfrm>
            <a:off x="7416866" y="154190"/>
            <a:ext cx="1493526" cy="259355"/>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443300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1820189"/>
            <a:ext cx="2295362" cy="3323311"/>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2" name="Imagem 1">
            <a:extLst>
              <a:ext uri="{FF2B5EF4-FFF2-40B4-BE49-F238E27FC236}">
                <a16:creationId xmlns:a16="http://schemas.microsoft.com/office/drawing/2014/main" id="{3CAF841C-1953-58BB-EE99-609D703A3A79}"/>
              </a:ext>
            </a:extLst>
          </p:cNvPr>
          <p:cNvPicPr>
            <a:picLocks noChangeAspect="1"/>
          </p:cNvPicPr>
          <p:nvPr userDrawn="1"/>
        </p:nvPicPr>
        <p:blipFill>
          <a:blip r:embed="rId3"/>
          <a:stretch>
            <a:fillRect/>
          </a:stretch>
        </p:blipFill>
        <p:spPr>
          <a:xfrm>
            <a:off x="7506144" y="158342"/>
            <a:ext cx="1449094" cy="251639"/>
          </a:xfrm>
          <a:prstGeom prst="rect">
            <a:avLst/>
          </a:prstGeom>
        </p:spPr>
      </p:pic>
    </p:spTree>
    <p:extLst>
      <p:ext uri="{BB962C8B-B14F-4D97-AF65-F5344CB8AC3E}">
        <p14:creationId xmlns:p14="http://schemas.microsoft.com/office/powerpoint/2010/main" val="3441702415"/>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5274"/>
          <a:stretch/>
        </p:blipFill>
        <p:spPr>
          <a:xfrm rot="16200000">
            <a:off x="5267825" y="1267324"/>
            <a:ext cx="4196685" cy="3555666"/>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975B4EDE-4DFD-654D-5058-BBEAE3AA4357}"/>
              </a:ext>
            </a:extLst>
          </p:cNvPr>
          <p:cNvPicPr>
            <a:picLocks noChangeAspect="1"/>
          </p:cNvPicPr>
          <p:nvPr userDrawn="1"/>
        </p:nvPicPr>
        <p:blipFill>
          <a:blip r:embed="rId4"/>
          <a:stretch>
            <a:fillRect/>
          </a:stretch>
        </p:blipFill>
        <p:spPr>
          <a:xfrm>
            <a:off x="195796" y="154190"/>
            <a:ext cx="1493526" cy="259355"/>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3671553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Tree>
    <p:extLst>
      <p:ext uri="{BB962C8B-B14F-4D97-AF65-F5344CB8AC3E}">
        <p14:creationId xmlns:p14="http://schemas.microsoft.com/office/powerpoint/2010/main" val="3995639948"/>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2139E64-306B-CE32-946F-4D6B42D545E6}"/>
              </a:ext>
            </a:extLst>
          </p:cNvPr>
          <p:cNvPicPr>
            <a:picLocks noChangeAspect="1"/>
          </p:cNvPicPr>
          <p:nvPr userDrawn="1"/>
        </p:nvPicPr>
        <p:blipFill rotWithShape="1">
          <a:blip r:embed="rId2"/>
          <a:srcRect l="18703" t="18703"/>
          <a:stretch/>
        </p:blipFill>
        <p:spPr>
          <a:xfrm>
            <a:off x="0" y="0"/>
            <a:ext cx="9144000" cy="5143500"/>
          </a:xfrm>
          <a:prstGeom prst="rect">
            <a:avLst/>
          </a:prstGeom>
        </p:spPr>
      </p:pic>
      <p:pic>
        <p:nvPicPr>
          <p:cNvPr id="4" name="Imagem 3">
            <a:extLst>
              <a:ext uri="{FF2B5EF4-FFF2-40B4-BE49-F238E27FC236}">
                <a16:creationId xmlns:a16="http://schemas.microsoft.com/office/drawing/2014/main" id="{CD80FB1B-5F44-11D1-4D9B-E72A95B4E24E}"/>
              </a:ext>
            </a:extLst>
          </p:cNvPr>
          <p:cNvPicPr>
            <a:picLocks noChangeAspect="1"/>
          </p:cNvPicPr>
          <p:nvPr userDrawn="1"/>
        </p:nvPicPr>
        <p:blipFill>
          <a:blip r:embed="rId3"/>
          <a:stretch>
            <a:fillRect/>
          </a:stretch>
        </p:blipFill>
        <p:spPr>
          <a:xfrm>
            <a:off x="7512867" y="221425"/>
            <a:ext cx="1449094" cy="251639"/>
          </a:xfrm>
          <a:prstGeom prst="rect">
            <a:avLst/>
          </a:prstGeom>
        </p:spPr>
      </p:pic>
      <p:sp>
        <p:nvSpPr>
          <p:cNvPr id="6" name="Espaço Reservado para Texto 5">
            <a:extLst>
              <a:ext uri="{FF2B5EF4-FFF2-40B4-BE49-F238E27FC236}">
                <a16:creationId xmlns:a16="http://schemas.microsoft.com/office/drawing/2014/main" id="{27FD89D2-182F-F7E1-5A36-AD558288DAEE}"/>
              </a:ext>
            </a:extLst>
          </p:cNvPr>
          <p:cNvSpPr>
            <a:spLocks noGrp="1"/>
          </p:cNvSpPr>
          <p:nvPr>
            <p:ph type="body" sz="quarter" idx="13"/>
          </p:nvPr>
        </p:nvSpPr>
        <p:spPr>
          <a:xfrm>
            <a:off x="719231" y="664976"/>
            <a:ext cx="2824163" cy="612775"/>
          </a:xfrm>
        </p:spPr>
        <p:txBody>
          <a:bodyPr>
            <a:noAutofit/>
          </a:bodyPr>
          <a:lstStyle>
            <a:lvl1pPr marL="114300" indent="0">
              <a:buNone/>
              <a:defRPr sz="2800" b="1">
                <a:solidFill>
                  <a:schemeClr val="tx1"/>
                </a:solidFill>
                <a:latin typeface="Syncopate" panose="02000505000000020003" pitchFamily="2" charset="0"/>
              </a:defRPr>
            </a:lvl1pPr>
          </a:lstStyle>
          <a:p>
            <a:pPr lvl="0"/>
            <a:r>
              <a:rPr lang="pt-BR" dirty="0"/>
              <a:t>Clique para editar os</a:t>
            </a:r>
          </a:p>
        </p:txBody>
      </p:sp>
      <p:sp>
        <p:nvSpPr>
          <p:cNvPr id="8" name="Espaço Reservado para Texto 7">
            <a:extLst>
              <a:ext uri="{FF2B5EF4-FFF2-40B4-BE49-F238E27FC236}">
                <a16:creationId xmlns:a16="http://schemas.microsoft.com/office/drawing/2014/main" id="{28BA559A-FE70-3923-653F-000809BDD998}"/>
              </a:ext>
            </a:extLst>
          </p:cNvPr>
          <p:cNvSpPr>
            <a:spLocks noGrp="1"/>
          </p:cNvSpPr>
          <p:nvPr>
            <p:ph type="body" sz="quarter" idx="14"/>
          </p:nvPr>
        </p:nvSpPr>
        <p:spPr>
          <a:xfrm>
            <a:off x="3925888" y="2571750"/>
            <a:ext cx="4914900" cy="2351088"/>
          </a:xfrm>
        </p:spPr>
        <p:txBody>
          <a:bodyPr>
            <a:normAutofit/>
          </a:bodyPr>
          <a:lstStyle>
            <a:lvl1pPr>
              <a:lnSpc>
                <a:spcPct val="100000"/>
              </a:lnSpc>
              <a:spcAft>
                <a:spcPts val="600"/>
              </a:spcAft>
              <a:defRPr sz="24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117368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929D19-A5D8-1149-0CD3-8D64B253418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Imagem 2">
            <a:extLst>
              <a:ext uri="{FF2B5EF4-FFF2-40B4-BE49-F238E27FC236}">
                <a16:creationId xmlns:a16="http://schemas.microsoft.com/office/drawing/2014/main" id="{F62BD56C-386A-4463-AEF0-7707B410090E}"/>
              </a:ext>
            </a:extLst>
          </p:cNvPr>
          <p:cNvPicPr>
            <a:picLocks noChangeAspect="1"/>
          </p:cNvPicPr>
          <p:nvPr userDrawn="1"/>
        </p:nvPicPr>
        <p:blipFill>
          <a:blip r:embed="rId3"/>
          <a:stretch>
            <a:fillRect/>
          </a:stretch>
        </p:blipFill>
        <p:spPr>
          <a:xfrm>
            <a:off x="589936" y="4389189"/>
            <a:ext cx="1449094" cy="251639"/>
          </a:xfrm>
          <a:prstGeom prst="rect">
            <a:avLst/>
          </a:prstGeom>
        </p:spPr>
      </p:pic>
      <p:sp>
        <p:nvSpPr>
          <p:cNvPr id="5" name="Espaço Reservado para Texto 4">
            <a:extLst>
              <a:ext uri="{FF2B5EF4-FFF2-40B4-BE49-F238E27FC236}">
                <a16:creationId xmlns:a16="http://schemas.microsoft.com/office/drawing/2014/main" id="{47C3291E-5E66-67B2-8DFF-F53443B838B4}"/>
              </a:ext>
            </a:extLst>
          </p:cNvPr>
          <p:cNvSpPr>
            <a:spLocks noGrp="1"/>
          </p:cNvSpPr>
          <p:nvPr>
            <p:ph type="body" sz="quarter" idx="13" hasCustomPrompt="1"/>
          </p:nvPr>
        </p:nvSpPr>
        <p:spPr>
          <a:xfrm>
            <a:off x="3056778" y="591670"/>
            <a:ext cx="5627594" cy="2532165"/>
          </a:xfrm>
        </p:spPr>
        <p:txBody>
          <a:bodyPr>
            <a:normAutofit/>
          </a:bodyPr>
          <a:lstStyle>
            <a:lvl1pPr marL="114300" indent="0">
              <a:buNone/>
              <a:defRPr sz="3200" b="0">
                <a:solidFill>
                  <a:schemeClr val="bg1"/>
                </a:solidFill>
                <a:latin typeface="Syncopate" panose="02000505000000020003" pitchFamily="2" charset="0"/>
              </a:defRPr>
            </a:lvl1pPr>
          </a:lstStyle>
          <a:p>
            <a:pPr lvl="0"/>
            <a:r>
              <a:rPr lang="pt-BR" dirty="0"/>
              <a:t>Clique para editar os estilos de texto mestres</a:t>
            </a:r>
          </a:p>
        </p:txBody>
      </p:sp>
      <p:sp>
        <p:nvSpPr>
          <p:cNvPr id="7" name="Espaço Reservado para Texto 6">
            <a:extLst>
              <a:ext uri="{FF2B5EF4-FFF2-40B4-BE49-F238E27FC236}">
                <a16:creationId xmlns:a16="http://schemas.microsoft.com/office/drawing/2014/main" id="{F25D7D21-20FF-7BB5-CC78-72904E535E5C}"/>
              </a:ext>
            </a:extLst>
          </p:cNvPr>
          <p:cNvSpPr>
            <a:spLocks noGrp="1"/>
          </p:cNvSpPr>
          <p:nvPr>
            <p:ph type="body" sz="quarter" idx="14"/>
          </p:nvPr>
        </p:nvSpPr>
        <p:spPr>
          <a:xfrm>
            <a:off x="3056778" y="3352137"/>
            <a:ext cx="5627594" cy="1562763"/>
          </a:xfrm>
        </p:spPr>
        <p:txBody>
          <a:bodyPr>
            <a:normAutofit/>
          </a:bodyPr>
          <a:lstStyle>
            <a:lvl1pPr marL="114300" indent="0" algn="r">
              <a:buNone/>
              <a:defRPr sz="22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2544737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70546"/>
            <a:ext cx="4746625" cy="1186001"/>
          </a:xfrm>
        </p:spPr>
        <p:txBody>
          <a:bodyPr>
            <a:noAutofit/>
          </a:bodyPr>
          <a:lstStyle>
            <a:lvl1pPr marL="114300" indent="0">
              <a:buNone/>
              <a:defRPr sz="2400" b="1">
                <a:solidFill>
                  <a:srgbClr val="FF5F00"/>
                </a:solidFill>
                <a:latin typeface="Syncopate" panose="02000505000000020003" pitchFamily="2" charset="0"/>
                <a:ea typeface="Inter" panose="02000503000000020004" pitchFamily="2" charset="0"/>
              </a:defRPr>
            </a:lvl1pPr>
          </a:lstStyle>
          <a:p>
            <a:pPr lvl="0"/>
            <a:r>
              <a:rPr lang="pt-BR" dirty="0"/>
              <a:t>Clique para editar</a:t>
            </a:r>
          </a:p>
        </p:txBody>
      </p:sp>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bg2">
                    <a:lumMod val="50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13" name="Espaço Reservado para Texto 12">
            <a:extLst>
              <a:ext uri="{FF2B5EF4-FFF2-40B4-BE49-F238E27FC236}">
                <a16:creationId xmlns:a16="http://schemas.microsoft.com/office/drawing/2014/main" id="{26554B97-24AF-E0C6-017C-060EC9F8BB84}"/>
              </a:ext>
            </a:extLst>
          </p:cNvPr>
          <p:cNvSpPr>
            <a:spLocks noGrp="1"/>
          </p:cNvSpPr>
          <p:nvPr>
            <p:ph type="body" sz="quarter" idx="17" hasCustomPrompt="1"/>
          </p:nvPr>
        </p:nvSpPr>
        <p:spPr>
          <a:xfrm>
            <a:off x="463550" y="4189413"/>
            <a:ext cx="4746625" cy="617537"/>
          </a:xfrm>
        </p:spPr>
        <p:txBody>
          <a:bodyPr>
            <a:normAutofit/>
          </a:bodyPr>
          <a:lstStyle>
            <a:lvl1pPr marL="114300" indent="0">
              <a:buNone/>
              <a:defRPr sz="2000">
                <a:solidFill>
                  <a:srgbClr val="00AE42"/>
                </a:solidFill>
                <a:latin typeface="Inter" panose="02000503000000020004" pitchFamily="2" charset="0"/>
                <a:ea typeface="Inter" panose="02000503000000020004" pitchFamily="2" charset="0"/>
              </a:defRPr>
            </a:lvl1pPr>
          </a:lstStyle>
          <a:p>
            <a:pPr lvl="0"/>
            <a:r>
              <a:rPr lang="pt-BR" dirty="0"/>
              <a:t>www.escoladepais.org.br</a:t>
            </a:r>
          </a:p>
        </p:txBody>
      </p:sp>
      <p:pic>
        <p:nvPicPr>
          <p:cNvPr id="14" name="Imagem 13" descr="Desenho de personagem de desenho animado&#10;&#10;Descrição gerada automaticamente com confiança média">
            <a:extLst>
              <a:ext uri="{FF2B5EF4-FFF2-40B4-BE49-F238E27FC236}">
                <a16:creationId xmlns:a16="http://schemas.microsoft.com/office/drawing/2014/main" id="{F8DE2D4F-6094-6533-37BE-5B901C2C6FE3}"/>
              </a:ext>
            </a:extLst>
          </p:cNvPr>
          <p:cNvPicPr>
            <a:picLocks noChangeAspect="1"/>
          </p:cNvPicPr>
          <p:nvPr userDrawn="1"/>
        </p:nvPicPr>
        <p:blipFill>
          <a:blip r:embed="rId4"/>
          <a:stretch>
            <a:fillRect/>
          </a:stretch>
        </p:blipFill>
        <p:spPr>
          <a:xfrm>
            <a:off x="195796" y="154190"/>
            <a:ext cx="1493526" cy="259355"/>
          </a:xfrm>
          <a:prstGeom prst="rect">
            <a:avLst/>
          </a:prstGeom>
        </p:spPr>
      </p:pic>
    </p:spTree>
    <p:extLst>
      <p:ext uri="{BB962C8B-B14F-4D97-AF65-F5344CB8AC3E}">
        <p14:creationId xmlns:p14="http://schemas.microsoft.com/office/powerpoint/2010/main" val="402194865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05970"/>
            <a:ext cx="4746625" cy="1250577"/>
          </a:xfrm>
        </p:spPr>
        <p:txBody>
          <a:bodyPr>
            <a:noAutofit/>
          </a:bodyPr>
          <a:lstStyle>
            <a:lvl1pPr marL="114300" indent="0">
              <a:buNone/>
              <a:defRPr sz="2400" b="1">
                <a:solidFill>
                  <a:srgbClr val="FFC62C"/>
                </a:solidFill>
                <a:latin typeface="Syncopate" panose="02000505000000020003" pitchFamily="2" charset="0"/>
                <a:ea typeface="Inter" panose="02000503000000020004" pitchFamily="2" charset="0"/>
              </a:defRPr>
            </a:lvl1pPr>
          </a:lstStyle>
          <a:p>
            <a:pPr lvl="0"/>
            <a:r>
              <a:rPr lang="pt-BR" dirty="0"/>
              <a:t>Clique para editar</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tx1">
                    <a:lumMod val="85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7" name="Espaço Reservado para Texto 6">
            <a:extLst>
              <a:ext uri="{FF2B5EF4-FFF2-40B4-BE49-F238E27FC236}">
                <a16:creationId xmlns:a16="http://schemas.microsoft.com/office/drawing/2014/main" id="{674A7356-9748-04F1-235C-5959D98C34BE}"/>
              </a:ext>
            </a:extLst>
          </p:cNvPr>
          <p:cNvSpPr>
            <a:spLocks noGrp="1"/>
          </p:cNvSpPr>
          <p:nvPr>
            <p:ph type="body" sz="quarter" idx="17" hasCustomPrompt="1"/>
          </p:nvPr>
        </p:nvSpPr>
        <p:spPr>
          <a:xfrm>
            <a:off x="463550" y="4208463"/>
            <a:ext cx="4746625" cy="525462"/>
          </a:xfrm>
        </p:spPr>
        <p:txBody>
          <a:bodyPr>
            <a:noAutofit/>
          </a:bodyPr>
          <a:lstStyle>
            <a:lvl1pPr marL="114300" indent="0">
              <a:buNone/>
              <a:defRPr sz="2000">
                <a:solidFill>
                  <a:srgbClr val="FFC62C"/>
                </a:solidFill>
                <a:latin typeface="Inter" panose="02000503000000020004" pitchFamily="2" charset="0"/>
                <a:ea typeface="Inter" panose="02000503000000020004" pitchFamily="2" charset="0"/>
              </a:defRPr>
            </a:lvl1pPr>
          </a:lstStyle>
          <a:p>
            <a:pPr lvl="0"/>
            <a:r>
              <a:rPr lang="pt-BR" dirty="0"/>
              <a:t>www.escoladepais.org.br</a:t>
            </a:r>
          </a:p>
        </p:txBody>
      </p:sp>
    </p:spTree>
    <p:extLst>
      <p:ext uri="{BB962C8B-B14F-4D97-AF65-F5344CB8AC3E}">
        <p14:creationId xmlns:p14="http://schemas.microsoft.com/office/powerpoint/2010/main" val="3031367629"/>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9A3E3167-C8C6-ACFC-772F-B1052794466F}"/>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99658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436782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4_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28650" y="1387364"/>
            <a:ext cx="7886700" cy="626638"/>
          </a:xfrm>
        </p:spPr>
        <p:txBody>
          <a:bodyPr>
            <a:normAutofit/>
          </a:bodyPr>
          <a:lstStyle>
            <a:lvl1pPr>
              <a:defRPr sz="3200">
                <a:solidFill>
                  <a:schemeClr val="accent2">
                    <a:lumMod val="75000"/>
                  </a:schemeClr>
                </a:solidFill>
              </a:defRPr>
            </a:lvl1pPr>
          </a:lstStyle>
          <a:p>
            <a:r>
              <a:rPr lang="pt-BR" dirty="0"/>
              <a:t>Clique para editar o título mestre</a:t>
            </a:r>
          </a:p>
        </p:txBody>
      </p:sp>
      <p:sp>
        <p:nvSpPr>
          <p:cNvPr id="3" name="Espaço Reservado para Conteúdo 2"/>
          <p:cNvSpPr>
            <a:spLocks noGrp="1"/>
          </p:cNvSpPr>
          <p:nvPr>
            <p:ph idx="1"/>
          </p:nvPr>
        </p:nvSpPr>
        <p:spPr>
          <a:xfrm>
            <a:off x="628650" y="2058696"/>
            <a:ext cx="7886700" cy="2613148"/>
          </a:xfrm>
        </p:spPr>
        <p:txBody>
          <a:bodyPr/>
          <a:lstStyle>
            <a:lvl2pPr>
              <a:defRPr sz="2400"/>
            </a:lvl2pPr>
            <a:lvl3pPr>
              <a:defRPr sz="2400"/>
            </a:lvl3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Número de Slide 5"/>
          <p:cNvSpPr>
            <a:spLocks noGrp="1"/>
          </p:cNvSpPr>
          <p:nvPr>
            <p:ph type="sldNum" sz="quarter" idx="12"/>
          </p:nvPr>
        </p:nvSpPr>
        <p:spPr/>
        <p:txBody>
          <a:bodyPr/>
          <a:lstStyle/>
          <a:p>
            <a:fld id="{39CA3B05-36F8-4721-871A-B3E1F510ADE1}" type="slidenum">
              <a:rPr lang="pt-BR" smtClean="0"/>
              <a:t>‹nº›</a:t>
            </a:fld>
            <a:endParaRPr lang="pt-BR"/>
          </a:p>
        </p:txBody>
      </p:sp>
      <p:pic>
        <p:nvPicPr>
          <p:cNvPr id="9" name="Google Shape;143;p33"/>
          <p:cNvPicPr preferRelativeResize="0"/>
          <p:nvPr/>
        </p:nvPicPr>
        <p:blipFill rotWithShape="1">
          <a:blip r:embed="rId2">
            <a:alphaModFix/>
          </a:blip>
          <a:srcRect/>
          <a:stretch/>
        </p:blipFill>
        <p:spPr>
          <a:xfrm flipH="1">
            <a:off x="0" y="0"/>
            <a:ext cx="9144000" cy="733647"/>
          </a:xfrm>
          <a:prstGeom prst="rect">
            <a:avLst/>
          </a:prstGeom>
          <a:noFill/>
          <a:ln>
            <a:noFill/>
          </a:ln>
        </p:spPr>
      </p:pic>
      <p:pic>
        <p:nvPicPr>
          <p:cNvPr id="10" name="Google Shape;140;p3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2764" y="260874"/>
            <a:ext cx="1935480" cy="525781"/>
          </a:xfrm>
          <a:prstGeom prst="rect">
            <a:avLst/>
          </a:prstGeom>
          <a:noFill/>
          <a:ln>
            <a:noFill/>
          </a:ln>
        </p:spPr>
      </p:pic>
    </p:spTree>
    <p:extLst>
      <p:ext uri="{BB962C8B-B14F-4D97-AF65-F5344CB8AC3E}">
        <p14:creationId xmlns:p14="http://schemas.microsoft.com/office/powerpoint/2010/main" val="1870938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28650" y="716029"/>
            <a:ext cx="7886700" cy="626638"/>
          </a:xfrm>
        </p:spPr>
        <p:txBody>
          <a:bodyPr>
            <a:normAutofit/>
          </a:bodyPr>
          <a:lstStyle>
            <a:lvl1pPr>
              <a:defRPr sz="3200">
                <a:solidFill>
                  <a:schemeClr val="accent2">
                    <a:lumMod val="75000"/>
                  </a:schemeClr>
                </a:solidFill>
              </a:defRPr>
            </a:lvl1pPr>
          </a:lstStyle>
          <a:p>
            <a:r>
              <a:rPr lang="pt-BR" dirty="0"/>
              <a:t>Clique para editar o título mestre</a:t>
            </a:r>
          </a:p>
        </p:txBody>
      </p:sp>
      <p:sp>
        <p:nvSpPr>
          <p:cNvPr id="6" name="Espaço Reservado para Número de Slide 5"/>
          <p:cNvSpPr>
            <a:spLocks noGrp="1"/>
          </p:cNvSpPr>
          <p:nvPr>
            <p:ph type="sldNum" sz="quarter" idx="12"/>
          </p:nvPr>
        </p:nvSpPr>
        <p:spPr/>
        <p:txBody>
          <a:bodyPr/>
          <a:lstStyle/>
          <a:p>
            <a:fld id="{39CA3B05-36F8-4721-871A-B3E1F510ADE1}" type="slidenum">
              <a:rPr lang="pt-BR" smtClean="0"/>
              <a:t>‹nº›</a:t>
            </a:fld>
            <a:endParaRPr lang="pt-BR"/>
          </a:p>
        </p:txBody>
      </p:sp>
      <p:pic>
        <p:nvPicPr>
          <p:cNvPr id="9" name="Google Shape;143;p33"/>
          <p:cNvPicPr preferRelativeResize="0"/>
          <p:nvPr/>
        </p:nvPicPr>
        <p:blipFill rotWithShape="1">
          <a:blip r:embed="rId2">
            <a:alphaModFix/>
          </a:blip>
          <a:srcRect/>
          <a:stretch/>
        </p:blipFill>
        <p:spPr>
          <a:xfrm flipH="1">
            <a:off x="0" y="0"/>
            <a:ext cx="9144000" cy="733647"/>
          </a:xfrm>
          <a:prstGeom prst="rect">
            <a:avLst/>
          </a:prstGeom>
          <a:noFill/>
          <a:ln>
            <a:noFill/>
          </a:ln>
        </p:spPr>
      </p:pic>
      <p:pic>
        <p:nvPicPr>
          <p:cNvPr id="10" name="Google Shape;140;p3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6260" y="260874"/>
            <a:ext cx="1935480" cy="525781"/>
          </a:xfrm>
          <a:prstGeom prst="rect">
            <a:avLst/>
          </a:prstGeom>
          <a:noFill/>
          <a:ln>
            <a:noFill/>
          </a:ln>
        </p:spPr>
      </p:pic>
    </p:spTree>
    <p:extLst>
      <p:ext uri="{BB962C8B-B14F-4D97-AF65-F5344CB8AC3E}">
        <p14:creationId xmlns:p14="http://schemas.microsoft.com/office/powerpoint/2010/main" val="801841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28650" y="737634"/>
            <a:ext cx="7886700" cy="628180"/>
          </a:xfrm>
        </p:spPr>
        <p:txBody>
          <a:bodyPr>
            <a:normAutofit/>
          </a:bodyPr>
          <a:lstStyle>
            <a:lvl1pPr>
              <a:defRPr sz="3200">
                <a:solidFill>
                  <a:schemeClr val="accent2">
                    <a:lumMod val="75000"/>
                  </a:schemeClr>
                </a:solidFill>
              </a:defRPr>
            </a:lvl1pPr>
          </a:lstStyle>
          <a:p>
            <a:r>
              <a:rPr lang="pt-BR" dirty="0"/>
              <a:t>Clique para editar o título mestre</a:t>
            </a:r>
          </a:p>
        </p:txBody>
      </p:sp>
      <p:sp>
        <p:nvSpPr>
          <p:cNvPr id="3" name="Espaço Reservado para Conteúdo 2"/>
          <p:cNvSpPr>
            <a:spLocks noGrp="1"/>
          </p:cNvSpPr>
          <p:nvPr>
            <p:ph sz="half" idx="1"/>
          </p:nvPr>
        </p:nvSpPr>
        <p:spPr>
          <a:xfrm>
            <a:off x="628650" y="1416314"/>
            <a:ext cx="3677234" cy="3262312"/>
          </a:xfrm>
        </p:spPr>
        <p:txBody>
          <a:body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Conteúdo 3"/>
          <p:cNvSpPr>
            <a:spLocks noGrp="1"/>
          </p:cNvSpPr>
          <p:nvPr>
            <p:ph sz="half" idx="2"/>
          </p:nvPr>
        </p:nvSpPr>
        <p:spPr>
          <a:xfrm>
            <a:off x="4838116" y="1416314"/>
            <a:ext cx="3677234" cy="3262312"/>
          </a:xfrm>
        </p:spPr>
        <p:txBody>
          <a:body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7" name="Espaço Reservado para Número de Slide 6"/>
          <p:cNvSpPr>
            <a:spLocks noGrp="1"/>
          </p:cNvSpPr>
          <p:nvPr>
            <p:ph type="sldNum" sz="quarter" idx="12"/>
          </p:nvPr>
        </p:nvSpPr>
        <p:spPr/>
        <p:txBody>
          <a:bodyPr/>
          <a:lstStyle/>
          <a:p>
            <a:fld id="{39CA3B05-36F8-4721-871A-B3E1F510ADE1}" type="slidenum">
              <a:rPr lang="pt-BR" smtClean="0"/>
              <a:t>‹nº›</a:t>
            </a:fld>
            <a:endParaRPr lang="pt-BR"/>
          </a:p>
        </p:txBody>
      </p:sp>
      <p:pic>
        <p:nvPicPr>
          <p:cNvPr id="9" name="Google Shape;143;p33"/>
          <p:cNvPicPr preferRelativeResize="0">
            <a:picLocks/>
          </p:cNvPicPr>
          <p:nvPr/>
        </p:nvPicPr>
        <p:blipFill rotWithShape="1">
          <a:blip r:embed="rId2">
            <a:alphaModFix/>
          </a:blip>
          <a:srcRect/>
          <a:stretch/>
        </p:blipFill>
        <p:spPr>
          <a:xfrm rot="5400000" flipH="1">
            <a:off x="2683157" y="2988541"/>
            <a:ext cx="3777686" cy="532231"/>
          </a:xfrm>
          <a:prstGeom prst="rect">
            <a:avLst/>
          </a:prstGeom>
          <a:noFill/>
          <a:ln>
            <a:noFill/>
          </a:ln>
        </p:spPr>
      </p:pic>
      <p:pic>
        <p:nvPicPr>
          <p:cNvPr id="10" name="Google Shape;140;p3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207866"/>
            <a:ext cx="1935480" cy="525781"/>
          </a:xfrm>
          <a:prstGeom prst="rect">
            <a:avLst/>
          </a:prstGeom>
          <a:noFill/>
          <a:ln>
            <a:noFill/>
          </a:ln>
        </p:spPr>
      </p:pic>
    </p:spTree>
    <p:extLst>
      <p:ext uri="{BB962C8B-B14F-4D97-AF65-F5344CB8AC3E}">
        <p14:creationId xmlns:p14="http://schemas.microsoft.com/office/powerpoint/2010/main" val="1632371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2FE4BB65-3CB6-F2BD-8B1A-5337B99757F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6" name="Imagem 5" descr="Desenho de personagem de desenho animado&#10;&#10;Descrição gerada automaticamente com confiança média">
            <a:extLst>
              <a:ext uri="{FF2B5EF4-FFF2-40B4-BE49-F238E27FC236}">
                <a16:creationId xmlns:a16="http://schemas.microsoft.com/office/drawing/2014/main" id="{FA9E1560-A23A-F15F-E174-945CD8A09AB7}"/>
              </a:ext>
            </a:extLst>
          </p:cNvPr>
          <p:cNvPicPr>
            <a:picLocks noChangeAspect="1"/>
          </p:cNvPicPr>
          <p:nvPr userDrawn="1"/>
        </p:nvPicPr>
        <p:blipFill>
          <a:blip r:embed="rId3"/>
          <a:stretch>
            <a:fillRect/>
          </a:stretch>
        </p:blipFill>
        <p:spPr>
          <a:xfrm>
            <a:off x="293840" y="208494"/>
            <a:ext cx="1493526" cy="259355"/>
          </a:xfrm>
          <a:prstGeom prst="rect">
            <a:avLst/>
          </a:prstGeom>
        </p:spPr>
      </p:pic>
      <p:sp>
        <p:nvSpPr>
          <p:cNvPr id="9" name="Espaço Reservado para Texto 8">
            <a:extLst>
              <a:ext uri="{FF2B5EF4-FFF2-40B4-BE49-F238E27FC236}">
                <a16:creationId xmlns:a16="http://schemas.microsoft.com/office/drawing/2014/main" id="{3CF70932-7635-72E9-FF51-64535C615F42}"/>
              </a:ext>
            </a:extLst>
          </p:cNvPr>
          <p:cNvSpPr>
            <a:spLocks noGrp="1"/>
          </p:cNvSpPr>
          <p:nvPr>
            <p:ph type="body" sz="quarter" idx="13"/>
          </p:nvPr>
        </p:nvSpPr>
        <p:spPr>
          <a:xfrm>
            <a:off x="2212509" y="467849"/>
            <a:ext cx="3825875" cy="614362"/>
          </a:xfrm>
        </p:spPr>
        <p:txBody>
          <a:bodyPr>
            <a:noAutofit/>
          </a:bodyPr>
          <a:lstStyle>
            <a:lvl1pPr marL="114300" indent="0">
              <a:buNone/>
              <a:defRPr sz="2800" b="1">
                <a:solidFill>
                  <a:srgbClr val="04AF4B"/>
                </a:solidFill>
                <a:latin typeface="Syncopate" panose="02000505000000020003" pitchFamily="2" charset="0"/>
              </a:defRPr>
            </a:lvl1pPr>
          </a:lstStyle>
          <a:p>
            <a:pPr lvl="0"/>
            <a:r>
              <a:rPr lang="pt-BR" dirty="0"/>
              <a:t>Clique para editar os estilos de</a:t>
            </a:r>
          </a:p>
        </p:txBody>
      </p:sp>
      <p:sp>
        <p:nvSpPr>
          <p:cNvPr id="11" name="Espaço Reservado para Texto 10">
            <a:extLst>
              <a:ext uri="{FF2B5EF4-FFF2-40B4-BE49-F238E27FC236}">
                <a16:creationId xmlns:a16="http://schemas.microsoft.com/office/drawing/2014/main" id="{ABCBF4CF-5762-DF85-C155-04230433BB3F}"/>
              </a:ext>
            </a:extLst>
          </p:cNvPr>
          <p:cNvSpPr>
            <a:spLocks noGrp="1"/>
          </p:cNvSpPr>
          <p:nvPr>
            <p:ph type="body" sz="quarter" idx="14"/>
          </p:nvPr>
        </p:nvSpPr>
        <p:spPr>
          <a:xfrm>
            <a:off x="1344707" y="1479176"/>
            <a:ext cx="6535178" cy="2286000"/>
          </a:xfrm>
        </p:spPr>
        <p:txBody>
          <a:bodyPr>
            <a:normAutofit/>
          </a:bodyPr>
          <a:lstStyle>
            <a:lvl1pPr marL="114300" indent="0">
              <a:lnSpc>
                <a:spcPct val="100000"/>
              </a:lnSpc>
              <a:spcAft>
                <a:spcPts val="600"/>
              </a:spcAft>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
        <p:nvSpPr>
          <p:cNvPr id="14" name="Espaço Reservado para Texto 13">
            <a:extLst>
              <a:ext uri="{FF2B5EF4-FFF2-40B4-BE49-F238E27FC236}">
                <a16:creationId xmlns:a16="http://schemas.microsoft.com/office/drawing/2014/main" id="{25D98A27-11D8-AB3C-C47E-108B323C34CC}"/>
              </a:ext>
            </a:extLst>
          </p:cNvPr>
          <p:cNvSpPr>
            <a:spLocks noGrp="1"/>
          </p:cNvSpPr>
          <p:nvPr>
            <p:ph type="body" sz="quarter" idx="15"/>
          </p:nvPr>
        </p:nvSpPr>
        <p:spPr>
          <a:xfrm>
            <a:off x="3079750" y="3940175"/>
            <a:ext cx="5243513" cy="987425"/>
          </a:xfrm>
        </p:spPr>
        <p:txBody>
          <a:bodyPr>
            <a:noAutofit/>
          </a:bodyPr>
          <a:lstStyle>
            <a:lvl1pPr marL="114300" indent="0">
              <a:lnSpc>
                <a:spcPct val="100000"/>
              </a:lnSpc>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151525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F22E3CD-7EDF-5A48-5334-38FC272D6D78}"/>
              </a:ext>
            </a:extLst>
          </p:cNvPr>
          <p:cNvPicPr>
            <a:picLocks noChangeAspect="1"/>
          </p:cNvPicPr>
          <p:nvPr userDrawn="1"/>
        </p:nvPicPr>
        <p:blipFill rotWithShape="1">
          <a:blip r:embed="rId2"/>
          <a:srcRect r="69190"/>
          <a:stretch/>
        </p:blipFill>
        <p:spPr>
          <a:xfrm>
            <a:off x="0" y="0"/>
            <a:ext cx="2541494" cy="5143500"/>
          </a:xfrm>
          <a:prstGeom prst="rect">
            <a:avLst/>
          </a:prstGeom>
        </p:spPr>
      </p:pic>
      <p:sp>
        <p:nvSpPr>
          <p:cNvPr id="4" name="Espaço Reservado para Texto 3">
            <a:extLst>
              <a:ext uri="{FF2B5EF4-FFF2-40B4-BE49-F238E27FC236}">
                <a16:creationId xmlns:a16="http://schemas.microsoft.com/office/drawing/2014/main" id="{6150A44F-3002-671B-8680-44FE521256A9}"/>
              </a:ext>
            </a:extLst>
          </p:cNvPr>
          <p:cNvSpPr>
            <a:spLocks noGrp="1"/>
          </p:cNvSpPr>
          <p:nvPr>
            <p:ph type="body" sz="quarter" idx="13"/>
          </p:nvPr>
        </p:nvSpPr>
        <p:spPr>
          <a:xfrm>
            <a:off x="2641600" y="262731"/>
            <a:ext cx="4243294" cy="592138"/>
          </a:xfrm>
        </p:spPr>
        <p:txBody>
          <a:bodyPr>
            <a:noAutofit/>
          </a:bodyPr>
          <a:lstStyle>
            <a:lvl1pPr marL="114300" indent="0" algn="l">
              <a:buNone/>
              <a:defRPr sz="2800" b="1">
                <a:solidFill>
                  <a:srgbClr val="04AF4B"/>
                </a:solidFill>
                <a:latin typeface="Syncopate" panose="02000505000000020003" pitchFamily="2" charset="0"/>
              </a:defRPr>
            </a:lvl1pPr>
          </a:lstStyle>
          <a:p>
            <a:pPr lvl="0"/>
            <a:r>
              <a:rPr lang="pt-BR" dirty="0"/>
              <a:t>Clique para editar</a:t>
            </a:r>
          </a:p>
        </p:txBody>
      </p:sp>
      <p:sp>
        <p:nvSpPr>
          <p:cNvPr id="6" name="Espaço Reservado para Texto 5">
            <a:extLst>
              <a:ext uri="{FF2B5EF4-FFF2-40B4-BE49-F238E27FC236}">
                <a16:creationId xmlns:a16="http://schemas.microsoft.com/office/drawing/2014/main" id="{5CC23896-A6AA-3E42-320B-0F14FD0A83E5}"/>
              </a:ext>
            </a:extLst>
          </p:cNvPr>
          <p:cNvSpPr>
            <a:spLocks noGrp="1"/>
          </p:cNvSpPr>
          <p:nvPr>
            <p:ph type="body" sz="quarter" idx="14"/>
          </p:nvPr>
        </p:nvSpPr>
        <p:spPr>
          <a:xfrm>
            <a:off x="2641600" y="1082675"/>
            <a:ext cx="6207125" cy="3502025"/>
          </a:xfrm>
        </p:spPr>
        <p:txBody>
          <a:bodyPr>
            <a:normAutofit/>
          </a:bodyPr>
          <a:lstStyle>
            <a:lvl1pPr marL="114300" indent="0">
              <a:lnSpc>
                <a:spcPct val="100000"/>
              </a:lnSpc>
              <a:spcAft>
                <a:spcPts val="600"/>
              </a:spcAft>
              <a:buNone/>
              <a:defRPr sz="2400">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descr="Desenho de personagem de desenho animado&#10;&#10;Descrição gerada automaticamente com confiança média">
            <a:extLst>
              <a:ext uri="{FF2B5EF4-FFF2-40B4-BE49-F238E27FC236}">
                <a16:creationId xmlns:a16="http://schemas.microsoft.com/office/drawing/2014/main" id="{7926AFC4-6767-6CEC-5B09-CBC4AE303B65}"/>
              </a:ext>
            </a:extLst>
          </p:cNvPr>
          <p:cNvPicPr>
            <a:picLocks noChangeAspect="1"/>
          </p:cNvPicPr>
          <p:nvPr userDrawn="1"/>
        </p:nvPicPr>
        <p:blipFill>
          <a:blip r:embed="rId3"/>
          <a:stretch>
            <a:fillRect/>
          </a:stretch>
        </p:blipFill>
        <p:spPr>
          <a:xfrm>
            <a:off x="7355199" y="255494"/>
            <a:ext cx="1493526" cy="259355"/>
          </a:xfrm>
          <a:prstGeom prst="rect">
            <a:avLst/>
          </a:prstGeom>
        </p:spPr>
      </p:pic>
    </p:spTree>
    <p:extLst>
      <p:ext uri="{BB962C8B-B14F-4D97-AF65-F5344CB8AC3E}">
        <p14:creationId xmlns:p14="http://schemas.microsoft.com/office/powerpoint/2010/main" val="3113801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6E3481-6DB0-8909-07BA-001D5895171D}"/>
              </a:ext>
            </a:extLst>
          </p:cNvPr>
          <p:cNvPicPr>
            <a:picLocks noChangeAspect="1"/>
          </p:cNvPicPr>
          <p:nvPr userDrawn="1"/>
        </p:nvPicPr>
        <p:blipFill rotWithShape="1">
          <a:blip r:embed="rId2"/>
          <a:srcRect r="63949"/>
          <a:stretch/>
        </p:blipFill>
        <p:spPr>
          <a:xfrm>
            <a:off x="0" y="0"/>
            <a:ext cx="2973788" cy="5143500"/>
          </a:xfrm>
          <a:prstGeom prst="rect">
            <a:avLst/>
          </a:prstGeom>
        </p:spPr>
      </p:pic>
      <p:sp>
        <p:nvSpPr>
          <p:cNvPr id="4" name="Espaço Reservado para Texto 3">
            <a:extLst>
              <a:ext uri="{FF2B5EF4-FFF2-40B4-BE49-F238E27FC236}">
                <a16:creationId xmlns:a16="http://schemas.microsoft.com/office/drawing/2014/main" id="{CA934A2E-3AA9-F001-0E79-F73FBC13BC08}"/>
              </a:ext>
            </a:extLst>
          </p:cNvPr>
          <p:cNvSpPr>
            <a:spLocks noGrp="1"/>
          </p:cNvSpPr>
          <p:nvPr>
            <p:ph type="body" sz="quarter" idx="13"/>
          </p:nvPr>
        </p:nvSpPr>
        <p:spPr>
          <a:xfrm>
            <a:off x="2628900" y="249238"/>
            <a:ext cx="4450976" cy="623888"/>
          </a:xfrm>
        </p:spPr>
        <p:txBody>
          <a:bodyPr>
            <a:noAutofit/>
          </a:bodyPr>
          <a:lstStyle>
            <a:lvl1pPr marL="114300" indent="0" algn="l">
              <a:lnSpc>
                <a:spcPct val="100000"/>
              </a:lnSpc>
              <a:buNone/>
              <a:defRPr sz="2800" b="1">
                <a:solidFill>
                  <a:srgbClr val="FFC62C"/>
                </a:solidFill>
                <a:latin typeface="Syncopate" panose="02000505000000020003" pitchFamily="2" charset="0"/>
              </a:defRPr>
            </a:lvl1pPr>
          </a:lstStyle>
          <a:p>
            <a:pPr lvl="0"/>
            <a:r>
              <a:rPr lang="pt-BR" dirty="0"/>
              <a:t>Clique para editar os estilos de</a:t>
            </a:r>
          </a:p>
        </p:txBody>
      </p:sp>
      <p:sp>
        <p:nvSpPr>
          <p:cNvPr id="6" name="Espaço Reservado para Texto 5">
            <a:extLst>
              <a:ext uri="{FF2B5EF4-FFF2-40B4-BE49-F238E27FC236}">
                <a16:creationId xmlns:a16="http://schemas.microsoft.com/office/drawing/2014/main" id="{4EE35C34-0A26-F2BF-2749-434409CFBBD7}"/>
              </a:ext>
            </a:extLst>
          </p:cNvPr>
          <p:cNvSpPr>
            <a:spLocks noGrp="1"/>
          </p:cNvSpPr>
          <p:nvPr>
            <p:ph type="body" sz="quarter" idx="14"/>
          </p:nvPr>
        </p:nvSpPr>
        <p:spPr>
          <a:xfrm>
            <a:off x="2628900" y="1122363"/>
            <a:ext cx="6097588" cy="3540125"/>
          </a:xfrm>
        </p:spPr>
        <p:txBody>
          <a:bodyPr>
            <a:normAutofit/>
          </a:bodyPr>
          <a:lstStyle>
            <a:lvl1pPr>
              <a:lnSpc>
                <a:spcPct val="100000"/>
              </a:lnSpc>
              <a:spcAft>
                <a:spcPts val="600"/>
              </a:spcAft>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a:extLst>
              <a:ext uri="{FF2B5EF4-FFF2-40B4-BE49-F238E27FC236}">
                <a16:creationId xmlns:a16="http://schemas.microsoft.com/office/drawing/2014/main" id="{B1495648-DD78-9D54-6248-E2B3F82D06C7}"/>
              </a:ext>
            </a:extLst>
          </p:cNvPr>
          <p:cNvPicPr>
            <a:picLocks noChangeAspect="1"/>
          </p:cNvPicPr>
          <p:nvPr userDrawn="1"/>
        </p:nvPicPr>
        <p:blipFill>
          <a:blip r:embed="rId3"/>
          <a:stretch>
            <a:fillRect/>
          </a:stretch>
        </p:blipFill>
        <p:spPr>
          <a:xfrm>
            <a:off x="7474830" y="249238"/>
            <a:ext cx="1449094" cy="251639"/>
          </a:xfrm>
          <a:prstGeom prst="rect">
            <a:avLst/>
          </a:prstGeom>
        </p:spPr>
      </p:pic>
    </p:spTree>
    <p:extLst>
      <p:ext uri="{BB962C8B-B14F-4D97-AF65-F5344CB8AC3E}">
        <p14:creationId xmlns:p14="http://schemas.microsoft.com/office/powerpoint/2010/main" val="291223478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8658BE01-F1FE-E604-E5FD-CEFA9C4EB475}"/>
              </a:ext>
            </a:extLst>
          </p:cNvPr>
          <p:cNvPicPr>
            <a:picLocks noChangeAspect="1"/>
          </p:cNvPicPr>
          <p:nvPr userDrawn="1"/>
        </p:nvPicPr>
        <p:blipFill rotWithShape="1">
          <a:blip r:embed="rId2"/>
          <a:srcRect l="18852" t="18852"/>
          <a:stretch/>
        </p:blipFill>
        <p:spPr>
          <a:xfrm>
            <a:off x="0" y="0"/>
            <a:ext cx="9144001" cy="5143500"/>
          </a:xfrm>
          <a:prstGeom prst="rect">
            <a:avLst/>
          </a:prstGeom>
        </p:spPr>
      </p:pic>
      <p:sp>
        <p:nvSpPr>
          <p:cNvPr id="4" name="Espaço Reservado para Texto 3">
            <a:extLst>
              <a:ext uri="{FF2B5EF4-FFF2-40B4-BE49-F238E27FC236}">
                <a16:creationId xmlns:a16="http://schemas.microsoft.com/office/drawing/2014/main" id="{63CC38D6-6ABA-984E-BAAC-A28A28A2128A}"/>
              </a:ext>
            </a:extLst>
          </p:cNvPr>
          <p:cNvSpPr>
            <a:spLocks noGrp="1"/>
          </p:cNvSpPr>
          <p:nvPr>
            <p:ph type="body" sz="quarter" idx="13"/>
          </p:nvPr>
        </p:nvSpPr>
        <p:spPr>
          <a:xfrm>
            <a:off x="511735" y="760414"/>
            <a:ext cx="3327400" cy="725487"/>
          </a:xfrm>
        </p:spPr>
        <p:txBody>
          <a:bodyPr>
            <a:noAutofit/>
          </a:bodyPr>
          <a:lstStyle>
            <a:lvl1pPr marL="114300" indent="0" algn="ctr">
              <a:buNone/>
              <a:defRPr sz="2800" b="1">
                <a:solidFill>
                  <a:schemeClr val="bg1"/>
                </a:solidFill>
                <a:latin typeface="Syncopate" panose="02000505000000020003" pitchFamily="2" charset="0"/>
              </a:defRPr>
            </a:lvl1pPr>
          </a:lstStyle>
          <a:p>
            <a:pPr lvl="0"/>
            <a:r>
              <a:rPr lang="pt-BR" dirty="0"/>
              <a:t>Clique para editar os</a:t>
            </a:r>
          </a:p>
        </p:txBody>
      </p:sp>
      <p:sp>
        <p:nvSpPr>
          <p:cNvPr id="6" name="Espaço Reservado para Texto 5">
            <a:extLst>
              <a:ext uri="{FF2B5EF4-FFF2-40B4-BE49-F238E27FC236}">
                <a16:creationId xmlns:a16="http://schemas.microsoft.com/office/drawing/2014/main" id="{06EFF2DA-B7B0-3C1E-9EE3-C4B9C4D80EA3}"/>
              </a:ext>
            </a:extLst>
          </p:cNvPr>
          <p:cNvSpPr>
            <a:spLocks noGrp="1"/>
          </p:cNvSpPr>
          <p:nvPr>
            <p:ph type="body" sz="quarter" idx="14"/>
          </p:nvPr>
        </p:nvSpPr>
        <p:spPr>
          <a:xfrm>
            <a:off x="3677771" y="2474259"/>
            <a:ext cx="5224182" cy="2500966"/>
          </a:xfrm>
        </p:spPr>
        <p:txBody>
          <a:bodyPr>
            <a:normAutofit/>
          </a:bodyPr>
          <a:lstStyle>
            <a:lvl1pPr marL="114300" indent="0">
              <a:lnSpc>
                <a:spcPct val="100000"/>
              </a:lnSpc>
              <a:spcAft>
                <a:spcPts val="600"/>
              </a:spcAft>
              <a:buNone/>
              <a:defRPr sz="2800">
                <a:solidFill>
                  <a:schemeClr val="tx1"/>
                </a:solidFill>
                <a:latin typeface="Inter" panose="02000503000000020004" pitchFamily="2" charset="0"/>
                <a:ea typeface="Inter" panose="02000503000000020004" pitchFamily="2" charset="0"/>
              </a:defRPr>
            </a:lvl1pPr>
          </a:lstStyle>
          <a:p>
            <a:pPr lvl="0"/>
            <a:r>
              <a:rPr lang="pt-BR" dirty="0"/>
              <a:t>Clique para editar os estilos</a:t>
            </a:r>
          </a:p>
        </p:txBody>
      </p:sp>
      <p:pic>
        <p:nvPicPr>
          <p:cNvPr id="10" name="Imagem 9">
            <a:extLst>
              <a:ext uri="{FF2B5EF4-FFF2-40B4-BE49-F238E27FC236}">
                <a16:creationId xmlns:a16="http://schemas.microsoft.com/office/drawing/2014/main" id="{226AE4C3-529C-CAAE-4402-FBD5B60FE765}"/>
              </a:ext>
            </a:extLst>
          </p:cNvPr>
          <p:cNvPicPr>
            <a:picLocks noChangeAspect="1"/>
          </p:cNvPicPr>
          <p:nvPr userDrawn="1"/>
        </p:nvPicPr>
        <p:blipFill>
          <a:blip r:embed="rId3"/>
          <a:stretch>
            <a:fillRect/>
          </a:stretch>
        </p:blipFill>
        <p:spPr>
          <a:xfrm>
            <a:off x="7473841" y="257439"/>
            <a:ext cx="1449094" cy="251639"/>
          </a:xfrm>
          <a:prstGeom prst="rect">
            <a:avLst/>
          </a:prstGeom>
        </p:spPr>
      </p:pic>
    </p:spTree>
    <p:extLst>
      <p:ext uri="{BB962C8B-B14F-4D97-AF65-F5344CB8AC3E}">
        <p14:creationId xmlns:p14="http://schemas.microsoft.com/office/powerpoint/2010/main" val="4046446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4112381"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572000" y="1152475"/>
            <a:ext cx="4112382"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20171"/>
            <a:ext cx="1185057" cy="1715770"/>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92392" y="220928"/>
            <a:ext cx="1493526" cy="25935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bg>
      <p:bgRef idx="1001">
        <a:schemeClr val="bg1"/>
      </p:bgRef>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FC62C"/>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4112381"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572000" y="1152475"/>
            <a:ext cx="4112382"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pic>
        <p:nvPicPr>
          <p:cNvPr id="4" name="Imagem 3">
            <a:extLst>
              <a:ext uri="{FF2B5EF4-FFF2-40B4-BE49-F238E27FC236}">
                <a16:creationId xmlns:a16="http://schemas.microsoft.com/office/drawing/2014/main" id="{9F378944-B164-2C27-560E-2DD640A8AD6A}"/>
              </a:ext>
            </a:extLst>
          </p:cNvPr>
          <p:cNvPicPr>
            <a:picLocks noChangeAspect="1"/>
          </p:cNvPicPr>
          <p:nvPr userDrawn="1"/>
        </p:nvPicPr>
        <p:blipFill>
          <a:blip r:embed="rId3"/>
          <a:stretch>
            <a:fillRect/>
          </a:stretch>
        </p:blipFill>
        <p:spPr>
          <a:xfrm>
            <a:off x="206694" y="228644"/>
            <a:ext cx="1449094" cy="251639"/>
          </a:xfrm>
          <a:prstGeom prst="rect">
            <a:avLst/>
          </a:prstGeom>
        </p:spPr>
      </p:pic>
    </p:spTree>
    <p:extLst>
      <p:ext uri="{BB962C8B-B14F-4D97-AF65-F5344CB8AC3E}">
        <p14:creationId xmlns:p14="http://schemas.microsoft.com/office/powerpoint/2010/main" val="117823728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FC62C"/>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8351394" cy="3568538"/>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pic>
        <p:nvPicPr>
          <p:cNvPr id="4" name="Imagem 3">
            <a:extLst>
              <a:ext uri="{FF2B5EF4-FFF2-40B4-BE49-F238E27FC236}">
                <a16:creationId xmlns:a16="http://schemas.microsoft.com/office/drawing/2014/main" id="{9F378944-B164-2C27-560E-2DD640A8AD6A}"/>
              </a:ext>
            </a:extLst>
          </p:cNvPr>
          <p:cNvPicPr>
            <a:picLocks noChangeAspect="1"/>
          </p:cNvPicPr>
          <p:nvPr userDrawn="1"/>
        </p:nvPicPr>
        <p:blipFill>
          <a:blip r:embed="rId3"/>
          <a:stretch>
            <a:fillRect/>
          </a:stretch>
        </p:blipFill>
        <p:spPr>
          <a:xfrm>
            <a:off x="206694" y="228644"/>
            <a:ext cx="1449094" cy="251639"/>
          </a:xfrm>
          <a:prstGeom prst="rect">
            <a:avLst/>
          </a:prstGeom>
        </p:spPr>
      </p:pic>
    </p:spTree>
    <p:extLst>
      <p:ext uri="{BB962C8B-B14F-4D97-AF65-F5344CB8AC3E}">
        <p14:creationId xmlns:p14="http://schemas.microsoft.com/office/powerpoint/2010/main" val="415651802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60" r:id="rId2"/>
    <p:sldLayoutId id="2147483664" r:id="rId3"/>
    <p:sldLayoutId id="2147483661" r:id="rId4"/>
    <p:sldLayoutId id="2147483662" r:id="rId5"/>
    <p:sldLayoutId id="2147483677" r:id="rId6"/>
    <p:sldLayoutId id="2147483651" r:id="rId7"/>
    <p:sldLayoutId id="2147483713" r:id="rId8"/>
    <p:sldLayoutId id="2147483792" r:id="rId9"/>
    <p:sldLayoutId id="2147483791" r:id="rId10"/>
    <p:sldLayoutId id="2147483714" r:id="rId11"/>
    <p:sldLayoutId id="2147483757" r:id="rId12"/>
    <p:sldLayoutId id="2147483780" r:id="rId13"/>
    <p:sldLayoutId id="2147483781" r:id="rId14"/>
    <p:sldLayoutId id="2147483678" r:id="rId15"/>
    <p:sldLayoutId id="2147483782" r:id="rId16"/>
    <p:sldLayoutId id="2147483711" r:id="rId17"/>
    <p:sldLayoutId id="2147483784" r:id="rId18"/>
    <p:sldLayoutId id="2147483783" r:id="rId19"/>
    <p:sldLayoutId id="2147483787" r:id="rId20"/>
    <p:sldLayoutId id="2147483788" r:id="rId21"/>
    <p:sldLayoutId id="2147483789" r:id="rId22"/>
    <p:sldLayoutId id="2147483794" r:id="rId23"/>
    <p:sldLayoutId id="2147483795" r:id="rId24"/>
    <p:sldLayoutId id="2147483797" r:id="rId25"/>
    <p:sldLayoutId id="21474837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8" name="Google Shape;68;p14"/>
          <p:cNvSpPr txBox="1"/>
          <p:nvPr/>
        </p:nvSpPr>
        <p:spPr>
          <a:xfrm>
            <a:off x="605221" y="1651220"/>
            <a:ext cx="7479845" cy="166196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3200" b="1" dirty="0">
                <a:solidFill>
                  <a:schemeClr val="lt1"/>
                </a:solidFill>
                <a:latin typeface="Syncopate" panose="02060507000000020003" pitchFamily="18" charset="0"/>
                <a:ea typeface="Oswald ExtraLight"/>
                <a:cs typeface="Bakbak One" pitchFamily="2" charset="0"/>
                <a:sym typeface="Oswald ExtraLight"/>
              </a:rPr>
              <a:t>CICLO DE DEBATES DA ESCOLA DE PAIS DO BRASIL</a:t>
            </a:r>
          </a:p>
        </p:txBody>
      </p:sp>
    </p:spTree>
    <p:extLst>
      <p:ext uri="{BB962C8B-B14F-4D97-AF65-F5344CB8AC3E}">
        <p14:creationId xmlns:p14="http://schemas.microsoft.com/office/powerpoint/2010/main" val="1910705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6206" y="0"/>
            <a:ext cx="5957047" cy="666288"/>
          </a:xfrm>
        </p:spPr>
        <p:txBody>
          <a:bodyPr>
            <a:noAutofit/>
          </a:bodyPr>
          <a:lstStyle/>
          <a:p>
            <a:r>
              <a:rPr lang="pt-BR" b="1" dirty="0">
                <a:solidFill>
                  <a:srgbClr val="FF5F00"/>
                </a:solidFill>
                <a:latin typeface="Inter Medium" panose="02000503000000020004" pitchFamily="2" charset="0"/>
                <a:ea typeface="Inter Medium" panose="02000503000000020004" pitchFamily="2" charset="0"/>
              </a:rPr>
              <a:t>Árvore da gratidão do grupo</a:t>
            </a:r>
            <a:br>
              <a:rPr lang="pt-BR" b="1" dirty="0">
                <a:solidFill>
                  <a:srgbClr val="FF5F00"/>
                </a:solidFill>
                <a:latin typeface="Inter Medium" panose="02000503000000020004" pitchFamily="2" charset="0"/>
                <a:ea typeface="Inter Medium" panose="02000503000000020004" pitchFamily="2" charset="0"/>
              </a:rPr>
            </a:br>
            <a:br>
              <a:rPr lang="pt-BR" sz="2400" dirty="0">
                <a:solidFill>
                  <a:srgbClr val="FF5F00"/>
                </a:solidFill>
                <a:latin typeface="Inter Medium" panose="02000503000000020004" pitchFamily="2" charset="0"/>
                <a:ea typeface="Inter Medium" panose="02000503000000020004" pitchFamily="2" charset="0"/>
              </a:rPr>
            </a:br>
            <a:r>
              <a:rPr lang="pt-BR" sz="2000" dirty="0">
                <a:solidFill>
                  <a:schemeClr val="tx1">
                    <a:lumMod val="50000"/>
                    <a:lumOff val="50000"/>
                  </a:schemeClr>
                </a:solidFill>
                <a:latin typeface="Inter Medium" panose="02000503000000020004" pitchFamily="2" charset="0"/>
                <a:ea typeface="Inter Medium" panose="02000503000000020004" pitchFamily="2" charset="0"/>
              </a:rPr>
              <a:t>Contribuo para formar pessoas e um mundo melhor com: </a:t>
            </a:r>
            <a:endParaRPr lang="pt-BR" sz="2000" b="1" dirty="0">
              <a:solidFill>
                <a:schemeClr val="tx1">
                  <a:lumMod val="50000"/>
                  <a:lumOff val="50000"/>
                </a:schemeClr>
              </a:solidFill>
              <a:latin typeface="Inter Medium" panose="02000503000000020004" pitchFamily="2" charset="0"/>
              <a:ea typeface="Inter Medium" panose="02000503000000020004" pitchFamily="2" charset="0"/>
            </a:endParaRPr>
          </a:p>
        </p:txBody>
      </p:sp>
      <p:pic>
        <p:nvPicPr>
          <p:cNvPr id="3" name="Imagem 2"/>
          <p:cNvPicPr>
            <a:picLocks noChangeAspect="1"/>
          </p:cNvPicPr>
          <p:nvPr/>
        </p:nvPicPr>
        <p:blipFill rotWithShape="1">
          <a:blip r:embed="rId3"/>
          <a:srcRect t="13460"/>
          <a:stretch/>
        </p:blipFill>
        <p:spPr>
          <a:xfrm>
            <a:off x="1652112" y="1716262"/>
            <a:ext cx="5117478" cy="1876830"/>
          </a:xfrm>
          <a:prstGeom prst="rect">
            <a:avLst/>
          </a:prstGeom>
        </p:spPr>
      </p:pic>
      <p:pic>
        <p:nvPicPr>
          <p:cNvPr id="6" name="Imagem 5">
            <a:extLst>
              <a:ext uri="{FF2B5EF4-FFF2-40B4-BE49-F238E27FC236}">
                <a16:creationId xmlns:a16="http://schemas.microsoft.com/office/drawing/2014/main" id="{65B4CDF9-B200-4596-96A4-D86F40B4BC9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18260" y="2751997"/>
            <a:ext cx="1946625" cy="2301752"/>
          </a:xfrm>
          <a:prstGeom prst="rect">
            <a:avLst/>
          </a:prstGeom>
        </p:spPr>
      </p:pic>
    </p:spTree>
    <p:extLst>
      <p:ext uri="{BB962C8B-B14F-4D97-AF65-F5344CB8AC3E}">
        <p14:creationId xmlns:p14="http://schemas.microsoft.com/office/powerpoint/2010/main" val="3445218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601631" y="1281534"/>
            <a:ext cx="3245540" cy="2286856"/>
          </a:xfrm>
        </p:spPr>
        <p:txBody>
          <a:bodyPr/>
          <a:lstStyle/>
          <a:p>
            <a:pPr algn="ctr"/>
            <a:r>
              <a:rPr lang="pt-BR" b="1" dirty="0">
                <a:solidFill>
                  <a:schemeClr val="tx1">
                    <a:lumMod val="75000"/>
                    <a:lumOff val="25000"/>
                  </a:schemeClr>
                </a:solidFill>
              </a:rPr>
              <a:t>RECURSOS DA COMUNIDADE:</a:t>
            </a:r>
            <a:br>
              <a:rPr lang="pt-BR" b="1" dirty="0">
                <a:solidFill>
                  <a:schemeClr val="tx1">
                    <a:lumMod val="75000"/>
                    <a:lumOff val="25000"/>
                  </a:schemeClr>
                </a:solidFill>
              </a:rPr>
            </a:br>
            <a:r>
              <a:rPr lang="pt-BR" dirty="0">
                <a:solidFill>
                  <a:schemeClr val="tx1">
                    <a:lumMod val="75000"/>
                    <a:lumOff val="25000"/>
                  </a:schemeClr>
                </a:solidFill>
              </a:rPr>
              <a:t> conhecer, divulgar, e usar quando preciso</a:t>
            </a:r>
          </a:p>
        </p:txBody>
      </p:sp>
      <p:pic>
        <p:nvPicPr>
          <p:cNvPr id="2050" name="Picture 2" descr="Resultado de imagem para recursos da comunidade">
            <a:extLst>
              <a:ext uri="{FF2B5EF4-FFF2-40B4-BE49-F238E27FC236}">
                <a16:creationId xmlns:a16="http://schemas.microsoft.com/office/drawing/2014/main" id="{69FC4FEF-06DB-42EC-8A90-B71BD0642574}"/>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2511" r="32511"/>
          <a:stretch>
            <a:fillRect/>
          </a:stretch>
        </p:blipFill>
        <p:spPr bwMode="auto">
          <a:xfrm>
            <a:off x="4583152" y="0"/>
            <a:ext cx="4560848" cy="51434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015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78F6F62-D5DD-4304-AF1C-BF02035A21BB}"/>
              </a:ext>
            </a:extLst>
          </p:cNvPr>
          <p:cNvSpPr>
            <a:spLocks noGrp="1"/>
          </p:cNvSpPr>
          <p:nvPr>
            <p:ph type="title"/>
          </p:nvPr>
        </p:nvSpPr>
        <p:spPr>
          <a:xfrm>
            <a:off x="185089" y="679418"/>
            <a:ext cx="4708960" cy="1079044"/>
          </a:xfrm>
        </p:spPr>
        <p:txBody>
          <a:bodyPr>
            <a:noAutofit/>
          </a:bodyPr>
          <a:lstStyle/>
          <a:p>
            <a:r>
              <a:rPr lang="pt-BR" dirty="0">
                <a:solidFill>
                  <a:srgbClr val="FF5F00"/>
                </a:solidFill>
              </a:rPr>
              <a:t>MARSHALL ROSEMBERG:</a:t>
            </a:r>
            <a:br>
              <a:rPr lang="pt-BR" dirty="0">
                <a:solidFill>
                  <a:srgbClr val="FF5F00"/>
                </a:solidFill>
              </a:rPr>
            </a:br>
            <a:r>
              <a:rPr lang="pt-BR" dirty="0">
                <a:solidFill>
                  <a:srgbClr val="FF5F00"/>
                </a:solidFill>
              </a:rPr>
              <a:t> </a:t>
            </a:r>
            <a:br>
              <a:rPr lang="pt-BR" sz="2800" dirty="0">
                <a:solidFill>
                  <a:srgbClr val="FF5F00"/>
                </a:solidFill>
              </a:rPr>
            </a:br>
            <a:endParaRPr lang="pt-BR" sz="2800" dirty="0">
              <a:solidFill>
                <a:srgbClr val="FF5F00"/>
              </a:solidFill>
            </a:endParaRPr>
          </a:p>
        </p:txBody>
      </p:sp>
      <p:sp>
        <p:nvSpPr>
          <p:cNvPr id="2" name="Espaço Reservado para Texto 1"/>
          <p:cNvSpPr>
            <a:spLocks noGrp="1"/>
          </p:cNvSpPr>
          <p:nvPr>
            <p:ph type="body" idx="1"/>
          </p:nvPr>
        </p:nvSpPr>
        <p:spPr>
          <a:xfrm>
            <a:off x="0" y="2025235"/>
            <a:ext cx="4708960" cy="2082531"/>
          </a:xfrm>
        </p:spPr>
        <p:txBody>
          <a:bodyPr>
            <a:normAutofit/>
          </a:bodyPr>
          <a:lstStyle/>
          <a:p>
            <a:pPr algn="ctr"/>
            <a:r>
              <a:rPr lang="pt-BR" sz="2800" dirty="0">
                <a:solidFill>
                  <a:schemeClr val="tx1">
                    <a:lumMod val="50000"/>
                    <a:lumOff val="50000"/>
                  </a:schemeClr>
                </a:solidFill>
                <a:latin typeface="Inter Medium" panose="02000503000000020004" pitchFamily="2" charset="0"/>
                <a:ea typeface="Inter Medium" panose="02000503000000020004" pitchFamily="2" charset="0"/>
              </a:rPr>
              <a:t>A comunicação </a:t>
            </a:r>
            <a:br>
              <a:rPr lang="pt-BR" sz="2800" dirty="0">
                <a:solidFill>
                  <a:schemeClr val="tx1">
                    <a:lumMod val="50000"/>
                    <a:lumOff val="50000"/>
                  </a:schemeClr>
                </a:solidFill>
                <a:latin typeface="Inter Medium" panose="02000503000000020004" pitchFamily="2" charset="0"/>
                <a:ea typeface="Inter Medium" panose="02000503000000020004" pitchFamily="2" charset="0"/>
              </a:rPr>
            </a:br>
            <a:r>
              <a:rPr lang="pt-BR" sz="2800" dirty="0">
                <a:solidFill>
                  <a:schemeClr val="tx1">
                    <a:lumMod val="50000"/>
                    <a:lumOff val="50000"/>
                  </a:schemeClr>
                </a:solidFill>
                <a:latin typeface="Inter Medium" panose="02000503000000020004" pitchFamily="2" charset="0"/>
                <a:ea typeface="Inter Medium" panose="02000503000000020004" pitchFamily="2" charset="0"/>
              </a:rPr>
              <a:t>da girafa e</a:t>
            </a:r>
            <a:br>
              <a:rPr lang="pt-BR" sz="2800" dirty="0">
                <a:solidFill>
                  <a:schemeClr val="tx1">
                    <a:lumMod val="50000"/>
                    <a:lumOff val="50000"/>
                  </a:schemeClr>
                </a:solidFill>
                <a:latin typeface="Inter Medium" panose="02000503000000020004" pitchFamily="2" charset="0"/>
                <a:ea typeface="Inter Medium" panose="02000503000000020004" pitchFamily="2" charset="0"/>
              </a:rPr>
            </a:br>
            <a:r>
              <a:rPr lang="pt-BR" sz="2800" dirty="0">
                <a:solidFill>
                  <a:schemeClr val="tx1">
                    <a:lumMod val="50000"/>
                    <a:lumOff val="50000"/>
                  </a:schemeClr>
                </a:solidFill>
                <a:latin typeface="Inter Medium" panose="02000503000000020004" pitchFamily="2" charset="0"/>
                <a:ea typeface="Inter Medium" panose="02000503000000020004" pitchFamily="2" charset="0"/>
              </a:rPr>
              <a:t> do chacal</a:t>
            </a:r>
            <a:br>
              <a:rPr lang="pt-BR" sz="2800" dirty="0">
                <a:solidFill>
                  <a:schemeClr val="tx1">
                    <a:lumMod val="50000"/>
                    <a:lumOff val="50000"/>
                  </a:schemeClr>
                </a:solidFill>
                <a:latin typeface="Inter Medium" panose="02000503000000020004" pitchFamily="2" charset="0"/>
                <a:ea typeface="Inter Medium" panose="02000503000000020004" pitchFamily="2" charset="0"/>
              </a:rPr>
            </a:br>
            <a:endParaRPr lang="pt-BR" sz="2800" dirty="0">
              <a:latin typeface="Inter Medium" panose="02000503000000020004" pitchFamily="2" charset="0"/>
              <a:ea typeface="Inter Medium" panose="02000503000000020004" pitchFamily="2" charset="0"/>
            </a:endParaRPr>
          </a:p>
        </p:txBody>
      </p:sp>
      <p:sp>
        <p:nvSpPr>
          <p:cNvPr id="4" name="Título 1">
            <a:extLst>
              <a:ext uri="{FF2B5EF4-FFF2-40B4-BE49-F238E27FC236}">
                <a16:creationId xmlns:a16="http://schemas.microsoft.com/office/drawing/2014/main" id="{F9C22CEA-D0FD-4577-A4DA-292916498D28}"/>
              </a:ext>
            </a:extLst>
          </p:cNvPr>
          <p:cNvSpPr txBox="1">
            <a:spLocks/>
          </p:cNvSpPr>
          <p:nvPr/>
        </p:nvSpPr>
        <p:spPr>
          <a:xfrm>
            <a:off x="200025" y="1843087"/>
            <a:ext cx="3843339" cy="274319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kern="1200">
                <a:solidFill>
                  <a:schemeClr val="accent2">
                    <a:lumMod val="75000"/>
                  </a:schemeClr>
                </a:solidFill>
                <a:latin typeface="+mj-lt"/>
                <a:ea typeface="+mj-ea"/>
                <a:cs typeface="+mj-cs"/>
              </a:defRPr>
            </a:lvl1pPr>
          </a:lstStyle>
          <a:p>
            <a:pPr algn="ctr">
              <a:buClrTx/>
              <a:buFontTx/>
            </a:pPr>
            <a:endParaRPr lang="pt-BR" sz="1600" dirty="0"/>
          </a:p>
        </p:txBody>
      </p:sp>
      <p:pic>
        <p:nvPicPr>
          <p:cNvPr id="6" name="Espaço Reservado para Imagem 5"/>
          <p:cNvPicPr>
            <a:picLocks noGrp="1" noChangeAspect="1"/>
          </p:cNvPicPr>
          <p:nvPr>
            <p:ph type="pic" sz="quarter" idx="13"/>
          </p:nvPr>
        </p:nvPicPr>
        <p:blipFill>
          <a:blip r:embed="rId3"/>
          <a:srcRect l="28222" r="28222"/>
          <a:stretch>
            <a:fillRect/>
          </a:stretch>
        </p:blipFill>
        <p:spPr>
          <a:prstGeom prst="rect">
            <a:avLst/>
          </a:prstGeom>
        </p:spPr>
      </p:pic>
    </p:spTree>
    <p:extLst>
      <p:ext uri="{BB962C8B-B14F-4D97-AF65-F5344CB8AC3E}">
        <p14:creationId xmlns:p14="http://schemas.microsoft.com/office/powerpoint/2010/main" val="33505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6206" y="132466"/>
            <a:ext cx="5957047" cy="978881"/>
          </a:xfrm>
        </p:spPr>
        <p:txBody>
          <a:bodyPr>
            <a:noAutofit/>
          </a:bodyPr>
          <a:lstStyle/>
          <a:p>
            <a:pPr algn="ctr"/>
            <a:r>
              <a:rPr lang="pt-BR" b="1" dirty="0">
                <a:solidFill>
                  <a:srgbClr val="FF5F00"/>
                </a:solidFill>
              </a:rPr>
              <a:t>Reflexões compartilhadas</a:t>
            </a:r>
            <a:br>
              <a:rPr lang="pt-BR" b="1" dirty="0">
                <a:solidFill>
                  <a:srgbClr val="FF5F00"/>
                </a:solidFill>
              </a:rPr>
            </a:br>
            <a:r>
              <a:rPr lang="pt-BR" b="1" dirty="0">
                <a:solidFill>
                  <a:srgbClr val="FF5F00"/>
                </a:solidFill>
              </a:rPr>
              <a:t> </a:t>
            </a:r>
          </a:p>
        </p:txBody>
      </p:sp>
      <p:sp>
        <p:nvSpPr>
          <p:cNvPr id="3" name="Espaço Reservado para Conteúdo 2"/>
          <p:cNvSpPr>
            <a:spLocks noGrp="1"/>
          </p:cNvSpPr>
          <p:nvPr>
            <p:ph type="body" idx="1"/>
          </p:nvPr>
        </p:nvSpPr>
        <p:spPr>
          <a:xfrm>
            <a:off x="199157" y="1632758"/>
            <a:ext cx="4112381" cy="3009580"/>
          </a:xfrm>
        </p:spPr>
        <p:txBody>
          <a:bodyPr>
            <a:normAutofit/>
          </a:bodyPr>
          <a:lstStyle/>
          <a:p>
            <a:pPr marL="0" indent="0" algn="ctr">
              <a:buNone/>
            </a:pPr>
            <a:r>
              <a:rPr lang="pt-BR" u="sng" dirty="0">
                <a:solidFill>
                  <a:schemeClr val="tx1">
                    <a:lumMod val="50000"/>
                    <a:lumOff val="50000"/>
                  </a:schemeClr>
                </a:solidFill>
              </a:rPr>
              <a:t>Um olhar para si:</a:t>
            </a:r>
          </a:p>
          <a:p>
            <a:pPr marL="0" indent="0" algn="ctr">
              <a:buNone/>
            </a:pPr>
            <a:endParaRPr lang="pt-BR" u="sng" dirty="0">
              <a:solidFill>
                <a:schemeClr val="tx1">
                  <a:lumMod val="50000"/>
                  <a:lumOff val="50000"/>
                </a:schemeClr>
              </a:solidFill>
            </a:endParaRPr>
          </a:p>
          <a:p>
            <a:pPr>
              <a:spcAft>
                <a:spcPts val="1200"/>
              </a:spcAft>
              <a:buClr>
                <a:srgbClr val="FF6600"/>
              </a:buClr>
            </a:pPr>
            <a:r>
              <a:rPr lang="pt-BR" dirty="0">
                <a:solidFill>
                  <a:schemeClr val="tx1">
                    <a:lumMod val="50000"/>
                    <a:lumOff val="50000"/>
                  </a:schemeClr>
                </a:solidFill>
              </a:rPr>
              <a:t>Em família, sou girafa, ou chacal?</a:t>
            </a:r>
          </a:p>
          <a:p>
            <a:pPr>
              <a:spcAft>
                <a:spcPts val="1200"/>
              </a:spcAft>
              <a:buClr>
                <a:srgbClr val="FF6600"/>
              </a:buClr>
            </a:pPr>
            <a:r>
              <a:rPr lang="pt-BR" dirty="0">
                <a:solidFill>
                  <a:schemeClr val="tx1">
                    <a:lumMod val="50000"/>
                    <a:lumOff val="50000"/>
                  </a:schemeClr>
                </a:solidFill>
              </a:rPr>
              <a:t>Já se sentiu julgado de forma errada?</a:t>
            </a:r>
          </a:p>
          <a:p>
            <a:pPr algn="ctr">
              <a:spcAft>
                <a:spcPts val="1200"/>
              </a:spcAft>
              <a:buClr>
                <a:srgbClr val="FF6600"/>
              </a:buClr>
            </a:pPr>
            <a:endParaRPr lang="pt-BR"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7" name="Espaço Reservado para Conteúdo 6">
            <a:extLst>
              <a:ext uri="{FF2B5EF4-FFF2-40B4-BE49-F238E27FC236}">
                <a16:creationId xmlns:a16="http://schemas.microsoft.com/office/drawing/2014/main" id="{42FB2235-E3EC-47FA-85C3-C223A1D75A8B}"/>
              </a:ext>
            </a:extLst>
          </p:cNvPr>
          <p:cNvSpPr>
            <a:spLocks noGrp="1"/>
          </p:cNvSpPr>
          <p:nvPr>
            <p:ph type="body" idx="2"/>
          </p:nvPr>
        </p:nvSpPr>
        <p:spPr>
          <a:xfrm>
            <a:off x="4656406" y="1632758"/>
            <a:ext cx="4112382" cy="3065851"/>
          </a:xfrm>
        </p:spPr>
        <p:txBody>
          <a:bodyPr>
            <a:normAutofit/>
          </a:bodyPr>
          <a:lstStyle/>
          <a:p>
            <a:pPr marL="0" indent="0" algn="ctr">
              <a:buNone/>
            </a:pPr>
            <a:r>
              <a:rPr lang="pt-BR" u="sng" dirty="0">
                <a:solidFill>
                  <a:schemeClr val="tx1">
                    <a:lumMod val="50000"/>
                    <a:lumOff val="50000"/>
                  </a:schemeClr>
                </a:solidFill>
              </a:rPr>
              <a:t>Um olhar para o outro:</a:t>
            </a:r>
          </a:p>
          <a:p>
            <a:pPr marL="0" indent="0" algn="ctr">
              <a:buNone/>
            </a:pPr>
            <a:endParaRPr lang="pt-BR" u="sng" dirty="0">
              <a:solidFill>
                <a:schemeClr val="tx1">
                  <a:lumMod val="50000"/>
                  <a:lumOff val="50000"/>
                </a:schemeClr>
              </a:solidFill>
            </a:endParaRPr>
          </a:p>
          <a:p>
            <a:pPr>
              <a:buClr>
                <a:srgbClr val="FF6600"/>
              </a:buClr>
            </a:pPr>
            <a:r>
              <a:rPr lang="pt-BR" dirty="0">
                <a:solidFill>
                  <a:schemeClr val="tx1">
                    <a:lumMod val="50000"/>
                    <a:lumOff val="50000"/>
                  </a:schemeClr>
                </a:solidFill>
              </a:rPr>
              <a:t>Conhece alguém com comportamento de chacal?</a:t>
            </a:r>
          </a:p>
          <a:p>
            <a:pPr>
              <a:buClr>
                <a:srgbClr val="FF6600"/>
              </a:buClr>
            </a:pPr>
            <a:r>
              <a:rPr lang="pt-BR" dirty="0">
                <a:solidFill>
                  <a:schemeClr val="tx1">
                    <a:lumMod val="50000"/>
                    <a:lumOff val="50000"/>
                  </a:schemeClr>
                </a:solidFill>
              </a:rPr>
              <a:t>Já pensou porque ele age dessa forma?</a:t>
            </a:r>
          </a:p>
          <a:p>
            <a:endParaRPr lang="pt-BR" dirty="0">
              <a:solidFill>
                <a:schemeClr val="tx1">
                  <a:lumMod val="50000"/>
                  <a:lumOff val="50000"/>
                </a:schemeClr>
              </a:solidFill>
            </a:endParaRPr>
          </a:p>
        </p:txBody>
      </p:sp>
    </p:spTree>
    <p:extLst>
      <p:ext uri="{BB962C8B-B14F-4D97-AF65-F5344CB8AC3E}">
        <p14:creationId xmlns:p14="http://schemas.microsoft.com/office/powerpoint/2010/main" val="358439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 calcmode="lin" valueType="num">
                                      <p:cBhvr additive="base">
                                        <p:cTn id="3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A0C6E3EF-B42D-4A31-B4E3-B1FBBF93F99A}"/>
              </a:ext>
            </a:extLst>
          </p:cNvPr>
          <p:cNvSpPr txBox="1"/>
          <p:nvPr/>
        </p:nvSpPr>
        <p:spPr>
          <a:xfrm>
            <a:off x="2244535" y="1887620"/>
            <a:ext cx="4254739" cy="2277547"/>
          </a:xfrm>
          <a:prstGeom prst="rect">
            <a:avLst/>
          </a:prstGeom>
          <a:noFill/>
        </p:spPr>
        <p:txBody>
          <a:bodyPr wrap="square">
            <a:spAutoFit/>
          </a:bodyPr>
          <a:lstStyle/>
          <a:p>
            <a:pPr marL="514350" indent="-514350">
              <a:spcAft>
                <a:spcPts val="1200"/>
              </a:spcAft>
              <a:buClr>
                <a:schemeClr val="tx1">
                  <a:lumMod val="65000"/>
                  <a:lumOff val="35000"/>
                </a:schemeClr>
              </a:buClr>
              <a:buFont typeface="+mj-lt"/>
              <a:buAutoNum type="arabicPeriod"/>
            </a:pPr>
            <a:r>
              <a:rPr lang="pt-BR" sz="2800" dirty="0">
                <a:solidFill>
                  <a:schemeClr val="tx1">
                    <a:lumMod val="50000"/>
                    <a:lumOff val="50000"/>
                  </a:schemeClr>
                </a:solidFill>
                <a:latin typeface="Inter" panose="020B0604020202020204" charset="0"/>
                <a:ea typeface="Inter" panose="020B0604020202020204" charset="0"/>
              </a:rPr>
              <a:t>Observação </a:t>
            </a:r>
          </a:p>
          <a:p>
            <a:pPr marL="514350" indent="-514350">
              <a:spcAft>
                <a:spcPts val="1200"/>
              </a:spcAft>
              <a:buClr>
                <a:schemeClr val="tx1">
                  <a:lumMod val="65000"/>
                  <a:lumOff val="35000"/>
                </a:schemeClr>
              </a:buClr>
              <a:buFont typeface="+mj-lt"/>
              <a:buAutoNum type="arabicPeriod"/>
            </a:pPr>
            <a:r>
              <a:rPr lang="pt-BR" sz="2800" dirty="0">
                <a:solidFill>
                  <a:srgbClr val="FF6600"/>
                </a:solidFill>
                <a:latin typeface="Inter" panose="020B0604020202020204" charset="0"/>
                <a:ea typeface="Inter" panose="020B0604020202020204" charset="0"/>
              </a:rPr>
              <a:t>Sentimentos</a:t>
            </a:r>
          </a:p>
          <a:p>
            <a:pPr marL="514350" indent="-514350">
              <a:spcAft>
                <a:spcPts val="1200"/>
              </a:spcAft>
              <a:buClr>
                <a:schemeClr val="tx1">
                  <a:lumMod val="65000"/>
                  <a:lumOff val="35000"/>
                </a:schemeClr>
              </a:buClr>
              <a:buFont typeface="+mj-lt"/>
              <a:buAutoNum type="arabicPeriod"/>
            </a:pPr>
            <a:r>
              <a:rPr lang="pt-BR" sz="2800" dirty="0">
                <a:solidFill>
                  <a:schemeClr val="tx1">
                    <a:lumMod val="50000"/>
                    <a:lumOff val="50000"/>
                  </a:schemeClr>
                </a:solidFill>
                <a:latin typeface="Inter" panose="020B0604020202020204" charset="0"/>
                <a:ea typeface="Inter" panose="020B0604020202020204" charset="0"/>
              </a:rPr>
              <a:t>Necessidades</a:t>
            </a:r>
          </a:p>
          <a:p>
            <a:pPr marL="514350" indent="-514350">
              <a:spcAft>
                <a:spcPts val="1200"/>
              </a:spcAft>
              <a:buClr>
                <a:schemeClr val="tx1">
                  <a:lumMod val="65000"/>
                  <a:lumOff val="35000"/>
                </a:schemeClr>
              </a:buClr>
              <a:buFont typeface="+mj-lt"/>
              <a:buAutoNum type="arabicPeriod"/>
            </a:pPr>
            <a:r>
              <a:rPr lang="pt-BR" sz="2800" dirty="0">
                <a:solidFill>
                  <a:srgbClr val="F16122"/>
                </a:solidFill>
                <a:latin typeface="Inter" panose="020B0604020202020204" charset="0"/>
                <a:ea typeface="Inter" panose="020B0604020202020204" charset="0"/>
              </a:rPr>
              <a:t>Pedidos</a:t>
            </a:r>
            <a:endParaRPr lang="pt-BR" sz="2800" dirty="0">
              <a:solidFill>
                <a:schemeClr val="tx1">
                  <a:lumMod val="50000"/>
                  <a:lumOff val="50000"/>
                </a:schemeClr>
              </a:solidFill>
            </a:endParaRPr>
          </a:p>
        </p:txBody>
      </p:sp>
      <p:sp>
        <p:nvSpPr>
          <p:cNvPr id="2" name="Espaço Reservado para Texto 1"/>
          <p:cNvSpPr>
            <a:spLocks noGrp="1"/>
          </p:cNvSpPr>
          <p:nvPr>
            <p:ph type="body" sz="quarter" idx="13"/>
          </p:nvPr>
        </p:nvSpPr>
        <p:spPr>
          <a:xfrm>
            <a:off x="696660" y="748397"/>
            <a:ext cx="7814294" cy="576262"/>
          </a:xfrm>
        </p:spPr>
        <p:txBody>
          <a:bodyPr>
            <a:noAutofit/>
          </a:bodyPr>
          <a:lstStyle/>
          <a:p>
            <a:pPr algn="ctr">
              <a:spcAft>
                <a:spcPts val="600"/>
              </a:spcAft>
            </a:pPr>
            <a:r>
              <a:rPr lang="pt-BR" dirty="0">
                <a:solidFill>
                  <a:srgbClr val="FF6600"/>
                </a:solidFill>
              </a:rPr>
              <a:t>partes do processo DA CNV</a:t>
            </a:r>
          </a:p>
          <a:p>
            <a:endParaRPr lang="pt-BR" sz="2400" dirty="0"/>
          </a:p>
        </p:txBody>
      </p:sp>
    </p:spTree>
    <p:extLst>
      <p:ext uri="{BB962C8B-B14F-4D97-AF65-F5344CB8AC3E}">
        <p14:creationId xmlns:p14="http://schemas.microsoft.com/office/powerpoint/2010/main" val="4042850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6" name="Imagem 5"/>
          <p:cNvPicPr>
            <a:picLocks noChangeAspect="1"/>
          </p:cNvPicPr>
          <p:nvPr/>
        </p:nvPicPr>
        <p:blipFill>
          <a:blip r:embed="rId3"/>
          <a:stretch>
            <a:fillRect/>
          </a:stretch>
        </p:blipFill>
        <p:spPr>
          <a:xfrm>
            <a:off x="0" y="-111512"/>
            <a:ext cx="6103855" cy="4572000"/>
          </a:xfrm>
          <a:prstGeom prst="rect">
            <a:avLst/>
          </a:prstGeom>
          <a:ln>
            <a:noFill/>
          </a:ln>
          <a:effectLst>
            <a:softEdge rad="112500"/>
          </a:effectLst>
        </p:spPr>
      </p:pic>
      <p:pic>
        <p:nvPicPr>
          <p:cNvPr id="3" name="Imagem 2">
            <a:extLst>
              <a:ext uri="{FF2B5EF4-FFF2-40B4-BE49-F238E27FC236}">
                <a16:creationId xmlns:a16="http://schemas.microsoft.com/office/drawing/2014/main" id="{E6E1479F-C8C4-3274-1B79-85140A289F07}"/>
              </a:ext>
            </a:extLst>
          </p:cNvPr>
          <p:cNvPicPr>
            <a:picLocks noChangeAspect="1"/>
          </p:cNvPicPr>
          <p:nvPr/>
        </p:nvPicPr>
        <p:blipFill>
          <a:blip r:embed="rId4"/>
          <a:stretch>
            <a:fillRect/>
          </a:stretch>
        </p:blipFill>
        <p:spPr>
          <a:xfrm>
            <a:off x="0" y="0"/>
            <a:ext cx="9144000" cy="5143500"/>
          </a:xfrm>
          <a:prstGeom prst="rect">
            <a:avLst/>
          </a:prstGeom>
        </p:spPr>
      </p:pic>
      <p:sp>
        <p:nvSpPr>
          <p:cNvPr id="9" name="Google Shape;130;p21">
            <a:extLst>
              <a:ext uri="{FF2B5EF4-FFF2-40B4-BE49-F238E27FC236}">
                <a16:creationId xmlns:a16="http://schemas.microsoft.com/office/drawing/2014/main" id="{26B363DA-3F14-B540-C402-4A3181644BCC}"/>
              </a:ext>
            </a:extLst>
          </p:cNvPr>
          <p:cNvSpPr txBox="1"/>
          <p:nvPr/>
        </p:nvSpPr>
        <p:spPr>
          <a:xfrm>
            <a:off x="4393580" y="2488225"/>
            <a:ext cx="4928839" cy="1477297"/>
          </a:xfrm>
          <a:prstGeom prst="rect">
            <a:avLst/>
          </a:prstGeom>
          <a:noFill/>
          <a:ln>
            <a:noFill/>
          </a:ln>
        </p:spPr>
        <p:txBody>
          <a:bodyPr spcFirstLastPara="1" wrap="square" lIns="91425" tIns="91425" rIns="91425" bIns="91425" anchor="t" anchorCtr="0">
            <a:spAutoFit/>
          </a:bodyPr>
          <a:lstStyle/>
          <a:p>
            <a:pPr algn="ctr"/>
            <a:r>
              <a:rPr lang="pt-BR" sz="2800" b="1" dirty="0">
                <a:solidFill>
                  <a:schemeClr val="tx1">
                    <a:lumMod val="75000"/>
                    <a:lumOff val="25000"/>
                  </a:schemeClr>
                </a:solidFill>
                <a:latin typeface="Syncopate" panose="02060507000000020003" pitchFamily="18" charset="0"/>
                <a:ea typeface="Oswald ExtraLight"/>
                <a:cs typeface="Bakbak One" pitchFamily="2" charset="0"/>
                <a:sym typeface="Oswald ExtraLight"/>
              </a:rPr>
              <a:t> </a:t>
            </a:r>
            <a:r>
              <a:rPr lang="pt-BR" sz="2800" b="1" dirty="0">
                <a:solidFill>
                  <a:schemeClr val="tx1">
                    <a:lumMod val="75000"/>
                    <a:lumOff val="25000"/>
                  </a:schemeClr>
                </a:solidFill>
                <a:latin typeface="Syncopate" panose="02060507000000020003" pitchFamily="18" charset="0"/>
              </a:rPr>
              <a:t>Dinâmica de Grupo e</a:t>
            </a:r>
          </a:p>
          <a:p>
            <a:pPr algn="ctr"/>
            <a:r>
              <a:rPr lang="pt-BR" sz="2800" b="1" dirty="0">
                <a:solidFill>
                  <a:schemeClr val="tx1">
                    <a:lumMod val="75000"/>
                    <a:lumOff val="25000"/>
                  </a:schemeClr>
                </a:solidFill>
                <a:latin typeface="Syncopate" panose="02060507000000020003" pitchFamily="18" charset="0"/>
              </a:rPr>
              <a:t>Convite à Ação</a:t>
            </a:r>
          </a:p>
        </p:txBody>
      </p:sp>
      <p:pic>
        <p:nvPicPr>
          <p:cNvPr id="10" name="Imagem 9">
            <a:extLst>
              <a:ext uri="{FF2B5EF4-FFF2-40B4-BE49-F238E27FC236}">
                <a16:creationId xmlns:a16="http://schemas.microsoft.com/office/drawing/2014/main" id="{22C2D5F9-0D14-89C8-8A09-B99655433B06}"/>
              </a:ext>
            </a:extLst>
          </p:cNvPr>
          <p:cNvPicPr>
            <a:picLocks noChangeAspect="1"/>
          </p:cNvPicPr>
          <p:nvPr/>
        </p:nvPicPr>
        <p:blipFill>
          <a:blip r:embed="rId5"/>
          <a:stretch>
            <a:fillRect/>
          </a:stretch>
        </p:blipFill>
        <p:spPr>
          <a:xfrm>
            <a:off x="4909146" y="4304360"/>
            <a:ext cx="1575003" cy="273504"/>
          </a:xfrm>
          <a:prstGeom prst="rect">
            <a:avLst/>
          </a:prstGeom>
        </p:spPr>
      </p:pic>
    </p:spTree>
    <p:extLst>
      <p:ext uri="{BB962C8B-B14F-4D97-AF65-F5344CB8AC3E}">
        <p14:creationId xmlns:p14="http://schemas.microsoft.com/office/powerpoint/2010/main" val="558738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A0C6E3EF-B42D-4A31-B4E3-B1FBBF93F99A}"/>
              </a:ext>
            </a:extLst>
          </p:cNvPr>
          <p:cNvSpPr txBox="1"/>
          <p:nvPr/>
        </p:nvSpPr>
        <p:spPr>
          <a:xfrm>
            <a:off x="2386703" y="1433089"/>
            <a:ext cx="6169370" cy="3323987"/>
          </a:xfrm>
          <a:prstGeom prst="rect">
            <a:avLst/>
          </a:prstGeom>
          <a:noFill/>
        </p:spPr>
        <p:txBody>
          <a:bodyPr wrap="square">
            <a:spAutoFit/>
          </a:bodyPr>
          <a:lstStyle/>
          <a:p>
            <a:pPr marL="285750" indent="-285750">
              <a:spcAft>
                <a:spcPts val="1200"/>
              </a:spcAft>
              <a:buFont typeface="Arial" panose="020B0604020202020204" pitchFamily="34" charset="0"/>
              <a:buChar char="•"/>
            </a:pPr>
            <a:r>
              <a:rPr lang="pt-BR" sz="2000" dirty="0">
                <a:solidFill>
                  <a:schemeClr val="tx1">
                    <a:lumMod val="50000"/>
                    <a:lumOff val="50000"/>
                  </a:schemeClr>
                </a:solidFill>
                <a:latin typeface="Inter Medium" panose="02000503000000020004" pitchFamily="2" charset="0"/>
                <a:ea typeface="Inter Medium" panose="02000503000000020004" pitchFamily="2" charset="0"/>
              </a:rPr>
              <a:t>Colocar nova letra numa melodia conhecida (cantigas de roda, músicas infantis).</a:t>
            </a:r>
          </a:p>
          <a:p>
            <a:pPr marL="285750" indent="-285750">
              <a:spcAft>
                <a:spcPts val="1200"/>
              </a:spcAft>
              <a:buFont typeface="Arial" panose="020B0604020202020204" pitchFamily="34" charset="0"/>
              <a:buChar char="•"/>
            </a:pPr>
            <a:r>
              <a:rPr lang="pt-BR" sz="2000" dirty="0">
                <a:solidFill>
                  <a:srgbClr val="FF6600"/>
                </a:solidFill>
                <a:latin typeface="Inter Medium" panose="02000503000000020004" pitchFamily="2" charset="0"/>
                <a:ea typeface="Inter Medium" panose="02000503000000020004" pitchFamily="2" charset="0"/>
              </a:rPr>
              <a:t>A letra deverá conter palavras importantes ouvidas nos Círculos e que ficaram  marcadas para o grupo.</a:t>
            </a:r>
          </a:p>
          <a:p>
            <a:pPr marL="285750" indent="-285750">
              <a:spcAft>
                <a:spcPts val="1200"/>
              </a:spcAft>
              <a:buFont typeface="Arial" panose="020B0604020202020204" pitchFamily="34" charset="0"/>
              <a:buChar char="•"/>
            </a:pPr>
            <a:r>
              <a:rPr lang="pt-BR" sz="2000" b="1" dirty="0">
                <a:solidFill>
                  <a:schemeClr val="tx1">
                    <a:lumMod val="65000"/>
                    <a:lumOff val="35000"/>
                  </a:schemeClr>
                </a:solidFill>
                <a:latin typeface="Inter Medium" panose="02000503000000020004" pitchFamily="2" charset="0"/>
                <a:ea typeface="Inter Medium" panose="02000503000000020004" pitchFamily="2" charset="0"/>
              </a:rPr>
              <a:t>Se o grupo preferir, pode apresentar um texto em forma de poema, notícia, acróstico</a:t>
            </a:r>
            <a:r>
              <a:rPr lang="pt-BR" sz="2000" b="1" dirty="0">
                <a:latin typeface="Inter Medium" panose="02000503000000020004" pitchFamily="2" charset="0"/>
                <a:ea typeface="Inter Medium" panose="02000503000000020004" pitchFamily="2" charset="0"/>
              </a:rPr>
              <a:t>, </a:t>
            </a:r>
            <a:r>
              <a:rPr lang="pt-BR" sz="2000" b="1" dirty="0">
                <a:solidFill>
                  <a:schemeClr val="tx1">
                    <a:lumMod val="65000"/>
                    <a:lumOff val="35000"/>
                  </a:schemeClr>
                </a:solidFill>
                <a:latin typeface="Inter Medium" panose="02000503000000020004" pitchFamily="2" charset="0"/>
                <a:ea typeface="Inter Medium" panose="02000503000000020004" pitchFamily="2" charset="0"/>
              </a:rPr>
              <a:t>poesia ou resumo dos conteúdos apresentados.</a:t>
            </a:r>
            <a:endParaRPr lang="pt-BR" sz="2000" dirty="0">
              <a:solidFill>
                <a:schemeClr val="tx1">
                  <a:lumMod val="65000"/>
                  <a:lumOff val="35000"/>
                </a:schemeClr>
              </a:solidFill>
              <a:latin typeface="Inter Medium" panose="02000503000000020004" pitchFamily="2" charset="0"/>
              <a:ea typeface="Inter Medium" panose="02000503000000020004" pitchFamily="2" charset="0"/>
            </a:endParaRPr>
          </a:p>
          <a:p>
            <a:pPr>
              <a:spcAft>
                <a:spcPts val="1200"/>
              </a:spcAft>
            </a:pPr>
            <a:endParaRPr lang="pt-BR" sz="2000" dirty="0">
              <a:solidFill>
                <a:schemeClr val="tx1">
                  <a:lumMod val="50000"/>
                  <a:lumOff val="50000"/>
                </a:schemeClr>
              </a:solidFill>
              <a:latin typeface="Inter Medium" panose="02000503000000020004" pitchFamily="2" charset="0"/>
              <a:ea typeface="Inter Medium" panose="02000503000000020004" pitchFamily="2" charset="0"/>
            </a:endParaRPr>
          </a:p>
        </p:txBody>
      </p:sp>
      <p:sp>
        <p:nvSpPr>
          <p:cNvPr id="2" name="Espaço Reservado para Texto 1"/>
          <p:cNvSpPr>
            <a:spLocks noGrp="1"/>
          </p:cNvSpPr>
          <p:nvPr>
            <p:ph type="body" sz="quarter" idx="13"/>
          </p:nvPr>
        </p:nvSpPr>
        <p:spPr>
          <a:xfrm>
            <a:off x="446049" y="206975"/>
            <a:ext cx="8006575" cy="819967"/>
          </a:xfrm>
        </p:spPr>
        <p:txBody>
          <a:bodyPr/>
          <a:lstStyle/>
          <a:p>
            <a:pPr algn="ctr">
              <a:spcAft>
                <a:spcPts val="600"/>
              </a:spcAft>
            </a:pPr>
            <a:r>
              <a:rPr lang="pt-BR" sz="2400" dirty="0">
                <a:solidFill>
                  <a:srgbClr val="FF6600"/>
                </a:solidFill>
              </a:rPr>
              <a:t>Dinâmica de Grupo </a:t>
            </a:r>
            <a:endParaRPr lang="pt-BR" sz="2000" dirty="0">
              <a:solidFill>
                <a:srgbClr val="FF6600"/>
              </a:solidFill>
            </a:endParaRPr>
          </a:p>
          <a:p>
            <a:endParaRPr lang="pt-BR" sz="2400" dirty="0"/>
          </a:p>
        </p:txBody>
      </p:sp>
    </p:spTree>
    <p:extLst>
      <p:ext uri="{BB962C8B-B14F-4D97-AF65-F5344CB8AC3E}">
        <p14:creationId xmlns:p14="http://schemas.microsoft.com/office/powerpoint/2010/main" val="1082943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AF752-8D3C-41F9-87B7-48ACCCC113FF}"/>
              </a:ext>
            </a:extLst>
          </p:cNvPr>
          <p:cNvSpPr>
            <a:spLocks noGrp="1"/>
          </p:cNvSpPr>
          <p:nvPr>
            <p:ph type="title"/>
          </p:nvPr>
        </p:nvSpPr>
        <p:spPr/>
        <p:txBody>
          <a:bodyPr>
            <a:noAutofit/>
          </a:bodyPr>
          <a:lstStyle/>
          <a:p>
            <a:pPr algn="ctr"/>
            <a:r>
              <a:rPr lang="pt-BR" sz="3200" b="1" dirty="0">
                <a:solidFill>
                  <a:srgbClr val="FF5F00"/>
                </a:solidFill>
              </a:rPr>
              <a:t>CONCLUSÃO:</a:t>
            </a:r>
          </a:p>
        </p:txBody>
      </p:sp>
      <p:sp>
        <p:nvSpPr>
          <p:cNvPr id="4" name="Espaço Reservado para Conteúdo 3">
            <a:extLst>
              <a:ext uri="{FF2B5EF4-FFF2-40B4-BE49-F238E27FC236}">
                <a16:creationId xmlns:a16="http://schemas.microsoft.com/office/drawing/2014/main" id="{F6F19AEE-CCF4-49CA-BA69-585A423528A1}"/>
              </a:ext>
            </a:extLst>
          </p:cNvPr>
          <p:cNvSpPr>
            <a:spLocks noGrp="1"/>
          </p:cNvSpPr>
          <p:nvPr>
            <p:ph type="body" idx="1"/>
          </p:nvPr>
        </p:nvSpPr>
        <p:spPr>
          <a:xfrm>
            <a:off x="353902" y="1496522"/>
            <a:ext cx="4708960" cy="3646978"/>
          </a:xfrm>
        </p:spPr>
        <p:txBody>
          <a:bodyPr/>
          <a:lstStyle/>
          <a:p>
            <a:r>
              <a:rPr lang="pt-BR" sz="2800" dirty="0">
                <a:solidFill>
                  <a:schemeClr val="tx1">
                    <a:lumMod val="50000"/>
                    <a:lumOff val="50000"/>
                  </a:schemeClr>
                </a:solidFill>
              </a:rPr>
              <a:t>Sou parte importante no mundo!</a:t>
            </a:r>
          </a:p>
          <a:p>
            <a:pPr marL="0" indent="0">
              <a:buNone/>
            </a:pPr>
            <a:endParaRPr lang="pt-BR" sz="2800" dirty="0">
              <a:solidFill>
                <a:schemeClr val="tx1">
                  <a:lumMod val="50000"/>
                  <a:lumOff val="50000"/>
                </a:schemeClr>
              </a:solidFill>
            </a:endParaRPr>
          </a:p>
          <a:p>
            <a:r>
              <a:rPr lang="pt-BR" sz="2800" dirty="0">
                <a:solidFill>
                  <a:schemeClr val="tx1">
                    <a:lumMod val="50000"/>
                    <a:lumOff val="50000"/>
                  </a:schemeClr>
                </a:solidFill>
              </a:rPr>
              <a:t>O que faço, ou deixo de fazer, deixará marcas.</a:t>
            </a:r>
            <a:endParaRPr lang="pt-BR" dirty="0">
              <a:solidFill>
                <a:schemeClr val="tx1">
                  <a:lumMod val="50000"/>
                  <a:lumOff val="50000"/>
                </a:schemeClr>
              </a:solidFill>
            </a:endParaRPr>
          </a:p>
        </p:txBody>
      </p:sp>
      <p:pic>
        <p:nvPicPr>
          <p:cNvPr id="7" name="Espaço Reservado para Imagem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135" b="7135"/>
          <a:stretch>
            <a:fillRect/>
          </a:stretch>
        </p:blipFill>
        <p:spPr/>
      </p:pic>
    </p:spTree>
    <p:extLst>
      <p:ext uri="{BB962C8B-B14F-4D97-AF65-F5344CB8AC3E}">
        <p14:creationId xmlns:p14="http://schemas.microsoft.com/office/powerpoint/2010/main" val="2903853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0"/>
            <a:ext cx="3429000" cy="5143500"/>
          </a:xfrm>
          <a:prstGeom prst="rect">
            <a:avLst/>
          </a:prstGeom>
        </p:spPr>
      </p:pic>
      <p:sp>
        <p:nvSpPr>
          <p:cNvPr id="2" name="Título 1"/>
          <p:cNvSpPr>
            <a:spLocks noGrp="1"/>
          </p:cNvSpPr>
          <p:nvPr>
            <p:ph type="title"/>
          </p:nvPr>
        </p:nvSpPr>
        <p:spPr/>
        <p:txBody>
          <a:bodyPr>
            <a:normAutofit/>
          </a:bodyPr>
          <a:lstStyle/>
          <a:p>
            <a:r>
              <a:rPr lang="pt-BR" b="1" dirty="0">
                <a:solidFill>
                  <a:srgbClr val="FF6600"/>
                </a:solidFill>
              </a:rPr>
              <a:t>CONCLUSÃO</a:t>
            </a:r>
          </a:p>
        </p:txBody>
      </p:sp>
      <p:sp>
        <p:nvSpPr>
          <p:cNvPr id="4" name="Espaço Reservado para Conteúdo 3"/>
          <p:cNvSpPr>
            <a:spLocks noGrp="1"/>
          </p:cNvSpPr>
          <p:nvPr>
            <p:ph type="body" idx="1"/>
          </p:nvPr>
        </p:nvSpPr>
        <p:spPr/>
        <p:txBody>
          <a:bodyPr>
            <a:normAutofit fontScale="92500"/>
          </a:bodyPr>
          <a:lstStyle/>
          <a:p>
            <a:pPr marL="342900" indent="-342900">
              <a:spcAft>
                <a:spcPts val="1200"/>
              </a:spcAft>
              <a:buClr>
                <a:srgbClr val="FF6600"/>
              </a:buClr>
              <a:buSzPct val="70000"/>
              <a:buFont typeface="Wingdings" panose="05000000000000000000" pitchFamily="2" charset="2"/>
              <a:buChar char="§"/>
            </a:pPr>
            <a:r>
              <a:rPr lang="pt-BR" altLang="pt-BR" dirty="0">
                <a:solidFill>
                  <a:schemeClr val="tx1">
                    <a:lumMod val="50000"/>
                    <a:lumOff val="50000"/>
                  </a:schemeClr>
                </a:solidFill>
              </a:rPr>
              <a:t>Qual a marca que eu deixarei? </a:t>
            </a:r>
          </a:p>
          <a:p>
            <a:pPr marL="342900" indent="-342900">
              <a:spcAft>
                <a:spcPts val="1200"/>
              </a:spcAft>
              <a:buClr>
                <a:srgbClr val="FF6600"/>
              </a:buClr>
              <a:buSzPct val="70000"/>
              <a:buFont typeface="Wingdings" panose="05000000000000000000" pitchFamily="2" charset="2"/>
              <a:buChar char="§"/>
            </a:pPr>
            <a:r>
              <a:rPr lang="pt-BR" altLang="pt-BR" dirty="0">
                <a:solidFill>
                  <a:schemeClr val="tx1">
                    <a:lumMod val="50000"/>
                    <a:lumOff val="50000"/>
                  </a:schemeClr>
                </a:solidFill>
              </a:rPr>
              <a:t>Como eu gostaria de ser lembrado?</a:t>
            </a:r>
          </a:p>
          <a:p>
            <a:pPr marL="342900" indent="-342900">
              <a:spcAft>
                <a:spcPts val="1200"/>
              </a:spcAft>
              <a:buClr>
                <a:srgbClr val="FF6600"/>
              </a:buClr>
              <a:buSzPct val="70000"/>
              <a:buFont typeface="Wingdings" panose="05000000000000000000" pitchFamily="2" charset="2"/>
              <a:buChar char="§"/>
            </a:pPr>
            <a:r>
              <a:rPr lang="pt-BR" altLang="pt-BR" dirty="0">
                <a:solidFill>
                  <a:schemeClr val="tx1">
                    <a:lumMod val="50000"/>
                    <a:lumOff val="50000"/>
                  </a:schemeClr>
                </a:solidFill>
              </a:rPr>
              <a:t>O que eu faço para isso acontecer?</a:t>
            </a:r>
          </a:p>
          <a:p>
            <a:pPr marL="342900" indent="-342900">
              <a:spcAft>
                <a:spcPts val="1200"/>
              </a:spcAft>
              <a:buClr>
                <a:srgbClr val="FF6600"/>
              </a:buClr>
              <a:buSzPct val="70000"/>
              <a:buFont typeface="Wingdings" panose="05000000000000000000" pitchFamily="2" charset="2"/>
              <a:buChar char="§"/>
            </a:pPr>
            <a:r>
              <a:rPr lang="pt-BR" altLang="pt-BR" dirty="0">
                <a:solidFill>
                  <a:schemeClr val="tx1">
                    <a:lumMod val="50000"/>
                    <a:lumOff val="50000"/>
                  </a:schemeClr>
                </a:solidFill>
              </a:rPr>
              <a:t>Contribuo para tornar o lugar em que eu vivo um pouco melhor?</a:t>
            </a:r>
          </a:p>
          <a:p>
            <a:endParaRPr lang="pt-BR" dirty="0">
              <a:solidFill>
                <a:schemeClr val="tx1">
                  <a:lumMod val="50000"/>
                  <a:lumOff val="50000"/>
                </a:schemeClr>
              </a:solidFill>
            </a:endParaRPr>
          </a:p>
        </p:txBody>
      </p:sp>
      <p:pic>
        <p:nvPicPr>
          <p:cNvPr id="5" name="Espaço Reservado para Imagem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143" b="7143"/>
          <a:stretch>
            <a:fillRect/>
          </a:stretch>
        </p:blipFill>
        <p:spPr/>
      </p:pic>
    </p:spTree>
    <p:extLst>
      <p:ext uri="{BB962C8B-B14F-4D97-AF65-F5344CB8AC3E}">
        <p14:creationId xmlns:p14="http://schemas.microsoft.com/office/powerpoint/2010/main" val="3590259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pt-BR" sz="2400" b="1" dirty="0">
                <a:solidFill>
                  <a:srgbClr val="FF5F00"/>
                </a:solidFill>
                <a:latin typeface="Syncopate" panose="02060507000000020003" pitchFamily="18" charset="0"/>
                <a:ea typeface="Inter Medium" panose="02000503000000020004" pitchFamily="2" charset="0"/>
              </a:rPr>
              <a:t>Convite à ação </a:t>
            </a:r>
          </a:p>
        </p:txBody>
      </p:sp>
      <p:sp>
        <p:nvSpPr>
          <p:cNvPr id="11" name="CaixaDeTexto 10"/>
          <p:cNvSpPr txBox="1"/>
          <p:nvPr/>
        </p:nvSpPr>
        <p:spPr>
          <a:xfrm>
            <a:off x="2053883" y="872197"/>
            <a:ext cx="5345724" cy="450166"/>
          </a:xfrm>
          <a:prstGeom prst="rect">
            <a:avLst/>
          </a:prstGeom>
          <a:solidFill>
            <a:schemeClr val="bg1"/>
          </a:solidFill>
        </p:spPr>
        <p:txBody>
          <a:bodyPr wrap="square" rtlCol="0">
            <a:spAutoFit/>
          </a:bodyPr>
          <a:lstStyle/>
          <a:p>
            <a:endParaRPr lang="pt-BR" dirty="0"/>
          </a:p>
        </p:txBody>
      </p:sp>
      <p:pic>
        <p:nvPicPr>
          <p:cNvPr id="6" name="Imagem 5">
            <a:extLst>
              <a:ext uri="{FF2B5EF4-FFF2-40B4-BE49-F238E27FC236}">
                <a16:creationId xmlns:a16="http://schemas.microsoft.com/office/drawing/2014/main" id="{BA926E80-697A-B8E1-2871-DE1FC457C6E7}"/>
              </a:ext>
            </a:extLst>
          </p:cNvPr>
          <p:cNvPicPr>
            <a:picLocks noChangeAspect="1"/>
          </p:cNvPicPr>
          <p:nvPr/>
        </p:nvPicPr>
        <p:blipFill>
          <a:blip r:embed="rId3"/>
          <a:stretch>
            <a:fillRect/>
          </a:stretch>
        </p:blipFill>
        <p:spPr>
          <a:xfrm>
            <a:off x="609256" y="1340251"/>
            <a:ext cx="7925487" cy="2462997"/>
          </a:xfrm>
          <a:prstGeom prst="rect">
            <a:avLst/>
          </a:prstGeom>
        </p:spPr>
      </p:pic>
    </p:spTree>
    <p:extLst>
      <p:ext uri="{BB962C8B-B14F-4D97-AF65-F5344CB8AC3E}">
        <p14:creationId xmlns:p14="http://schemas.microsoft.com/office/powerpoint/2010/main" val="2013547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Espaço Reservado para Conteúdo 4"/>
          <p:cNvSpPr>
            <a:spLocks noGrp="1"/>
          </p:cNvSpPr>
          <p:nvPr>
            <p:ph type="body" sz="quarter" idx="13"/>
          </p:nvPr>
        </p:nvSpPr>
        <p:spPr>
          <a:xfrm>
            <a:off x="574265" y="821093"/>
            <a:ext cx="2824163" cy="612775"/>
          </a:xfrm>
        </p:spPr>
        <p:txBody>
          <a:bodyPr/>
          <a:lstStyle/>
          <a:p>
            <a:pPr marL="0" lvl="0" algn="ctr">
              <a:lnSpc>
                <a:spcPct val="100000"/>
              </a:lnSpc>
              <a:spcBef>
                <a:spcPts val="1200"/>
              </a:spcBef>
              <a:buClr>
                <a:srgbClr val="000000"/>
              </a:buClr>
              <a:buSzPts val="2400"/>
            </a:pPr>
            <a:r>
              <a:rPr lang="pt-BR" dirty="0">
                <a:solidFill>
                  <a:srgbClr val="FF6600"/>
                </a:solidFill>
                <a:latin typeface="Syncopate" panose="02060507000000020003" pitchFamily="18" charset="0"/>
              </a:rPr>
              <a:t>MISSÃO</a:t>
            </a:r>
            <a:endParaRPr lang="pt-BR" b="0" i="0" u="none" strike="noStrike" cap="none" dirty="0">
              <a:solidFill>
                <a:srgbClr val="7F7F7F"/>
              </a:solidFill>
              <a:latin typeface="Syncopate" panose="02060507000000020003" pitchFamily="18" charset="0"/>
              <a:sym typeface="Arial"/>
            </a:endParaRPr>
          </a:p>
        </p:txBody>
      </p:sp>
      <p:sp>
        <p:nvSpPr>
          <p:cNvPr id="2" name="Espaço Reservado para Texto 1"/>
          <p:cNvSpPr>
            <a:spLocks noGrp="1"/>
          </p:cNvSpPr>
          <p:nvPr>
            <p:ph type="body" sz="quarter" idx="14"/>
          </p:nvPr>
        </p:nvSpPr>
        <p:spPr>
          <a:xfrm>
            <a:off x="3736317" y="2393331"/>
            <a:ext cx="4914900" cy="2351088"/>
          </a:xfrm>
        </p:spPr>
        <p:txBody>
          <a:bodyPr>
            <a:normAutofit/>
          </a:bodyPr>
          <a:lstStyle/>
          <a:p>
            <a:pPr marL="114300" indent="0" algn="ctr">
              <a:buNone/>
            </a:pPr>
            <a:r>
              <a:rPr lang="pt-BR" sz="2800" b="1" dirty="0">
                <a:solidFill>
                  <a:schemeClr val="tx1">
                    <a:lumMod val="75000"/>
                    <a:lumOff val="25000"/>
                  </a:schemeClr>
                </a:solidFill>
                <a:latin typeface="Inter Medium" panose="02000503000000020004" pitchFamily="2" charset="0"/>
                <a:ea typeface="Inter Medium" panose="02000503000000020004" pitchFamily="2" charset="0"/>
              </a:rPr>
              <a:t>Ajudar pais, futuros pais e agentes educadores a formar verdadeiros cidadãos.</a:t>
            </a:r>
            <a:endParaRPr lang="pt-BR" sz="2800" dirty="0">
              <a:solidFill>
                <a:schemeClr val="tx1">
                  <a:lumMod val="75000"/>
                  <a:lumOff val="25000"/>
                </a:schemeClr>
              </a:solidFill>
              <a:latin typeface="Inter Medium" panose="02000503000000020004" pitchFamily="2" charset="0"/>
              <a:ea typeface="Inter Medium" panose="02000503000000020004" pitchFamily="2" charset="0"/>
            </a:endParaRPr>
          </a:p>
          <a:p>
            <a:pPr marL="114300" indent="0">
              <a:buNone/>
            </a:pPr>
            <a:endParaRPr lang="pt-BR" sz="2800" dirty="0">
              <a:solidFill>
                <a:schemeClr val="tx1">
                  <a:lumMod val="75000"/>
                  <a:lumOff val="25000"/>
                </a:schemeClr>
              </a:solidFill>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2995592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3770144" y="1039797"/>
            <a:ext cx="5131294" cy="3595285"/>
          </a:xfrm>
        </p:spPr>
        <p:txBody>
          <a:bodyPr>
            <a:noAutofit/>
          </a:bodyPr>
          <a:lstStyle/>
          <a:p>
            <a:pPr>
              <a:lnSpc>
                <a:spcPct val="120000"/>
              </a:lnSpc>
              <a:spcBef>
                <a:spcPts val="600"/>
              </a:spcBef>
            </a:pPr>
            <a:r>
              <a:rPr lang="pt-BR" sz="1800" dirty="0">
                <a:solidFill>
                  <a:schemeClr val="tx1">
                    <a:lumMod val="50000"/>
                    <a:lumOff val="50000"/>
                  </a:schemeClr>
                </a:solidFill>
              </a:rPr>
              <a:t>VOCÊ CHEGOU AO FINAL!</a:t>
            </a:r>
          </a:p>
          <a:p>
            <a:pPr>
              <a:lnSpc>
                <a:spcPct val="120000"/>
              </a:lnSpc>
              <a:spcBef>
                <a:spcPts val="600"/>
              </a:spcBef>
            </a:pPr>
            <a:r>
              <a:rPr lang="pt-BR" sz="1800" dirty="0">
                <a:solidFill>
                  <a:schemeClr val="tx1">
                    <a:lumMod val="50000"/>
                    <a:lumOff val="50000"/>
                  </a:schemeClr>
                </a:solidFill>
              </a:rPr>
              <a:t>É MAIS UM ADULTO COMPROMETIDO COM AS  FAMÍLIAS, COM A EDUCAÇÃO, E TAMBÉM COM SEU AUTOCONHECIMENTO</a:t>
            </a:r>
            <a:br>
              <a:rPr lang="pt-BR" sz="1800" dirty="0">
                <a:solidFill>
                  <a:schemeClr val="tx1">
                    <a:lumMod val="50000"/>
                    <a:lumOff val="50000"/>
                  </a:schemeClr>
                </a:solidFill>
              </a:rPr>
            </a:br>
            <a:r>
              <a:rPr lang="pt-BR" sz="1800" dirty="0">
                <a:solidFill>
                  <a:schemeClr val="tx1">
                    <a:lumMod val="50000"/>
                    <a:lumOff val="50000"/>
                  </a:schemeClr>
                </a:solidFill>
              </a:rPr>
              <a:t>NÓS, DA EPB, ESTAREMOS SEMPRE AQUI PARA CONVERSAR E ACOLHER SUAS DÚVIDAS.</a:t>
            </a:r>
          </a:p>
          <a:p>
            <a:pPr>
              <a:lnSpc>
                <a:spcPct val="120000"/>
              </a:lnSpc>
              <a:spcBef>
                <a:spcPts val="600"/>
              </a:spcBef>
            </a:pPr>
            <a:r>
              <a:rPr lang="pt-BR" sz="1800" dirty="0">
                <a:solidFill>
                  <a:schemeClr val="tx1">
                    <a:lumMod val="50000"/>
                    <a:lumOff val="50000"/>
                  </a:schemeClr>
                </a:solidFill>
              </a:rPr>
              <a:t>AGORA É O SEU MOMENTO! </a:t>
            </a:r>
            <a:br>
              <a:rPr lang="pt-BR" sz="1800" dirty="0">
                <a:solidFill>
                  <a:schemeClr val="tx1">
                    <a:lumMod val="50000"/>
                    <a:lumOff val="50000"/>
                  </a:schemeClr>
                </a:solidFill>
              </a:rPr>
            </a:br>
            <a:r>
              <a:rPr lang="pt-BR" sz="1800" dirty="0">
                <a:solidFill>
                  <a:schemeClr val="tx1">
                    <a:lumMod val="50000"/>
                    <a:lumOff val="50000"/>
                  </a:schemeClr>
                </a:solidFill>
              </a:rPr>
              <a:t>APROVEITE!!!</a:t>
            </a:r>
            <a:endParaRPr lang="pt-BR" sz="1800" dirty="0"/>
          </a:p>
        </p:txBody>
      </p:sp>
      <p:sp>
        <p:nvSpPr>
          <p:cNvPr id="2" name="Título 1"/>
          <p:cNvSpPr>
            <a:spLocks noGrp="1"/>
          </p:cNvSpPr>
          <p:nvPr>
            <p:ph type="title"/>
          </p:nvPr>
        </p:nvSpPr>
        <p:spPr>
          <a:xfrm>
            <a:off x="4095614" y="170942"/>
            <a:ext cx="3860079" cy="642546"/>
          </a:xfrm>
        </p:spPr>
        <p:txBody>
          <a:bodyPr>
            <a:noAutofit/>
          </a:bodyPr>
          <a:lstStyle/>
          <a:p>
            <a:pPr algn="ctr"/>
            <a:r>
              <a:rPr lang="pt-BR" sz="2400" b="1" dirty="0">
                <a:solidFill>
                  <a:srgbClr val="FF6600"/>
                </a:solidFill>
              </a:rPr>
              <a:t>PARABÉNS!!!</a:t>
            </a:r>
            <a:br>
              <a:rPr lang="pt-BR" sz="1600" b="1" dirty="0">
                <a:solidFill>
                  <a:srgbClr val="FF6600"/>
                </a:solidFill>
              </a:rPr>
            </a:br>
            <a:br>
              <a:rPr lang="pt-BR" sz="1600" dirty="0">
                <a:solidFill>
                  <a:schemeClr val="tx1"/>
                </a:solidFill>
              </a:rPr>
            </a:br>
            <a:endParaRPr lang="pt-BR" sz="1800" dirty="0">
              <a:solidFill>
                <a:schemeClr val="tx1">
                  <a:lumMod val="50000"/>
                  <a:lumOff val="50000"/>
                </a:schemeClr>
              </a:solidFill>
            </a:endParaRPr>
          </a:p>
        </p:txBody>
      </p:sp>
      <p:pic>
        <p:nvPicPr>
          <p:cNvPr id="5" name="Espaço Reservado para Imagem 4"/>
          <p:cNvPicPr>
            <a:picLocks noGrp="1" noChangeAspect="1"/>
          </p:cNvPicPr>
          <p:nvPr>
            <p:ph type="pic" sz="quarter" idx="13"/>
          </p:nvPr>
        </p:nvPicPr>
        <p:blipFill>
          <a:blip r:embed="rId3"/>
          <a:srcRect l="13482" r="13482"/>
          <a:stretch>
            <a:fillRect/>
          </a:stretch>
        </p:blipFill>
        <p:spPr>
          <a:xfrm>
            <a:off x="0" y="0"/>
            <a:ext cx="4000500" cy="5143500"/>
          </a:xfrm>
          <a:prstGeom prst="rect">
            <a:avLst/>
          </a:prstGeom>
        </p:spPr>
      </p:pic>
    </p:spTree>
    <p:extLst>
      <p:ext uri="{BB962C8B-B14F-4D97-AF65-F5344CB8AC3E}">
        <p14:creationId xmlns:p14="http://schemas.microsoft.com/office/powerpoint/2010/main" val="922630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 name="Espaço Reservado para Texto 1"/>
          <p:cNvSpPr>
            <a:spLocks noGrp="1"/>
          </p:cNvSpPr>
          <p:nvPr>
            <p:ph type="body" sz="quarter" idx="13"/>
          </p:nvPr>
        </p:nvSpPr>
        <p:spPr>
          <a:xfrm>
            <a:off x="2326341" y="351137"/>
            <a:ext cx="3845859" cy="601662"/>
          </a:xfrm>
        </p:spPr>
        <p:txBody>
          <a:bodyPr/>
          <a:lstStyle/>
          <a:p>
            <a:r>
              <a:rPr lang="pt-BR" b="0" dirty="0">
                <a:solidFill>
                  <a:srgbClr val="FF5F00"/>
                </a:solidFill>
                <a:latin typeface="Syncopate" panose="02060507000000020003" pitchFamily="18" charset="0"/>
              </a:rPr>
              <a:t>OBRIGADO(A</a:t>
            </a:r>
            <a:r>
              <a:rPr lang="pt-BR" b="0" dirty="0">
                <a:solidFill>
                  <a:srgbClr val="FF5F00"/>
                </a:solidFill>
                <a:latin typeface="Arial"/>
              </a:rPr>
              <a:t>)!</a:t>
            </a:r>
          </a:p>
          <a:p>
            <a:endParaRPr lang="pt-BR" dirty="0">
              <a:solidFill>
                <a:srgbClr val="FF5F00"/>
              </a:solidFill>
            </a:endParaRPr>
          </a:p>
        </p:txBody>
      </p:sp>
      <p:sp>
        <p:nvSpPr>
          <p:cNvPr id="3" name="Espaço Reservado para Texto 2"/>
          <p:cNvSpPr>
            <a:spLocks noGrp="1"/>
          </p:cNvSpPr>
          <p:nvPr>
            <p:ph type="body" sz="quarter" idx="14"/>
          </p:nvPr>
        </p:nvSpPr>
        <p:spPr>
          <a:xfrm>
            <a:off x="407137" y="1251324"/>
            <a:ext cx="4989046" cy="2673562"/>
          </a:xfrm>
        </p:spPr>
        <p:txBody>
          <a:bodyPr/>
          <a:lstStyle/>
          <a:p>
            <a:r>
              <a:rPr lang="pt-BR" dirty="0"/>
              <a:t>Coordenador:</a:t>
            </a:r>
          </a:p>
          <a:p>
            <a:endParaRPr lang="pt-BR" dirty="0"/>
          </a:p>
          <a:p>
            <a:r>
              <a:rPr lang="pt-BR" dirty="0"/>
              <a:t>Equipe:</a:t>
            </a:r>
          </a:p>
        </p:txBody>
      </p:sp>
    </p:spTree>
    <p:extLst>
      <p:ext uri="{BB962C8B-B14F-4D97-AF65-F5344CB8AC3E}">
        <p14:creationId xmlns:p14="http://schemas.microsoft.com/office/powerpoint/2010/main" val="1591691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9" name="Google Shape;79;p3" descr="Resultado de imagem para ASSUNTOS"/>
          <p:cNvPicPr preferRelativeResize="0"/>
          <p:nvPr/>
        </p:nvPicPr>
        <p:blipFill rotWithShape="1">
          <a:blip r:embed="rId3">
            <a:alphaModFix/>
          </a:blip>
          <a:srcRect/>
          <a:stretch/>
        </p:blipFill>
        <p:spPr>
          <a:xfrm>
            <a:off x="6292101" y="1056737"/>
            <a:ext cx="2342415" cy="1659480"/>
          </a:xfrm>
          <a:prstGeom prst="rect">
            <a:avLst/>
          </a:prstGeom>
          <a:noFill/>
          <a:ln>
            <a:noFill/>
          </a:ln>
        </p:spPr>
      </p:pic>
      <p:sp>
        <p:nvSpPr>
          <p:cNvPr id="2" name="Título 1"/>
          <p:cNvSpPr>
            <a:spLocks noGrp="1"/>
          </p:cNvSpPr>
          <p:nvPr>
            <p:ph type="title"/>
          </p:nvPr>
        </p:nvSpPr>
        <p:spPr>
          <a:xfrm>
            <a:off x="2074127" y="181533"/>
            <a:ext cx="4739760" cy="666288"/>
          </a:xfrm>
        </p:spPr>
        <p:txBody>
          <a:bodyPr>
            <a:noAutofit/>
          </a:bodyPr>
          <a:lstStyle/>
          <a:p>
            <a:r>
              <a:rPr lang="pt-BR" b="1" dirty="0">
                <a:solidFill>
                  <a:srgbClr val="FF6600"/>
                </a:solidFill>
                <a:latin typeface="Syncopate" panose="02060507000000020003" pitchFamily="18" charset="0"/>
                <a:ea typeface="Calibri"/>
                <a:cs typeface="Arial" panose="020B0604020202020204" pitchFamily="34" charset="0"/>
                <a:sym typeface="Calibri"/>
              </a:rPr>
              <a:t>TEMÁRIO</a:t>
            </a:r>
            <a:br>
              <a:rPr lang="pt-BR" b="1" dirty="0">
                <a:latin typeface="Syncopate" panose="02060507000000020003" pitchFamily="18" charset="0"/>
                <a:cs typeface="Arial" panose="020B0604020202020204" pitchFamily="34" charset="0"/>
              </a:rPr>
            </a:br>
            <a:endParaRPr lang="pt-BR" dirty="0">
              <a:latin typeface="Syncopate" panose="02060507000000020003" pitchFamily="18" charset="0"/>
            </a:endParaRPr>
          </a:p>
        </p:txBody>
      </p:sp>
      <p:sp>
        <p:nvSpPr>
          <p:cNvPr id="3" name="Espaço Reservado para Conteúdo 2"/>
          <p:cNvSpPr>
            <a:spLocks noGrp="1"/>
          </p:cNvSpPr>
          <p:nvPr>
            <p:ph type="body" idx="1"/>
          </p:nvPr>
        </p:nvSpPr>
        <p:spPr>
          <a:xfrm>
            <a:off x="222490" y="862544"/>
            <a:ext cx="8331074" cy="4110900"/>
          </a:xfrm>
        </p:spPr>
        <p:txBody>
          <a:bodyPr>
            <a:noAutofit/>
          </a:bodyPr>
          <a:lstStyle/>
          <a:p>
            <a:pPr marL="0" indent="0">
              <a:lnSpc>
                <a:spcPct val="100000"/>
              </a:lnSpc>
              <a:spcBef>
                <a:spcPts val="0"/>
              </a:spcBef>
              <a:buClr>
                <a:srgbClr val="000000"/>
              </a:buClr>
              <a:buSzPts val="2000"/>
              <a:buNone/>
            </a:pPr>
            <a:r>
              <a:rPr lang="pt-BR" dirty="0">
                <a:solidFill>
                  <a:schemeClr val="tx1">
                    <a:lumMod val="50000"/>
                    <a:lumOff val="50000"/>
                  </a:schemeClr>
                </a:solidFill>
                <a:latin typeface="Inter Medium" panose="02000503000000020004" pitchFamily="2" charset="0"/>
                <a:ea typeface="Inter Medium" panose="02000503000000020004" pitchFamily="2" charset="0"/>
                <a:cs typeface="Arial" panose="020B0604020202020204" pitchFamily="34" charset="0"/>
                <a:sym typeface="Calibri"/>
              </a:rPr>
              <a:t>1. Educar é um Desafio.</a:t>
            </a:r>
            <a:endParaRPr lang="pt-BR" dirty="0">
              <a:solidFill>
                <a:schemeClr val="tx1">
                  <a:lumMod val="50000"/>
                  <a:lumOff val="50000"/>
                </a:schemeClr>
              </a:solidFill>
              <a:latin typeface="Inter Medium" panose="02000503000000020004" pitchFamily="2" charset="0"/>
              <a:ea typeface="Inter Medium" panose="02000503000000020004" pitchFamily="2" charset="0"/>
              <a:cs typeface="Arial" panose="020B0604020202020204" pitchFamily="34" charset="0"/>
              <a:sym typeface="Arial"/>
            </a:endParaRPr>
          </a:p>
          <a:p>
            <a:pPr marL="0" indent="0">
              <a:lnSpc>
                <a:spcPct val="100000"/>
              </a:lnSpc>
              <a:spcBef>
                <a:spcPts val="1200"/>
              </a:spcBef>
              <a:buClr>
                <a:srgbClr val="000000"/>
              </a:buClr>
              <a:buSzPts val="2000"/>
              <a:buNone/>
            </a:pPr>
            <a:r>
              <a:rPr lang="pt-BR" dirty="0">
                <a:solidFill>
                  <a:srgbClr val="7F7F7F"/>
                </a:solidFill>
                <a:latin typeface="Inter Medium" panose="02000503000000020004" pitchFamily="2" charset="0"/>
                <a:ea typeface="Inter Medium" panose="02000503000000020004" pitchFamily="2" charset="0"/>
                <a:cs typeface="Arial" panose="020B0604020202020204" pitchFamily="34" charset="0"/>
                <a:sym typeface="Calibri"/>
              </a:rPr>
              <a:t>2. Valores e Limites na Educação.</a:t>
            </a:r>
            <a:endParaRPr lang="pt-BR" dirty="0">
              <a:solidFill>
                <a:srgbClr val="7F7F7F"/>
              </a:solidFill>
              <a:latin typeface="Inter Medium" panose="02000503000000020004" pitchFamily="2" charset="0"/>
              <a:ea typeface="Inter Medium" panose="02000503000000020004" pitchFamily="2" charset="0"/>
              <a:cs typeface="Arial" panose="020B0604020202020204" pitchFamily="34" charset="0"/>
              <a:sym typeface="Arial"/>
            </a:endParaRPr>
          </a:p>
          <a:p>
            <a:pPr marL="0" indent="0">
              <a:lnSpc>
                <a:spcPct val="100000"/>
              </a:lnSpc>
              <a:spcBef>
                <a:spcPts val="1200"/>
              </a:spcBef>
              <a:buClr>
                <a:srgbClr val="000000"/>
              </a:buClr>
              <a:buSzPts val="2000"/>
              <a:buNone/>
            </a:pPr>
            <a:r>
              <a:rPr lang="pt-BR" dirty="0">
                <a:solidFill>
                  <a:schemeClr val="tx1">
                    <a:lumMod val="50000"/>
                    <a:lumOff val="50000"/>
                  </a:schemeClr>
                </a:solidFill>
                <a:latin typeface="Inter Medium" panose="02000503000000020004" pitchFamily="2" charset="0"/>
                <a:ea typeface="Inter Medium" panose="02000503000000020004" pitchFamily="2" charset="0"/>
                <a:cs typeface="Arial" panose="020B0604020202020204" pitchFamily="34" charset="0"/>
                <a:sym typeface="Calibri"/>
              </a:rPr>
              <a:t>3. Pai, Mãe e Agentes Educadores.</a:t>
            </a:r>
            <a:endParaRPr lang="pt-BR" dirty="0">
              <a:solidFill>
                <a:schemeClr val="tx1">
                  <a:lumMod val="50000"/>
                  <a:lumOff val="50000"/>
                </a:schemeClr>
              </a:solidFill>
              <a:latin typeface="Inter Medium" panose="02000503000000020004" pitchFamily="2" charset="0"/>
              <a:ea typeface="Inter Medium" panose="02000503000000020004" pitchFamily="2" charset="0"/>
              <a:cs typeface="Arial" panose="020B0604020202020204" pitchFamily="34" charset="0"/>
              <a:sym typeface="Arial"/>
            </a:endParaRPr>
          </a:p>
          <a:p>
            <a:pPr marL="0" indent="0">
              <a:lnSpc>
                <a:spcPct val="100000"/>
              </a:lnSpc>
              <a:spcBef>
                <a:spcPts val="1200"/>
              </a:spcBef>
              <a:buClr>
                <a:srgbClr val="000000"/>
              </a:buClr>
              <a:buSzPts val="2000"/>
              <a:buNone/>
            </a:pPr>
            <a:r>
              <a:rPr lang="pt-BR" dirty="0">
                <a:solidFill>
                  <a:schemeClr val="tx1">
                    <a:lumMod val="50000"/>
                    <a:lumOff val="50000"/>
                  </a:schemeClr>
                </a:solidFill>
                <a:latin typeface="Inter Medium" panose="02000503000000020004" pitchFamily="2" charset="0"/>
                <a:ea typeface="Inter Medium" panose="02000503000000020004" pitchFamily="2" charset="0"/>
                <a:cs typeface="Arial" panose="020B0604020202020204" pitchFamily="34" charset="0"/>
                <a:sym typeface="Calibri"/>
              </a:rPr>
              <a:t>4. Educação do Nascimento à Puberdade.</a:t>
            </a:r>
            <a:endParaRPr lang="pt-BR" dirty="0">
              <a:solidFill>
                <a:schemeClr val="tx1">
                  <a:lumMod val="50000"/>
                  <a:lumOff val="50000"/>
                </a:schemeClr>
              </a:solidFill>
              <a:latin typeface="Inter Medium" panose="02000503000000020004" pitchFamily="2" charset="0"/>
              <a:ea typeface="Inter Medium" panose="02000503000000020004" pitchFamily="2" charset="0"/>
              <a:cs typeface="Arial" panose="020B0604020202020204" pitchFamily="34" charset="0"/>
              <a:sym typeface="Arial"/>
            </a:endParaRPr>
          </a:p>
          <a:p>
            <a:pPr marL="0" indent="0">
              <a:lnSpc>
                <a:spcPct val="100000"/>
              </a:lnSpc>
              <a:spcBef>
                <a:spcPts val="1200"/>
              </a:spcBef>
              <a:buClr>
                <a:srgbClr val="000000"/>
              </a:buClr>
              <a:buSzPts val="2000"/>
              <a:buNone/>
            </a:pPr>
            <a:r>
              <a:rPr lang="pt-BR" dirty="0">
                <a:solidFill>
                  <a:srgbClr val="7F7F7F"/>
                </a:solidFill>
                <a:latin typeface="Inter Medium" panose="02000503000000020004" pitchFamily="2" charset="0"/>
                <a:ea typeface="Inter Medium" panose="02000503000000020004" pitchFamily="2" charset="0"/>
                <a:cs typeface="Arial" panose="020B0604020202020204" pitchFamily="34" charset="0"/>
                <a:sym typeface="Calibri"/>
              </a:rPr>
              <a:t>5. Adolescência: O Segundo Nascimento.</a:t>
            </a:r>
            <a:endParaRPr lang="pt-BR" dirty="0">
              <a:solidFill>
                <a:srgbClr val="7F7F7F"/>
              </a:solidFill>
              <a:latin typeface="Inter Medium" panose="02000503000000020004" pitchFamily="2" charset="0"/>
              <a:ea typeface="Inter Medium" panose="02000503000000020004" pitchFamily="2" charset="0"/>
              <a:cs typeface="Arial" panose="020B0604020202020204" pitchFamily="34" charset="0"/>
              <a:sym typeface="Arial"/>
            </a:endParaRPr>
          </a:p>
          <a:p>
            <a:pPr marL="0" indent="0">
              <a:lnSpc>
                <a:spcPct val="100000"/>
              </a:lnSpc>
              <a:spcBef>
                <a:spcPts val="1200"/>
              </a:spcBef>
              <a:buClr>
                <a:srgbClr val="000000"/>
              </a:buClr>
              <a:buSzPts val="2000"/>
              <a:buNone/>
            </a:pPr>
            <a:r>
              <a:rPr lang="pt-BR" dirty="0">
                <a:solidFill>
                  <a:srgbClr val="7F7F7F"/>
                </a:solidFill>
                <a:latin typeface="Inter Medium" panose="02000503000000020004" pitchFamily="2" charset="0"/>
                <a:ea typeface="Inter Medium" panose="02000503000000020004" pitchFamily="2" charset="0"/>
                <a:cs typeface="Arial" panose="020B0604020202020204" pitchFamily="34" charset="0"/>
                <a:sym typeface="Calibri"/>
              </a:rPr>
              <a:t>6. Sexualidade no Ciclo de Vida da Família.</a:t>
            </a:r>
            <a:endParaRPr lang="pt-BR" dirty="0">
              <a:solidFill>
                <a:srgbClr val="7F7F7F"/>
              </a:solidFill>
              <a:latin typeface="Inter Medium" panose="02000503000000020004" pitchFamily="2" charset="0"/>
              <a:ea typeface="Inter Medium" panose="02000503000000020004" pitchFamily="2" charset="0"/>
              <a:cs typeface="Arial" panose="020B0604020202020204" pitchFamily="34" charset="0"/>
              <a:sym typeface="Arial"/>
            </a:endParaRPr>
          </a:p>
          <a:p>
            <a:pPr marL="0" indent="0">
              <a:lnSpc>
                <a:spcPct val="100000"/>
              </a:lnSpc>
              <a:spcBef>
                <a:spcPts val="1200"/>
              </a:spcBef>
              <a:buClr>
                <a:srgbClr val="000000"/>
              </a:buClr>
              <a:buSzPts val="2000"/>
              <a:buNone/>
            </a:pPr>
            <a:r>
              <a:rPr lang="pt-BR" dirty="0">
                <a:solidFill>
                  <a:srgbClr val="FF6600"/>
                </a:solidFill>
                <a:latin typeface="Inter Medium" panose="02000503000000020004" pitchFamily="2" charset="0"/>
                <a:ea typeface="Inter Medium" panose="02000503000000020004" pitchFamily="2" charset="0"/>
                <a:cs typeface="Arial" panose="020B0604020202020204" pitchFamily="34" charset="0"/>
                <a:sym typeface="Calibri"/>
              </a:rPr>
              <a:t>7. Cidadania e a Cultura da Paz.</a:t>
            </a:r>
            <a:endParaRPr lang="pt-BR" dirty="0">
              <a:solidFill>
                <a:srgbClr val="FF6600"/>
              </a:solidFill>
              <a:latin typeface="Inter Medium" panose="02000503000000020004" pitchFamily="2" charset="0"/>
              <a:ea typeface="Inter Medium" panose="02000503000000020004" pitchFamily="2" charset="0"/>
              <a:cs typeface="Arial" panose="020B0604020202020204" pitchFamily="34" charset="0"/>
              <a:sym typeface="Arial"/>
            </a:endParaRPr>
          </a:p>
          <a:p>
            <a:pPr marL="0" indent="0">
              <a:buNone/>
            </a:pPr>
            <a:endParaRPr lang="pt-BR" dirty="0">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431675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2" name="Imagem 1"/>
          <p:cNvPicPr>
            <a:picLocks noChangeAspect="1"/>
          </p:cNvPicPr>
          <p:nvPr/>
        </p:nvPicPr>
        <p:blipFill rotWithShape="1">
          <a:blip r:embed="rId3"/>
          <a:srcRect l="19243" r="4399"/>
          <a:stretch/>
        </p:blipFill>
        <p:spPr>
          <a:xfrm>
            <a:off x="0" y="0"/>
            <a:ext cx="5683348" cy="4751961"/>
          </a:xfrm>
          <a:prstGeom prst="rect">
            <a:avLst/>
          </a:prstGeom>
        </p:spPr>
      </p:pic>
      <p:pic>
        <p:nvPicPr>
          <p:cNvPr id="3" name="Imagem 2">
            <a:extLst>
              <a:ext uri="{FF2B5EF4-FFF2-40B4-BE49-F238E27FC236}">
                <a16:creationId xmlns:a16="http://schemas.microsoft.com/office/drawing/2014/main" id="{E6E1479F-C8C4-3274-1B79-85140A289F07}"/>
              </a:ext>
            </a:extLst>
          </p:cNvPr>
          <p:cNvPicPr>
            <a:picLocks noChangeAspect="1"/>
          </p:cNvPicPr>
          <p:nvPr/>
        </p:nvPicPr>
        <p:blipFill>
          <a:blip r:embed="rId4"/>
          <a:stretch>
            <a:fillRect/>
          </a:stretch>
        </p:blipFill>
        <p:spPr>
          <a:xfrm>
            <a:off x="0" y="0"/>
            <a:ext cx="9144000" cy="5143500"/>
          </a:xfrm>
          <a:prstGeom prst="rect">
            <a:avLst/>
          </a:prstGeom>
        </p:spPr>
      </p:pic>
      <p:sp>
        <p:nvSpPr>
          <p:cNvPr id="9" name="Google Shape;130;p21">
            <a:extLst>
              <a:ext uri="{FF2B5EF4-FFF2-40B4-BE49-F238E27FC236}">
                <a16:creationId xmlns:a16="http://schemas.microsoft.com/office/drawing/2014/main" id="{26B363DA-3F14-B540-C402-4A3181644BCC}"/>
              </a:ext>
            </a:extLst>
          </p:cNvPr>
          <p:cNvSpPr txBox="1"/>
          <p:nvPr/>
        </p:nvSpPr>
        <p:spPr>
          <a:xfrm>
            <a:off x="4787477" y="2333480"/>
            <a:ext cx="4187712" cy="1631185"/>
          </a:xfrm>
          <a:prstGeom prst="rect">
            <a:avLst/>
          </a:prstGeom>
          <a:noFill/>
          <a:ln>
            <a:noFill/>
          </a:ln>
        </p:spPr>
        <p:txBody>
          <a:bodyPr spcFirstLastPara="1" wrap="square" lIns="91425" tIns="91425" rIns="91425" bIns="91425" anchor="t" anchorCtr="0">
            <a:spAutoFit/>
          </a:bodyPr>
          <a:lstStyle/>
          <a:p>
            <a:pPr algn="ctr">
              <a:spcBef>
                <a:spcPts val="1200"/>
              </a:spcBef>
              <a:buSzPts val="2000"/>
            </a:pPr>
            <a:r>
              <a:rPr lang="pt-BR" sz="2800" b="1" dirty="0">
                <a:solidFill>
                  <a:schemeClr val="tx1">
                    <a:lumMod val="85000"/>
                    <a:lumOff val="15000"/>
                  </a:schemeClr>
                </a:solidFill>
                <a:latin typeface="Syncopate" panose="02060507000000020003" pitchFamily="18" charset="0"/>
                <a:ea typeface="Oswald ExtraLight"/>
                <a:cs typeface="Bakbak One" pitchFamily="2" charset="0"/>
                <a:sym typeface="Oswald ExtraLight"/>
              </a:rPr>
              <a:t> </a:t>
            </a:r>
            <a:r>
              <a:rPr lang="pt-BR" sz="2800" dirty="0">
                <a:solidFill>
                  <a:schemeClr val="tx1">
                    <a:lumMod val="85000"/>
                    <a:lumOff val="15000"/>
                  </a:schemeClr>
                </a:solidFill>
                <a:latin typeface="Syncopate" panose="02060507000000020003" pitchFamily="18" charset="0"/>
                <a:ea typeface="Inter Medium" panose="02000503000000020004" pitchFamily="2" charset="0"/>
                <a:cs typeface="Arial" panose="020B0604020202020204" pitchFamily="34" charset="0"/>
                <a:sym typeface="Calibri"/>
              </a:rPr>
              <a:t>CIDADANIA E A CULTURA DA PAZ.</a:t>
            </a:r>
            <a:endParaRPr lang="pt-BR" sz="2800" dirty="0">
              <a:solidFill>
                <a:schemeClr val="tx1">
                  <a:lumMod val="85000"/>
                  <a:lumOff val="15000"/>
                </a:schemeClr>
              </a:solidFill>
              <a:latin typeface="Syncopate" panose="02060507000000020003" pitchFamily="18" charset="0"/>
              <a:ea typeface="Inter Medium" panose="02000503000000020004" pitchFamily="2" charset="0"/>
              <a:cs typeface="Arial" panose="020B0604020202020204" pitchFamily="34" charset="0"/>
            </a:endParaRPr>
          </a:p>
        </p:txBody>
      </p:sp>
      <p:pic>
        <p:nvPicPr>
          <p:cNvPr id="10" name="Imagem 9">
            <a:extLst>
              <a:ext uri="{FF2B5EF4-FFF2-40B4-BE49-F238E27FC236}">
                <a16:creationId xmlns:a16="http://schemas.microsoft.com/office/drawing/2014/main" id="{22C2D5F9-0D14-89C8-8A09-B99655433B06}"/>
              </a:ext>
            </a:extLst>
          </p:cNvPr>
          <p:cNvPicPr>
            <a:picLocks noChangeAspect="1"/>
          </p:cNvPicPr>
          <p:nvPr/>
        </p:nvPicPr>
        <p:blipFill>
          <a:blip r:embed="rId5"/>
          <a:stretch>
            <a:fillRect/>
          </a:stretch>
        </p:blipFill>
        <p:spPr>
          <a:xfrm>
            <a:off x="4909146" y="4304360"/>
            <a:ext cx="1575003" cy="273504"/>
          </a:xfrm>
          <a:prstGeom prst="rect">
            <a:avLst/>
          </a:prstGeom>
        </p:spPr>
      </p:pic>
    </p:spTree>
    <p:extLst>
      <p:ext uri="{BB962C8B-B14F-4D97-AF65-F5344CB8AC3E}">
        <p14:creationId xmlns:p14="http://schemas.microsoft.com/office/powerpoint/2010/main" val="219582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02351" y="497270"/>
            <a:ext cx="5957047" cy="601825"/>
          </a:xfrm>
        </p:spPr>
        <p:txBody>
          <a:bodyPr>
            <a:noAutofit/>
          </a:bodyPr>
          <a:lstStyle/>
          <a:p>
            <a:pPr algn="ctr"/>
            <a:r>
              <a:rPr lang="pt-BR" b="1" dirty="0">
                <a:solidFill>
                  <a:srgbClr val="FF5F00"/>
                </a:solidFill>
              </a:rPr>
              <a:t>Alguns objetivos</a:t>
            </a:r>
          </a:p>
        </p:txBody>
      </p:sp>
      <p:sp>
        <p:nvSpPr>
          <p:cNvPr id="7" name="Espaço Reservado para Conteúdo 6">
            <a:extLst>
              <a:ext uri="{FF2B5EF4-FFF2-40B4-BE49-F238E27FC236}">
                <a16:creationId xmlns:a16="http://schemas.microsoft.com/office/drawing/2014/main" id="{42FB2235-E3EC-47FA-85C3-C223A1D75A8B}"/>
              </a:ext>
            </a:extLst>
          </p:cNvPr>
          <p:cNvSpPr>
            <a:spLocks noGrp="1"/>
          </p:cNvSpPr>
          <p:nvPr>
            <p:ph type="body" idx="2"/>
          </p:nvPr>
        </p:nvSpPr>
        <p:spPr>
          <a:xfrm>
            <a:off x="712176" y="1440075"/>
            <a:ext cx="7491047" cy="2991247"/>
          </a:xfrm>
        </p:spPr>
        <p:txBody>
          <a:bodyPr>
            <a:noAutofit/>
          </a:bodyPr>
          <a:lstStyle/>
          <a:p>
            <a:pPr marL="285750" indent="-285750">
              <a:spcAft>
                <a:spcPts val="1200"/>
              </a:spcAft>
              <a:buFont typeface="Arial" panose="020B0604020202020204" pitchFamily="34" charset="0"/>
              <a:buChar char="•"/>
            </a:pPr>
            <a:r>
              <a:rPr lang="pt-BR" dirty="0">
                <a:solidFill>
                  <a:schemeClr val="tx1">
                    <a:lumMod val="50000"/>
                    <a:lumOff val="50000"/>
                  </a:schemeClr>
                </a:solidFill>
              </a:rPr>
              <a:t>Reflexão sobre a importância do exercício da Cidadania e da Cultura da Paz.</a:t>
            </a:r>
          </a:p>
          <a:p>
            <a:pPr marL="285750" indent="-285750">
              <a:spcAft>
                <a:spcPts val="1200"/>
              </a:spcAft>
              <a:buFont typeface="Arial" panose="020B0604020202020204" pitchFamily="34" charset="0"/>
              <a:buChar char="•"/>
            </a:pPr>
            <a:r>
              <a:rPr lang="pt-BR" dirty="0">
                <a:solidFill>
                  <a:srgbClr val="FF6600"/>
                </a:solidFill>
              </a:rPr>
              <a:t>Reflexão sobre Comunicação Não Violenta.</a:t>
            </a:r>
          </a:p>
          <a:p>
            <a:pPr marL="285750" indent="-285750">
              <a:spcAft>
                <a:spcPts val="1200"/>
              </a:spcAft>
              <a:buFont typeface="Arial" panose="020B0604020202020204" pitchFamily="34" charset="0"/>
              <a:buChar char="•"/>
            </a:pPr>
            <a:r>
              <a:rPr lang="pt-BR" dirty="0">
                <a:solidFill>
                  <a:schemeClr val="tx1">
                    <a:lumMod val="50000"/>
                    <a:lumOff val="50000"/>
                  </a:schemeClr>
                </a:solidFill>
              </a:rPr>
              <a:t>Reflexão sobre as diversas maneiras para deixar um legado, um mundo melhor.</a:t>
            </a:r>
          </a:p>
          <a:p>
            <a:pPr marL="285750" indent="-285750">
              <a:spcAft>
                <a:spcPts val="1200"/>
              </a:spcAft>
              <a:buFont typeface="Arial" panose="020B0604020202020204" pitchFamily="34" charset="0"/>
              <a:buChar char="•"/>
            </a:pPr>
            <a:r>
              <a:rPr lang="pt-BR" dirty="0">
                <a:solidFill>
                  <a:srgbClr val="F16122"/>
                </a:solidFill>
              </a:rPr>
              <a:t>Troca de experiências</a:t>
            </a:r>
            <a:r>
              <a:rPr lang="pt-BR" b="1" dirty="0">
                <a:solidFill>
                  <a:srgbClr val="F16122"/>
                </a:solidFill>
              </a:rPr>
              <a:t>.</a:t>
            </a:r>
          </a:p>
        </p:txBody>
      </p:sp>
    </p:spTree>
    <p:extLst>
      <p:ext uri="{BB962C8B-B14F-4D97-AF65-F5344CB8AC3E}">
        <p14:creationId xmlns:p14="http://schemas.microsoft.com/office/powerpoint/2010/main" val="64096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53883" y="393005"/>
            <a:ext cx="5904524" cy="582942"/>
          </a:xfrm>
        </p:spPr>
        <p:txBody>
          <a:bodyPr>
            <a:noAutofit/>
          </a:bodyPr>
          <a:lstStyle/>
          <a:p>
            <a:r>
              <a:rPr lang="pt-BR" sz="2400" dirty="0">
                <a:solidFill>
                  <a:srgbClr val="FF5F00"/>
                </a:solidFill>
                <a:latin typeface="Inter Medium" panose="02000503000000020004" pitchFamily="2" charset="0"/>
                <a:ea typeface="Inter Medium" panose="02000503000000020004" pitchFamily="2" charset="0"/>
              </a:rPr>
              <a:t>DINÂMICA DO QUADRO</a:t>
            </a:r>
            <a:r>
              <a:rPr lang="pt-BR" sz="2400" b="1" dirty="0">
                <a:solidFill>
                  <a:srgbClr val="FF5F00"/>
                </a:solidFill>
                <a:latin typeface="Inter Medium" panose="02000503000000020004" pitchFamily="2" charset="0"/>
                <a:ea typeface="Inter Medium" panose="02000503000000020004" pitchFamily="2" charset="0"/>
              </a:rPr>
              <a:t> </a:t>
            </a:r>
          </a:p>
        </p:txBody>
      </p:sp>
      <p:pic>
        <p:nvPicPr>
          <p:cNvPr id="6" name="Imagem 5">
            <a:extLst>
              <a:ext uri="{FF2B5EF4-FFF2-40B4-BE49-F238E27FC236}">
                <a16:creationId xmlns:a16="http://schemas.microsoft.com/office/drawing/2014/main" id="{BA926E80-697A-B8E1-2871-DE1FC457C6E7}"/>
              </a:ext>
            </a:extLst>
          </p:cNvPr>
          <p:cNvPicPr>
            <a:picLocks noChangeAspect="1"/>
          </p:cNvPicPr>
          <p:nvPr/>
        </p:nvPicPr>
        <p:blipFill>
          <a:blip r:embed="rId3"/>
          <a:stretch>
            <a:fillRect/>
          </a:stretch>
        </p:blipFill>
        <p:spPr>
          <a:xfrm>
            <a:off x="609256" y="1340251"/>
            <a:ext cx="7925487" cy="2462997"/>
          </a:xfrm>
          <a:prstGeom prst="rect">
            <a:avLst/>
          </a:prstGeom>
        </p:spPr>
      </p:pic>
    </p:spTree>
    <p:extLst>
      <p:ext uri="{BB962C8B-B14F-4D97-AF65-F5344CB8AC3E}">
        <p14:creationId xmlns:p14="http://schemas.microsoft.com/office/powerpoint/2010/main" val="2435961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m para ponte tipo pinguela em construção">
            <a:extLst>
              <a:ext uri="{FF2B5EF4-FFF2-40B4-BE49-F238E27FC236}">
                <a16:creationId xmlns:a16="http://schemas.microsoft.com/office/drawing/2014/main" id="{D521472B-122A-413F-B692-216D310B13C5}"/>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06437" y="659642"/>
            <a:ext cx="8185150" cy="41719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477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m para vaso com semente">
            <a:extLst>
              <a:ext uri="{FF2B5EF4-FFF2-40B4-BE49-F238E27FC236}">
                <a16:creationId xmlns:a16="http://schemas.microsoft.com/office/drawing/2014/main" id="{B6D78CCC-65E5-46AE-86B9-2122929A8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85" y="821410"/>
            <a:ext cx="8663552" cy="40450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973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5880" y="878055"/>
            <a:ext cx="4189172" cy="3722081"/>
          </a:xfrm>
        </p:spPr>
        <p:txBody>
          <a:bodyPr>
            <a:noAutofit/>
          </a:bodyPr>
          <a:lstStyle/>
          <a:p>
            <a:r>
              <a:rPr lang="pt-BR" sz="2400" b="0" dirty="0">
                <a:solidFill>
                  <a:schemeClr val="tx1">
                    <a:lumMod val="50000"/>
                    <a:lumOff val="50000"/>
                  </a:schemeClr>
                </a:solidFill>
                <a:latin typeface="Inter Medium" panose="02000503000000020004" pitchFamily="2" charset="0"/>
                <a:ea typeface="Inter Medium" panose="02000503000000020004" pitchFamily="2" charset="0"/>
              </a:rPr>
              <a:t>Compartilhamos até agora muitas ideias e conceitos.</a:t>
            </a:r>
            <a:br>
              <a:rPr lang="pt-BR" sz="2400" b="0" dirty="0">
                <a:solidFill>
                  <a:schemeClr val="tx1">
                    <a:lumMod val="50000"/>
                    <a:lumOff val="50000"/>
                  </a:schemeClr>
                </a:solidFill>
                <a:latin typeface="Inter Medium" panose="02000503000000020004" pitchFamily="2" charset="0"/>
                <a:ea typeface="Inter Medium" panose="02000503000000020004" pitchFamily="2" charset="0"/>
              </a:rPr>
            </a:br>
            <a:br>
              <a:rPr lang="pt-BR" sz="2400" b="0" dirty="0">
                <a:solidFill>
                  <a:schemeClr val="tx1">
                    <a:lumMod val="50000"/>
                    <a:lumOff val="50000"/>
                  </a:schemeClr>
                </a:solidFill>
                <a:latin typeface="Inter Medium" panose="02000503000000020004" pitchFamily="2" charset="0"/>
                <a:ea typeface="Inter Medium" panose="02000503000000020004" pitchFamily="2" charset="0"/>
              </a:rPr>
            </a:br>
            <a:br>
              <a:rPr lang="pt-BR" sz="2400" b="0" dirty="0">
                <a:solidFill>
                  <a:schemeClr val="tx1">
                    <a:lumMod val="50000"/>
                    <a:lumOff val="50000"/>
                  </a:schemeClr>
                </a:solidFill>
                <a:latin typeface="Inter Medium" panose="02000503000000020004" pitchFamily="2" charset="0"/>
                <a:ea typeface="Inter Medium" panose="02000503000000020004" pitchFamily="2" charset="0"/>
              </a:rPr>
            </a:br>
            <a:r>
              <a:rPr lang="pt-BR" sz="2400" b="0" dirty="0">
                <a:solidFill>
                  <a:schemeClr val="tx1">
                    <a:lumMod val="50000"/>
                    <a:lumOff val="50000"/>
                  </a:schemeClr>
                </a:solidFill>
                <a:latin typeface="Inter Medium" panose="02000503000000020004" pitchFamily="2" charset="0"/>
                <a:ea typeface="Inter Medium" panose="02000503000000020004" pitchFamily="2" charset="0"/>
              </a:rPr>
              <a:t>Cite 3 importantes para você: que já usa, ou pensa usar para contribuir com um mundo melhor.</a:t>
            </a:r>
            <a:endParaRPr lang="pt-BR" sz="1800" b="0" dirty="0">
              <a:solidFill>
                <a:schemeClr val="tx1">
                  <a:lumMod val="50000"/>
                  <a:lumOff val="50000"/>
                </a:schemeClr>
              </a:solidFill>
              <a:latin typeface="Inter Medium" panose="02000503000000020004" pitchFamily="2" charset="0"/>
              <a:ea typeface="Inter Medium" panose="02000503000000020004" pitchFamily="2" charset="0"/>
            </a:endParaRPr>
          </a:p>
        </p:txBody>
      </p:sp>
      <p:sp>
        <p:nvSpPr>
          <p:cNvPr id="3" name="Espaço Reservado para Conteúdo 2"/>
          <p:cNvSpPr>
            <a:spLocks noGrp="1"/>
          </p:cNvSpPr>
          <p:nvPr>
            <p:ph type="body" idx="1"/>
          </p:nvPr>
        </p:nvSpPr>
        <p:spPr/>
        <p:txBody>
          <a:bodyPr>
            <a:normAutofit/>
          </a:bodyPr>
          <a:lstStyle/>
          <a:p>
            <a:endParaRPr lang="pt-BR" sz="4900" dirty="0">
              <a:solidFill>
                <a:schemeClr val="tx1">
                  <a:lumMod val="50000"/>
                  <a:lumOff val="50000"/>
                </a:schemeClr>
              </a:solidFill>
            </a:endParaRPr>
          </a:p>
          <a:p>
            <a:endParaRPr lang="pt-BR" sz="3700" dirty="0">
              <a:solidFill>
                <a:schemeClr val="tx1">
                  <a:lumMod val="50000"/>
                  <a:lumOff val="50000"/>
                </a:schemeClr>
              </a:solidFill>
            </a:endParaRPr>
          </a:p>
          <a:p>
            <a:endParaRPr lang="pt-BR" dirty="0">
              <a:solidFill>
                <a:schemeClr val="tx1">
                  <a:lumMod val="50000"/>
                  <a:lumOff val="50000"/>
                </a:schemeClr>
              </a:solidFill>
            </a:endParaRPr>
          </a:p>
        </p:txBody>
      </p:sp>
      <p:sp>
        <p:nvSpPr>
          <p:cNvPr id="4" name="Espaço Reservado para Texto 3"/>
          <p:cNvSpPr>
            <a:spLocks noGrp="1"/>
          </p:cNvSpPr>
          <p:nvPr>
            <p:ph type="body" idx="2"/>
          </p:nvPr>
        </p:nvSpPr>
        <p:spPr>
          <a:xfrm>
            <a:off x="4642339" y="266211"/>
            <a:ext cx="4112382" cy="4525598"/>
          </a:xfrm>
        </p:spPr>
        <p:txBody>
          <a:bodyPr>
            <a:noAutofit/>
          </a:bodyPr>
          <a:lstStyle/>
          <a:p>
            <a:pPr marL="482600" indent="-342900">
              <a:buFont typeface="Wingdings" panose="05000000000000000000" pitchFamily="2" charset="2"/>
              <a:buChar char="Ø"/>
            </a:pPr>
            <a:endParaRPr lang="pt-BR" dirty="0">
              <a:solidFill>
                <a:schemeClr val="tx1">
                  <a:lumMod val="50000"/>
                  <a:lumOff val="50000"/>
                </a:schemeClr>
              </a:solidFill>
            </a:endParaRPr>
          </a:p>
          <a:p>
            <a:pPr marL="482600" indent="-342900">
              <a:buFont typeface="Wingdings" panose="05000000000000000000" pitchFamily="2" charset="2"/>
              <a:buChar char="Ø"/>
            </a:pPr>
            <a:r>
              <a:rPr lang="pt-BR" dirty="0">
                <a:solidFill>
                  <a:schemeClr val="tx1">
                    <a:lumMod val="50000"/>
                    <a:lumOff val="50000"/>
                  </a:schemeClr>
                </a:solidFill>
              </a:rPr>
              <a:t>Valores </a:t>
            </a:r>
          </a:p>
          <a:p>
            <a:pPr marL="482600" indent="-342900">
              <a:buFont typeface="Wingdings" panose="05000000000000000000" pitchFamily="2" charset="2"/>
              <a:buChar char="Ø"/>
            </a:pPr>
            <a:r>
              <a:rPr lang="pt-BR" dirty="0">
                <a:solidFill>
                  <a:schemeClr val="tx1">
                    <a:lumMod val="50000"/>
                    <a:lumOff val="50000"/>
                  </a:schemeClr>
                </a:solidFill>
              </a:rPr>
              <a:t>Limites </a:t>
            </a:r>
          </a:p>
          <a:p>
            <a:pPr marL="482600" indent="-342900">
              <a:buFont typeface="Wingdings" panose="05000000000000000000" pitchFamily="2" charset="2"/>
              <a:buChar char="Ø"/>
            </a:pPr>
            <a:r>
              <a:rPr lang="pt-BR" dirty="0">
                <a:solidFill>
                  <a:schemeClr val="tx1">
                    <a:lumMod val="50000"/>
                    <a:lumOff val="50000"/>
                  </a:schemeClr>
                </a:solidFill>
              </a:rPr>
              <a:t>Respeito </a:t>
            </a:r>
          </a:p>
          <a:p>
            <a:pPr marL="482600" indent="-342900">
              <a:buFont typeface="Wingdings" panose="05000000000000000000" pitchFamily="2" charset="2"/>
              <a:buChar char="Ø"/>
            </a:pPr>
            <a:r>
              <a:rPr lang="pt-BR" dirty="0">
                <a:solidFill>
                  <a:schemeClr val="tx1">
                    <a:lumMod val="50000"/>
                    <a:lumOff val="50000"/>
                  </a:schemeClr>
                </a:solidFill>
              </a:rPr>
              <a:t>Saúde </a:t>
            </a:r>
          </a:p>
          <a:p>
            <a:pPr marL="482600" indent="-342900">
              <a:buFont typeface="Wingdings" panose="05000000000000000000" pitchFamily="2" charset="2"/>
              <a:buChar char="Ø"/>
            </a:pPr>
            <a:r>
              <a:rPr lang="pt-BR" dirty="0">
                <a:solidFill>
                  <a:schemeClr val="tx1">
                    <a:lumMod val="50000"/>
                    <a:lumOff val="50000"/>
                  </a:schemeClr>
                </a:solidFill>
              </a:rPr>
              <a:t>Amizade  </a:t>
            </a:r>
          </a:p>
          <a:p>
            <a:pPr marL="482600" indent="-342900">
              <a:buFont typeface="Wingdings" panose="05000000000000000000" pitchFamily="2" charset="2"/>
              <a:buChar char="Ø"/>
            </a:pPr>
            <a:r>
              <a:rPr lang="pt-BR" dirty="0">
                <a:solidFill>
                  <a:schemeClr val="tx1">
                    <a:lumMod val="50000"/>
                    <a:lumOff val="50000"/>
                  </a:schemeClr>
                </a:solidFill>
              </a:rPr>
              <a:t>Gentileza</a:t>
            </a:r>
          </a:p>
          <a:p>
            <a:pPr marL="482600" indent="-342900">
              <a:buFont typeface="Wingdings" panose="05000000000000000000" pitchFamily="2" charset="2"/>
              <a:buChar char="Ø"/>
            </a:pPr>
            <a:r>
              <a:rPr lang="pt-BR" dirty="0">
                <a:solidFill>
                  <a:schemeClr val="tx1">
                    <a:lumMod val="50000"/>
                    <a:lumOff val="50000"/>
                  </a:schemeClr>
                </a:solidFill>
              </a:rPr>
              <a:t>Generosidade</a:t>
            </a:r>
          </a:p>
          <a:p>
            <a:pPr marL="482600" indent="-342900">
              <a:buFont typeface="Wingdings" panose="05000000000000000000" pitchFamily="2" charset="2"/>
              <a:buChar char="Ø"/>
            </a:pPr>
            <a:r>
              <a:rPr lang="pt-BR" dirty="0">
                <a:solidFill>
                  <a:schemeClr val="tx1">
                    <a:lumMod val="50000"/>
                    <a:lumOff val="50000"/>
                  </a:schemeClr>
                </a:solidFill>
              </a:rPr>
              <a:t>Ética</a:t>
            </a:r>
          </a:p>
          <a:p>
            <a:pPr marL="482600" indent="-342900">
              <a:buFont typeface="Wingdings" panose="05000000000000000000" pitchFamily="2" charset="2"/>
              <a:buChar char="Ø"/>
            </a:pPr>
            <a:r>
              <a:rPr lang="pt-BR" dirty="0">
                <a:solidFill>
                  <a:schemeClr val="tx1">
                    <a:lumMod val="50000"/>
                    <a:lumOff val="50000"/>
                  </a:schemeClr>
                </a:solidFill>
              </a:rPr>
              <a:t>Paz</a:t>
            </a:r>
          </a:p>
          <a:p>
            <a:pPr marL="482600" indent="-342900">
              <a:buFont typeface="Wingdings" panose="05000000000000000000" pitchFamily="2" charset="2"/>
              <a:buChar char="Ø"/>
            </a:pPr>
            <a:endParaRPr lang="pt-BR" dirty="0"/>
          </a:p>
        </p:txBody>
      </p:sp>
    </p:spTree>
    <p:extLst>
      <p:ext uri="{BB962C8B-B14F-4D97-AF65-F5344CB8AC3E}">
        <p14:creationId xmlns:p14="http://schemas.microsoft.com/office/powerpoint/2010/main" val="411412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9355</TotalTime>
  <Words>1959</Words>
  <Application>Microsoft Office PowerPoint</Application>
  <PresentationFormat>Apresentação no Ecrã (16:9)</PresentationFormat>
  <Paragraphs>123</Paragraphs>
  <Slides>21</Slides>
  <Notes>20</Notes>
  <HiddenSlides>0</HiddenSlides>
  <MMClips>0</MMClips>
  <ScaleCrop>false</ScaleCrop>
  <HeadingPairs>
    <vt:vector size="4" baseType="variant">
      <vt:variant>
        <vt:lpstr>Tema</vt:lpstr>
      </vt:variant>
      <vt:variant>
        <vt:i4>1</vt:i4>
      </vt:variant>
      <vt:variant>
        <vt:lpstr>Títulos dos diapositivos</vt:lpstr>
      </vt:variant>
      <vt:variant>
        <vt:i4>21</vt:i4>
      </vt:variant>
    </vt:vector>
  </HeadingPairs>
  <TitlesOfParts>
    <vt:vector size="22" baseType="lpstr">
      <vt:lpstr>Simple Light</vt:lpstr>
      <vt:lpstr>Apresentação do PowerPoint</vt:lpstr>
      <vt:lpstr>Apresentação do PowerPoint</vt:lpstr>
      <vt:lpstr>TEMÁRIO </vt:lpstr>
      <vt:lpstr>Apresentação do PowerPoint</vt:lpstr>
      <vt:lpstr>Alguns objetivos</vt:lpstr>
      <vt:lpstr>DINÂMICA DO QUADRO </vt:lpstr>
      <vt:lpstr>Apresentação do PowerPoint</vt:lpstr>
      <vt:lpstr>Apresentação do PowerPoint</vt:lpstr>
      <vt:lpstr>Compartilhamos até agora muitas ideias e conceitos.   Cite 3 importantes para você: que já usa, ou pensa usar para contribuir com um mundo melhor.</vt:lpstr>
      <vt:lpstr>Árvore da gratidão do grupo  Contribuo para formar pessoas e um mundo melhor com: </vt:lpstr>
      <vt:lpstr>Apresentação do PowerPoint</vt:lpstr>
      <vt:lpstr>MARSHALL ROSEMBERG:   </vt:lpstr>
      <vt:lpstr>Reflexões compartilhadas  </vt:lpstr>
      <vt:lpstr>Apresentação do PowerPoint</vt:lpstr>
      <vt:lpstr>Apresentação do PowerPoint</vt:lpstr>
      <vt:lpstr>Apresentação do PowerPoint</vt:lpstr>
      <vt:lpstr>CONCLUSÃO:</vt:lpstr>
      <vt:lpstr>CONCLUSÃO</vt:lpstr>
      <vt:lpstr>Convite à ação </vt:lpstr>
      <vt:lpstr>PARABÉNS!!!  </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gab ʕ•́ᴥ•̀ʔ</dc:creator>
  <cp:lastModifiedBy>Dell</cp:lastModifiedBy>
  <cp:revision>202</cp:revision>
  <dcterms:modified xsi:type="dcterms:W3CDTF">2023-02-19T19:44:57Z</dcterms:modified>
</cp:coreProperties>
</file>