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2"/>
  </p:notesMasterIdLst>
  <p:handoutMasterIdLst>
    <p:handoutMasterId r:id="rId33"/>
  </p:handoutMasterIdLst>
  <p:sldIdLst>
    <p:sldId id="292" r:id="rId2"/>
    <p:sldId id="257" r:id="rId3"/>
    <p:sldId id="259" r:id="rId4"/>
    <p:sldId id="258" r:id="rId5"/>
    <p:sldId id="260" r:id="rId6"/>
    <p:sldId id="261" r:id="rId7"/>
    <p:sldId id="283" r:id="rId8"/>
    <p:sldId id="282" r:id="rId9"/>
    <p:sldId id="264" r:id="rId10"/>
    <p:sldId id="265" r:id="rId11"/>
    <p:sldId id="266" r:id="rId12"/>
    <p:sldId id="267" r:id="rId13"/>
    <p:sldId id="268" r:id="rId14"/>
    <p:sldId id="288" r:id="rId15"/>
    <p:sldId id="28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7" r:id="rId24"/>
    <p:sldId id="286" r:id="rId25"/>
    <p:sldId id="285" r:id="rId26"/>
    <p:sldId id="278" r:id="rId27"/>
    <p:sldId id="279" r:id="rId28"/>
    <p:sldId id="280" r:id="rId29"/>
    <p:sldId id="290" r:id="rId30"/>
    <p:sldId id="281" r:id="rId31"/>
  </p:sldIdLst>
  <p:sldSz cx="9144000" cy="5143500" type="screen16x9"/>
  <p:notesSz cx="6858000" cy="9947275"/>
  <p:embeddedFontLst>
    <p:embeddedFont>
      <p:font typeface="Inter Medium" panose="02000503000000020004" pitchFamily="2" charset="0"/>
      <p:regular r:id="rId34"/>
    </p:embeddedFont>
    <p:embeddedFont>
      <p:font typeface="Syncopate" panose="02060507000000020003" pitchFamily="18" charset="0"/>
      <p:regular r:id="rId35"/>
      <p:bold r:id="rId36"/>
    </p:embeddedFont>
    <p:embeddedFont>
      <p:font typeface="Inter" panose="02000503000000020004" pitchFamily="2" charset="0"/>
      <p:regular r:id="rId37"/>
      <p:bold r:id="rId38"/>
    </p:embeddedFont>
    <p:embeddedFont>
      <p:font typeface="Acherus Grotesque Medium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5F00"/>
    <a:srgbClr val="FFC62C"/>
    <a:srgbClr val="00AE42"/>
    <a:srgbClr val="F16122"/>
    <a:srgbClr val="5FD0DF"/>
    <a:srgbClr val="04AF4B"/>
    <a:srgbClr val="FFC629"/>
    <a:srgbClr val="FF2CA7"/>
    <a:srgbClr val="941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2A1D5-F228-46A4-83ED-1C51CC292A62}" v="16" dt="2022-08-15T00:35:14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76" autoAdjust="0"/>
    <p:restoredTop sz="71898" autoAdjust="0"/>
  </p:normalViewPr>
  <p:slideViewPr>
    <p:cSldViewPr snapToGrid="0">
      <p:cViewPr varScale="1">
        <p:scale>
          <a:sx n="65" d="100"/>
          <a:sy n="65" d="100"/>
        </p:scale>
        <p:origin x="102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CC48-8273-46CA-9F0B-56E2568DE8CB}" type="datetimeFigureOut">
              <a:rPr lang="pt-BR" smtClean="0"/>
              <a:t>19/02/2024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9A80F-08C9-4963-9792-4E97F922EC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2156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2539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512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aa9ef0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aa9ef042f_0_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Não podemos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dizer às crianças o tipo de mundo que devem construir,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mas equipá-las de uma estrutura de caráter saudável que as tornem capacitadas a tomar a tomar suas próprias decisões, encontrar seus próprios caminhos, dirigir seu próprio futuro, contribuindo dessa forma para a criação de um mundo mais saudável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desenvolvimento infantil se dá por etapas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determinadas idades são especialmente favoráveis para a consolidação de pontuais aptidões emocionais, cognitivas e físicas. Nos 3 primeiros anos de vida ocorre um extraordinário aumento na produção de sinapses (as conexões entre os neurônios). Já se sabia que os estímulos motores são importantes para o desenvolvimento do cérebro, mas agora ficou comprovado que a química cerebral é estimulada pelos afetos.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Você já imaginou que suas primeiras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decisões têm a possibilidade de influenciar a saúde, as atividades físicas e as habilidades de aprendizado do seu filho? Na gestação, quando uma mãe escolhe se alimentar de uma forma saudável, já está fazendo uma programação genética para a saúde do seu filho na vida adulta.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atenção recomendada para 2200 dias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é um alerta para que os pais sigam com a atenção até os 5 anos, pois é uma fase de importante desenvolvimento cerebral.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cuidados devem estar na alimentação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nos estímulos, que passam pelas brincadeiras, música, exercícios, segurança, orientações, sempre pontuado pelas demonstrações de afeto. Com tudo isso, está garantindo a criança o melhor possível dentro do que a ciência chama de “efeito epigenético”, termo utilizado pelos pesquisadores para indicar que, ao contrário do que aponta o senso comum, os genes sozinhos não têm capacidade de determinar nossas características.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Nesse período, acontece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maior evolução de crescimento humano, é considerado um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Intervalo de Ouro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que podem mudar radicalmente o destino da criança, em termos biológicos (crescimento e desenvolvimento), em questões intelectuais e sociais e são fundamentais para o desenvolvimento dos sistemas nervoso e imunológico.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1191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err="1" smtClean="0"/>
              <a:t>Video</a:t>
            </a:r>
            <a:r>
              <a:rPr lang="pt-BR" dirty="0" smtClean="0"/>
              <a:t> sobre os 2200 dias produzido pela Nestle – resume muito bem esse período</a:t>
            </a:r>
            <a:r>
              <a:rPr lang="pt-BR" baseline="0" dirty="0" smtClean="0"/>
              <a:t> de ouro.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998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dirty="0" smtClean="0"/>
              <a:t>20% dos nossos genes fatores </a:t>
            </a:r>
            <a:r>
              <a:rPr lang="pt-BR" b="1" dirty="0" smtClean="0"/>
              <a:t>hereditários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dirty="0" smtClean="0"/>
              <a:t>80% dos nossos genes fatores </a:t>
            </a:r>
            <a:r>
              <a:rPr lang="pt-BR" b="1" dirty="0" smtClean="0"/>
              <a:t>ambientais</a:t>
            </a:r>
            <a:r>
              <a:rPr lang="pt-BR" baseline="0" dirty="0" smtClean="0"/>
              <a:t> (medicamentos, estresse, infecções, exercício, nutrição)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0257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amamentação é a melhor forma de nutrição para os lactentes e oferece muitos benefícios tanto para os bebês quanto para a mães, devendo ser oferecido como fonte exclusiva de alimentação até o 6º mês, podendo ser mantido até os dois de idade.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Benefícios: habilidades </a:t>
            </a:r>
            <a:r>
              <a:rPr lang="pt-BR" sz="1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congnitivas</a:t>
            </a: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, motoras</a:t>
            </a:r>
            <a:r>
              <a:rPr lang="pt-BR" sz="11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e sociais, imunidade.</a:t>
            </a:r>
            <a:endParaRPr lang="pt-BR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dirty="0" smtClean="0"/>
              <a:t>Dados</a:t>
            </a:r>
            <a:r>
              <a:rPr lang="pt-BR" baseline="0" dirty="0" smtClean="0"/>
              <a:t> </a:t>
            </a:r>
            <a:r>
              <a:rPr lang="pt-BR" baseline="0" dirty="0"/>
              <a:t>nos mostram que 9 em cada 10 mulheres tem ou tiveram alguma dificuldade para </a:t>
            </a:r>
            <a:r>
              <a:rPr lang="pt-BR" baseline="0" dirty="0" smtClean="0"/>
              <a:t>amamentar (causas físicas ou psicológicas). </a:t>
            </a:r>
            <a:r>
              <a:rPr lang="pt-BR" baseline="0" dirty="0"/>
              <a:t>Devemos evitar o julgamento e se colocar como apoio e identificar as causas e o como ajudar. Em especial familiares e equipe de saúde. A Tranquilidade da mãe, o querer , o apoio familiar e da enfermagem, médicos, </a:t>
            </a:r>
            <a:r>
              <a:rPr lang="pt-BR" baseline="0" dirty="0" err="1"/>
              <a:t>doulas</a:t>
            </a:r>
            <a:r>
              <a:rPr lang="pt-BR" baseline="0" dirty="0"/>
              <a:t> e” pega” correta do bebê facilitarão o processo</a:t>
            </a:r>
            <a:r>
              <a:rPr lang="pt-BR" baseline="0" dirty="0" smtClean="0"/>
              <a:t>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Alternativas: buscar apoio especializado, banco de leite, fórmulas prescritas.</a:t>
            </a:r>
          </a:p>
        </p:txBody>
      </p:sp>
    </p:spTree>
    <p:extLst>
      <p:ext uri="{BB962C8B-B14F-4D97-AF65-F5344CB8AC3E}">
        <p14:creationId xmlns:p14="http://schemas.microsoft.com/office/powerpoint/2010/main" val="2751196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/>
              <a:t>Durante o comecinho da vida do bebê, principalmente durante os </a:t>
            </a:r>
            <a:r>
              <a:rPr lang="pt-BR" sz="1100" dirty="0">
                <a:latin typeface="Inter Medium" panose="02000503000000020004" pitchFamily="2" charset="0"/>
                <a:ea typeface="Inter Medium" panose="02000503000000020004" pitchFamily="2" charset="0"/>
              </a:rPr>
              <a:t>primeiros</a:t>
            </a:r>
            <a:r>
              <a:rPr lang="pt-BR" sz="1100" dirty="0"/>
              <a:t> meses, é muito comum que o sono seja muito irregular, o que pode causar frustrações e preocupações para os papais e mamães.</a:t>
            </a:r>
            <a:endParaRPr lang="pt-BR" sz="1100" b="1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fontAlgn="base"/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Algumas dicas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que podem ajudar a se ter melhores noites de </a:t>
            </a:r>
            <a:r>
              <a:rPr lang="pt-BR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sono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são:</a:t>
            </a:r>
          </a:p>
          <a:p>
            <a:pPr lvl="0" fontAlgn="base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Evite colocar o bebê para dormir logo após a amamentação.</a:t>
            </a:r>
          </a:p>
          <a:p>
            <a:pPr lvl="0" fontAlgn="base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Ter uma rotina do sono é essencial, comece o quanto antes para que ele vá crescendo e entendendo todos os passos que acontecem antes da hora de dormir.</a:t>
            </a:r>
          </a:p>
          <a:p>
            <a:pPr lvl="0" fontAlgn="base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Dormir muito durante o dia pode influenciar no sono da noite.</a:t>
            </a:r>
          </a:p>
          <a:p>
            <a:pPr lvl="0" fontAlgn="base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Deixe o ambiente organizado para a hora de dormir.</a:t>
            </a:r>
          </a:p>
          <a:p>
            <a:pPr lvl="0" fontAlgn="base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Caso precise mexer com o bebê durante a madrugada, evite acender luzes diretas, acenda a do corredor ou banheiro para que o ambiente permaneça escurinho, evitando despertar o pequeno.</a:t>
            </a:r>
          </a:p>
          <a:p>
            <a:pPr fontAlgn="base"/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É sempre importante ter conversas francas com o seu pediatra, ele irá te orientar sobre quais são as melhores maneiras de facilitar toda essa adaptação que acontece com a chegada de um novo bebê em casa.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089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“Sabemos que os bebês que dormem perto da mãe choram muito menos. Eles passaram a gravidez toda ouvindo os ruídos do organismo materno, portanto, a presença desses barulhos nos primeiros seis meses é tranquilizadora- “ </a:t>
            </a:r>
            <a:r>
              <a:rPr lang="pt-BR" sz="16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defendo o quarto compartilhado, com o berço acoplado ou ao lado da cama </a:t>
            </a:r>
            <a: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dos pais, bem próximo à mãe, de maneira que ela possa tocar o bebê se chorar, para que sinta sua presença.” Martins Filho </a:t>
            </a:r>
            <a:b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pt-BR" sz="16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recomendado é que o bebê durma no quarto dos pais até os 6 meses de idade, e em berço próprio</a:t>
            </a:r>
            <a: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assim os responsáveis podem supervisionar, ficar pertinho e manter a segurança do pequeno. Depois dessa idade, pode transferir o berço para um quarto só do bebê.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564143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6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 isso tudo começa no ventre</a:t>
            </a:r>
            <a: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uma vez que o feto já demonstra capacidade de </a:t>
            </a:r>
            <a:r>
              <a:rPr lang="pt-BR" sz="16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audição desde a sexta semana de gravidez</a:t>
            </a:r>
            <a:r>
              <a:rPr lang="pt-BR" sz="16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podendo reconhecer a voz dos pais e captar todas as emoções que as acompanham. Por isso, a recomendação é para que ambos ‘conversem com o bebê já na barriga da mãe’. </a:t>
            </a:r>
            <a:endParaRPr lang="pt-BR" sz="16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  <a:sym typeface="Arial"/>
              </a:rPr>
              <a:t>O </a:t>
            </a: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  <a:sym typeface="Arial"/>
              </a:rPr>
              <a:t>apego humano </a:t>
            </a: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  <a:sym typeface="Arial"/>
              </a:rPr>
              <a:t>é interno, pode ser percebido e qualificado através do </a:t>
            </a:r>
            <a:r>
              <a:rPr lang="pt-BR" sz="16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  <a:sym typeface="Arial"/>
              </a:rPr>
              <a:t>comportamento da criança com as pessoas importantes e presentes – as figuras de apego.</a:t>
            </a:r>
            <a:r>
              <a:rPr lang="pt-BR" sz="1600" b="1" baseline="0" dirty="0">
                <a:solidFill>
                  <a:schemeClr val="tx1">
                    <a:lumMod val="50000"/>
                    <a:lumOff val="50000"/>
                  </a:schemeClr>
                </a:solidFill>
                <a:ea typeface="Arial"/>
                <a:cs typeface="Arial"/>
                <a:sym typeface="Arial"/>
              </a:rPr>
              <a:t> </a:t>
            </a:r>
            <a:r>
              <a:rPr lang="pt-BR" sz="1600" dirty="0">
                <a:solidFill>
                  <a:srgbClr val="FF6600"/>
                </a:solidFill>
                <a:ea typeface="Arial"/>
                <a:cs typeface="Arial"/>
                <a:sym typeface="Arial"/>
              </a:rPr>
              <a:t>A criança seleciona sua </a:t>
            </a:r>
            <a:r>
              <a:rPr lang="pt-BR" sz="1600" b="1" dirty="0">
                <a:solidFill>
                  <a:srgbClr val="FF6600"/>
                </a:solidFill>
                <a:ea typeface="Arial"/>
                <a:cs typeface="Arial"/>
                <a:sym typeface="Arial"/>
              </a:rPr>
              <a:t>principal figura de apego</a:t>
            </a:r>
            <a:r>
              <a:rPr lang="pt-BR" sz="1600" dirty="0">
                <a:solidFill>
                  <a:srgbClr val="FF66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6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Quando falamos de apego é importante ressaltar que o papel de pai e mãe não cabe apenas os pais biológicos, mas </a:t>
            </a:r>
            <a:r>
              <a:rPr lang="pt-BR" sz="16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 estende também a pessoas importantes e presentes na vida cotidiana de cada criança</a:t>
            </a:r>
            <a:r>
              <a:rPr lang="pt-BR" sz="16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 ( desde a cuidadora, vizinha,</a:t>
            </a:r>
            <a:r>
              <a:rPr lang="pt-BR" sz="1600" b="0" i="0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avós, atendentes da creche)</a:t>
            </a:r>
            <a:endParaRPr lang="pt-BR" sz="16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6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600" dirty="0"/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pt-BR" sz="1600" dirty="0">
              <a:solidFill>
                <a:srgbClr val="FF66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264434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dirty="0" smtClean="0"/>
              <a:t>John</a:t>
            </a:r>
            <a:r>
              <a:rPr lang="pt-BR" baseline="0" dirty="0" smtClean="0"/>
              <a:t> </a:t>
            </a:r>
            <a:r>
              <a:rPr lang="pt-BR" baseline="0" dirty="0" err="1" smtClean="0"/>
              <a:t>Bowlby</a:t>
            </a:r>
            <a:r>
              <a:rPr lang="pt-BR" baseline="0" dirty="0" smtClean="0"/>
              <a:t> (1907 - 1990)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Psiquiatra e psicanalista britânico</a:t>
            </a: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aseline="0" dirty="0" smtClean="0"/>
              <a:t>: importância do apego no início da vida humana.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Infância como ponto de partida para o desenvolvimento da personalidade do adulto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1. Ansiedade da Separação; 2. Desespero; 3. Desapego emocional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Sociável;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Relações frias e superficiais por medo inconsciente de novos apegos</a:t>
            </a:r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dirty="0" smtClean="0"/>
              <a:t>Apego</a:t>
            </a:r>
            <a:r>
              <a:rPr lang="pt-BR" baseline="0" dirty="0" smtClean="0"/>
              <a:t> e Relações Futuras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Relação entre criança e cuidador: acessibilidade e confiança (função crítica favorecendo sobrevivência da criança)</a:t>
            </a:r>
          </a:p>
          <a:p>
            <a:pPr marL="1085850" lvl="2" indent="-171450" algn="l" rtl="0">
              <a:spcBef>
                <a:spcPts val="0"/>
              </a:spcBef>
              <a:spcAft>
                <a:spcPts val="0"/>
              </a:spcAft>
            </a:pPr>
            <a:r>
              <a:rPr lang="pt-BR" baseline="0" dirty="0" smtClean="0"/>
              <a:t>Modelo mental para futuras relações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66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aa9ef0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aa9ef042f_0_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None/>
            </a:pPr>
            <a:r>
              <a:rPr lang="pt-BR" sz="1100" dirty="0">
                <a:solidFill>
                  <a:srgbClr val="FF6600"/>
                </a:solidFill>
              </a:rPr>
              <a:t>Quando atendida na maior parte das vezes</a:t>
            </a:r>
            <a:r>
              <a:rPr lang="pt-BR" sz="1100" b="0" i="0" u="none" strike="noStrike" cap="none" dirty="0">
                <a:solidFill>
                  <a:srgbClr val="000000"/>
                </a:solidFill>
                <a:sym typeface="Arial"/>
              </a:rPr>
              <a:t>, </a:t>
            </a:r>
            <a:r>
              <a:rPr lang="pt-BR" sz="11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sente-se segura: percebe sua figura de apego como acessível e disponível = conforto em situação de crise. </a:t>
            </a: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None/>
            </a:pPr>
            <a:r>
              <a:rPr lang="pt-BR" sz="11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Bebês seguramente apegados constroem um modelo de mãe disponível, mesmo quando não podem vê-la</a:t>
            </a:r>
            <a:r>
              <a: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pt-BR" sz="11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protestam menos na separação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pt-BR" sz="11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são mais receptivos no reencontro. </a:t>
            </a:r>
            <a:endParaRPr lang="pt-BR" sz="1100" b="1" i="0" u="none" strike="noStrike" cap="none" dirty="0" smtClean="0">
              <a:solidFill>
                <a:schemeClr val="tx1">
                  <a:lumMod val="50000"/>
                  <a:lumOff val="50000"/>
                </a:schemeClr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endParaRPr lang="pt-BR" sz="1100" b="0" i="0" u="none" strike="noStrike" cap="none" dirty="0" smtClean="0">
              <a:solidFill>
                <a:schemeClr val="tx1">
                  <a:lumMod val="50000"/>
                  <a:lumOff val="50000"/>
                </a:schemeClr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pt-B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Teoria do Apego - </a:t>
            </a:r>
            <a:r>
              <a:rPr lang="pt-BR" sz="11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Bowlby</a:t>
            </a:r>
            <a:endParaRPr lang="pt-BR" sz="11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r>
              <a:rPr lang="pt-BR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https://www.youtube.com/watch?v=EW7aJQKrke0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Wingdings" panose="05000000000000000000" pitchFamily="2" charset="2"/>
              <a:buChar char="Ø"/>
            </a:pPr>
            <a:endParaRPr lang="pt-BR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</a:pPr>
            <a:endParaRPr lang="pt-BR" sz="12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06690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aa9ef0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aa9ef042f_0_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pt-BR" sz="120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Quando é eventualmente atendida </a:t>
            </a:r>
            <a:r>
              <a:rPr lang="pt-BR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em suas necessidades, </a:t>
            </a:r>
            <a:r>
              <a:rPr lang="pt-BR" sz="1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tenderá a duvidar da sua capacidade de solicitar algo e de ser merecedora de atenção do outro</a:t>
            </a:r>
            <a:r>
              <a:rPr lang="pt-BR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</a:pPr>
            <a:endParaRPr lang="pt-BR" sz="12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437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3aa9ef048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3aa9ef0482_1_13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162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aa9ef0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aa9ef042f_0_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pt-BR" sz="1200" u="none" strike="noStrike" cap="none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Quando repetidamente não é</a:t>
            </a:r>
            <a:r>
              <a:rPr lang="pt-BR" sz="1200" u="none" strike="noStrike" cap="none" baseline="0" dirty="0">
                <a:solidFill>
                  <a:srgbClr val="FF6600"/>
                </a:solidFill>
                <a:latin typeface="Arial"/>
                <a:ea typeface="Arial"/>
                <a:cs typeface="Arial"/>
                <a:sym typeface="Arial"/>
              </a:rPr>
              <a:t> atendida, </a:t>
            </a:r>
            <a:r>
              <a:rPr lang="pt-BR" sz="1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com mais probabilidade terá dificuldade em vincular-se</a:t>
            </a:r>
            <a:r>
              <a:rPr lang="pt-BR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,( mesmo</a:t>
            </a:r>
            <a:r>
              <a:rPr lang="pt-BR" sz="1200" b="0" i="0" u="none" strike="noStrike" cap="none" baseline="0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 quando adulto)</a:t>
            </a:r>
            <a:r>
              <a:rPr lang="pt-BR" sz="120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 em suas tentativas de formação de vínculo experimentou sofrimento e desconforto,  -</a:t>
            </a:r>
            <a:r>
              <a:rPr lang="pt-BR" sz="1200" b="0" i="0" u="none" strike="noStrike" cap="none" dirty="0">
                <a:solidFill>
                  <a:srgbClr val="000000"/>
                </a:solidFill>
                <a:sym typeface="Arial"/>
              </a:rPr>
              <a:t> </a:t>
            </a:r>
            <a:r>
              <a:rPr lang="pt-BR" sz="1200" i="0" u="none" strike="noStrike" cap="none" dirty="0">
                <a:solidFill>
                  <a:srgbClr val="FF6600"/>
                </a:solidFill>
                <a:sym typeface="Arial"/>
              </a:rPr>
              <a:t>apego inseguro</a:t>
            </a:r>
            <a:r>
              <a:rPr lang="pt-BR" sz="1200" i="0" u="none" strike="noStrike" cap="none" dirty="0">
                <a:solidFill>
                  <a:srgbClr val="000000"/>
                </a:solidFill>
                <a:sym typeface="Arial"/>
              </a:rPr>
              <a:t>.</a:t>
            </a:r>
            <a:r>
              <a:rPr lang="pt-BR" sz="1200" b="0" i="0" u="none" strike="noStrike" cap="none" dirty="0">
                <a:solidFill>
                  <a:srgbClr val="000000"/>
                </a:solidFill>
                <a:sym typeface="Arial"/>
              </a:rPr>
              <a:t> </a:t>
            </a:r>
          </a:p>
          <a:p>
            <a:pPr marL="1587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pt-BR" sz="1200" b="1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sym typeface="Arial"/>
              </a:rPr>
              <a:t>Bebês com base insegura choram muito na ausência, e mesmo na presença da mãe</a:t>
            </a:r>
            <a:r>
              <a:rPr lang="pt-BR" sz="1400" b="0" i="0" u="none" strike="noStrike" cap="none" dirty="0">
                <a:solidFill>
                  <a:srgbClr val="000000"/>
                </a:solidFill>
                <a:sym typeface="Arial"/>
              </a:rPr>
              <a:t>.</a:t>
            </a:r>
            <a:endParaRPr lang="pt-BR" sz="1400" dirty="0"/>
          </a:p>
          <a:p>
            <a:pPr marR="0" lvl="0" algn="just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000"/>
            </a:pPr>
            <a:endParaRPr lang="pt-BR" sz="120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5070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3aa9ef04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3aa9ef042f_0_0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3716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mtClean="0"/>
              <a:t>Se o coordenador</a:t>
            </a:r>
            <a:r>
              <a:rPr lang="pt-BR" baseline="0" smtClean="0"/>
              <a:t> entender necessário, pode incluir outras perguntas dentro do tema proposto.</a:t>
            </a:r>
            <a:endParaRPr lang="pt-BR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14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3817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81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9620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390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522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aa9ef042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aa9ef042f_0_3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dirty="0">
                <a:solidFill>
                  <a:schemeClr val="bg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Escolha atividades que permitam estar juntinhos e que possam demonstrar atenção e cuidado: contar histórias, brincar na barraca, ouvir música, inventar brincadeiras, olhar fotos e contar a história de cada uma ...deixe a criatividade rolar!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142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aa9ef042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aa9ef042f_0_3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272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3aa9ef0482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3aa9ef0482_4_53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1408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3aa9ef042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3aa9ef042f_0_3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6625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Ementas: </a:t>
            </a:r>
          </a:p>
          <a:p>
            <a:pPr marL="158750" indent="0" rtl="0" fontAlgn="t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1-HISTÓRICO GERACIONAL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 FORMAÇÃO DO PAI E DA MÃE- ESTILOS PARENTAIS – PAPEL DOS AVÓS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t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2-GESTAÇÃO E VIDA INTRAUTERINA – PRIMEIRAS RELAÇÕES AFETIVAS -BEM ESTAR DO BEBÊ: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AMAMENTAÇÃO, SONO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–VÍNCULOS AFETIVOS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t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3-CARACTERÍSTICAS FÍSICAS, MOTORAS, DA SEXUALIDADE</a:t>
            </a:r>
            <a:r>
              <a:rPr lang="pt-BR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 COGNITIVAS DA FASE</a:t>
            </a:r>
            <a:endParaRPr lang="pt-BR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t">
              <a:buNone/>
            </a:pP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4- AUTOESTIMA – AUTONOMIA – ELOGIOS – EMOÇÕES – CNV</a:t>
            </a:r>
          </a:p>
          <a:p>
            <a:pPr marL="158750" indent="0" rtl="0" fontAlgn="t"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5-PROCESSO EDUCATIVO –TELAS ( I DISORDERS) – LIMTES- SEGURANÇA- INSTITUCIONALIZAÇÃO PRECOCE – CRECHITES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5387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3aa9ef042f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3aa9ef042f_0_44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 smtClean="0"/>
              <a:t>Como foi a experiência do convite à</a:t>
            </a:r>
            <a:r>
              <a:rPr lang="pt-BR" baseline="0" dirty="0" smtClean="0"/>
              <a:t> ação? Quem gostaria de compartilhar? </a:t>
            </a:r>
          </a:p>
          <a:p>
            <a:r>
              <a:rPr lang="pt-BR" sz="1200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“Assim que você ... Nós vamos ....” - </a:t>
            </a:r>
            <a:r>
              <a:rPr lang="pt-BR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Identifique algum comportamento que precise ser trabalhado com seu filho e de maneira firme e gentil use essa estratégia. Vamos conversar sobre essa experiência. </a:t>
            </a:r>
            <a:r>
              <a:rPr lang="pt-BR" b="1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“Assim que você recolher os brinquedos, vamos ao parque!”</a:t>
            </a:r>
            <a:endParaRPr lang="pt-BR" dirty="0" smtClean="0"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9353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Cuidado, afeto, nutrição, brincadeiras, segurança e educação. (pedir respostas no chat ou Mentimeter previamente)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partir de quando podemos proporcionar isso para uma criança?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8562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Em que</a:t>
            </a:r>
            <a:r>
              <a:rPr lang="pt-BR" sz="110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momento vocês acham que iniciam essas primeiras decisões?</a:t>
            </a:r>
            <a:endParaRPr lang="pt-BR" sz="1100" dirty="0" smtClean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pt-B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partir de quando podemos proporcionar isso para uma criança?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452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3aa9ef0482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3aa9ef0482_5_1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Quando nasce o filho, nasce um pai e nasce uma mãe! Precisamos considerar, porém, que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antes mesmo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da fecundação os pais já interferem no futuro do filho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Estudos como o apresentado pelo pediatra/</a:t>
            </a:r>
            <a:r>
              <a:rPr lang="pt-BR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nutrólogo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– Carlos Nogueira de Almeida, comprovam ...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Atenção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- a mãe e o pai estão muito ligados (50%) à qualidade da saúde integral do bebê (estresse e saúde </a:t>
            </a:r>
            <a:r>
              <a:rPr lang="pt-BR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preconcepcional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física e emocional, uso de drogas, nutrição, atividades físicas dos pais) – </a:t>
            </a: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janela de desenvolvimento sensível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que afeta a epigenética também do espermatozoide e consequentemente do embrião.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atenção recomendada para 2200 dias</a:t>
            </a:r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é um alerta para que os pais sigam com a atenção até os 5 anos, pois é uma fase de importante desenvolvimento cerebral. – vamos aprofundar</a:t>
            </a:r>
            <a:r>
              <a:rPr lang="pt-BR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um pouco mais sobre as importância desse período. 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21661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3aa9ef042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30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3aa9ef042f_0_5:notes"/>
          <p:cNvSpPr txBox="1">
            <a:spLocks noGrp="1"/>
          </p:cNvSpPr>
          <p:nvPr>
            <p:ph type="body" idx="1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t-BR" sz="11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O feto recebe e absorve os 1ºs registros de conforto e desconforto, rejeição e aceitação, serenidade e angústia. Todos os acontecimentos da gestação terão importância na organização da energia vital desse bebê. </a:t>
            </a:r>
            <a:r>
              <a:rPr lang="pt-BR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 </a:t>
            </a:r>
            <a:endParaRPr lang="pt-BR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pt-B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pt-BR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gravidez é,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portanto, um período de muitas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representações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que aciona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memorias emocionais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nem sempre cogitadas pela gestante e pelo futuro </a:t>
            </a:r>
            <a:r>
              <a:rPr lang="pt-BR" sz="14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pai.</a:t>
            </a:r>
          </a:p>
          <a:p>
            <a:r>
              <a:rPr lang="pt-BR" sz="14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Enquanto </a:t>
            </a:r>
            <a:r>
              <a:rPr lang="pt-BR" sz="14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 casal vive </a:t>
            </a:r>
            <a:r>
              <a:rPr lang="pt-BR" sz="14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os encantos e as dores afetivas decorrentes desses conflitos, o bebê está crescendo na barriga a mãe. Recebendo e absorvendo os primeiros registros de conforto e desconforto, rejeição e aceitação, serenidade e angústia. Todos os acontecimentos da gestação terão importância na organização da energia vital desse bebê. </a:t>
            </a:r>
            <a:r>
              <a:rPr lang="pt-BR" sz="14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IMPORTÂNCIA DO AUTOCUIDADO.</a:t>
            </a:r>
            <a:endParaRPr lang="pt-BR" sz="14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901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929D19-A5D8-1149-0CD3-8D64B2534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2BD56C-386A-4463-AEF0-7707B4100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577" b="-25726"/>
          <a:stretch/>
        </p:blipFill>
        <p:spPr>
          <a:xfrm>
            <a:off x="230341" y="4409737"/>
            <a:ext cx="817624" cy="31637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7C3291E-5E66-67B2-8DFF-F53443B838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778" y="591670"/>
            <a:ext cx="5627594" cy="2532165"/>
          </a:xfrm>
        </p:spPr>
        <p:txBody>
          <a:bodyPr>
            <a:normAutofit/>
          </a:bodyPr>
          <a:lstStyle>
            <a:lvl1pPr marL="114300" indent="0">
              <a:buNone/>
              <a:defRPr sz="3200" b="0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F25D7D21-20FF-7BB5-CC78-72904E535E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6778" y="3352137"/>
            <a:ext cx="5627594" cy="1562763"/>
          </a:xfrm>
        </p:spPr>
        <p:txBody>
          <a:bodyPr>
            <a:normAutofit/>
          </a:bodyPr>
          <a:lstStyle>
            <a:lvl1pPr marL="114300" indent="0" algn="r">
              <a:buNone/>
              <a:defRPr sz="22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54473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2318"/>
            <a:ext cx="4579497" cy="36119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56075"/>
            <a:ext cx="388025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70" y="1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8DEAA73-9F98-B78D-FA9C-6477496D62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2330" y="473419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72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239461"/>
            <a:ext cx="1315092" cy="1904039"/>
          </a:xfrm>
          <a:prstGeom prst="rect">
            <a:avLst/>
          </a:prstGeom>
        </p:spPr>
      </p:pic>
      <p:pic>
        <p:nvPicPr>
          <p:cNvPr id="5" name="Imagem 4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0AF22357-DDD5-63AD-958B-349DE27172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16866" y="154190"/>
            <a:ext cx="1493526" cy="259355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43300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F200864-6261-43C4-A4BF-69930F38A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1820189"/>
            <a:ext cx="2295362" cy="3323311"/>
          </a:xfrm>
          <a:prstGeom prst="rect">
            <a:avLst/>
          </a:prstGeom>
        </p:spPr>
      </p:pic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566C3F3-F0AD-1EBB-9611-4567A054AF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22076" y="284163"/>
            <a:ext cx="4961312" cy="5762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A3411599-DDDF-05DB-FDA5-C39C27BF10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2076" y="1103313"/>
            <a:ext cx="6945687" cy="3756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CAF841C-1953-58BB-EE99-609D703A3A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44" y="158342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02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975B4EDE-4DFD-654D-5058-BBEAE3AA43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3671553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6341" y="154190"/>
            <a:ext cx="3845859" cy="6016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2AD0D35-12A2-7AF1-2E42-206C06248E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2730" y="1035424"/>
            <a:ext cx="4989046" cy="389217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39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2139E64-306B-CE32-946F-4D6B42D54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703" t="1870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D80FB1B-5F44-11D1-4D9B-E72A95B4E2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2867" y="221425"/>
            <a:ext cx="1449094" cy="251639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7FD89D2-182F-F7E1-5A36-AD558288DA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231" y="664976"/>
            <a:ext cx="2824163" cy="612775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chemeClr val="tx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28BA559A-FE70-3923-653F-000809BDD9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5888" y="2571750"/>
            <a:ext cx="4914900" cy="23510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</a:t>
            </a:r>
          </a:p>
        </p:txBody>
      </p:sp>
    </p:spTree>
    <p:extLst>
      <p:ext uri="{BB962C8B-B14F-4D97-AF65-F5344CB8AC3E}">
        <p14:creationId xmlns:p14="http://schemas.microsoft.com/office/powerpoint/2010/main" val="11736823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70546"/>
            <a:ext cx="4746625" cy="1186001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5F00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bg2">
                    <a:lumMod val="50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26554B97-24AF-E0C6-017C-060EC9F8BB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189413"/>
            <a:ext cx="4746625" cy="617537"/>
          </a:xfrm>
        </p:spPr>
        <p:txBody>
          <a:bodyPr>
            <a:normAutofit/>
          </a:bodyPr>
          <a:lstStyle>
            <a:lvl1pPr marL="114300" indent="0">
              <a:buNone/>
              <a:defRPr sz="2000">
                <a:solidFill>
                  <a:srgbClr val="00AE42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  <p:pic>
        <p:nvPicPr>
          <p:cNvPr id="14" name="Imagem 13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8DE2D4F-6094-6533-37BE-5B901C2C6F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796" y="154190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48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7AD761ED-515B-78DA-0FCE-03A2284E91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5274"/>
          <a:stretch/>
        </p:blipFill>
        <p:spPr>
          <a:xfrm rot="16200000">
            <a:off x="5267825" y="1267324"/>
            <a:ext cx="4196685" cy="3555666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844CD8B-F904-E270-CD2F-6AE8648821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3550" y="705970"/>
            <a:ext cx="4746625" cy="1250577"/>
          </a:xfrm>
        </p:spPr>
        <p:txBody>
          <a:bodyPr>
            <a:noAutofit/>
          </a:bodyPr>
          <a:lstStyle>
            <a:lvl1pPr marL="114300" indent="0">
              <a:buNone/>
              <a:defRPr sz="2400" b="1">
                <a:solidFill>
                  <a:srgbClr val="FFC62C"/>
                </a:solidFill>
                <a:latin typeface="Syncopate" panose="02000505000000020003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C60D6D1-C869-827B-38B1-AD4237F404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391" y="154190"/>
            <a:ext cx="1449094" cy="251639"/>
          </a:xfrm>
          <a:prstGeom prst="rect">
            <a:avLst/>
          </a:prstGeom>
        </p:spPr>
      </p:pic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FBED142-DE00-1458-D72F-ECE2B46879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3550" y="2099106"/>
            <a:ext cx="4746625" cy="173330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000">
                <a:solidFill>
                  <a:schemeClr val="tx1">
                    <a:lumMod val="8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(011) 3679-7511</a:t>
            </a:r>
          </a:p>
          <a:p>
            <a:pPr lvl="0"/>
            <a:r>
              <a:rPr lang="pt-BR" dirty="0"/>
              <a:t>Rua Bartira, 1094 – Perdizes</a:t>
            </a:r>
          </a:p>
          <a:p>
            <a:pPr lvl="0"/>
            <a:r>
              <a:rPr lang="pt-BR" dirty="0"/>
              <a:t>05009-000 – São Paulo – SP</a:t>
            </a:r>
          </a:p>
          <a:p>
            <a:pPr lvl="0"/>
            <a:r>
              <a:rPr lang="pt-BR" dirty="0"/>
              <a:t>brasil@escoladepais.org.br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74A7356-9748-04F1-235C-5959D98C34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550" y="4208463"/>
            <a:ext cx="4746625" cy="525462"/>
          </a:xfrm>
        </p:spPr>
        <p:txBody>
          <a:bodyPr>
            <a:noAutofit/>
          </a:bodyPr>
          <a:lstStyle>
            <a:lvl1pPr marL="114300" indent="0">
              <a:buNone/>
              <a:defRPr sz="2000">
                <a:solidFill>
                  <a:srgbClr val="FFC62C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www.escoladepais.org.br</a:t>
            </a:r>
          </a:p>
        </p:txBody>
      </p:sp>
    </p:spTree>
    <p:extLst>
      <p:ext uri="{BB962C8B-B14F-4D97-AF65-F5344CB8AC3E}">
        <p14:creationId xmlns:p14="http://schemas.microsoft.com/office/powerpoint/2010/main" val="3031367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3E3167-C8C6-ACFC-772F-B10527944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58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3279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FE4BB65-3CB6-F2BD-8B1A-5337B9975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m 5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A9E1560-A23A-F15F-E174-945CD8A09A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3840" y="208494"/>
            <a:ext cx="1493526" cy="259355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3CF70932-7635-72E9-FF51-64535C615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12509" y="467849"/>
            <a:ext cx="3825875" cy="614362"/>
          </a:xfrm>
        </p:spPr>
        <p:txBody>
          <a:bodyPr>
            <a:noAutofit/>
          </a:bodyPr>
          <a:lstStyle>
            <a:lvl1pPr marL="114300" indent="0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ABCBF4CF-5762-DF85-C155-04230433BB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4707" y="1479176"/>
            <a:ext cx="6535178" cy="2286000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25D98A27-11D8-AB3C-C47E-108B323C34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79750" y="3940175"/>
            <a:ext cx="5243513" cy="987425"/>
          </a:xfrm>
        </p:spPr>
        <p:txBody>
          <a:bodyPr>
            <a:noAutofit/>
          </a:bodyPr>
          <a:lstStyle>
            <a:lvl1pPr marL="114300" indent="0">
              <a:lnSpc>
                <a:spcPct val="100000"/>
              </a:lnSpc>
              <a:buNone/>
              <a:defRPr sz="28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5152552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162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85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F22E3CD-7EDF-5A48-5334-38FC272D6D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9190"/>
          <a:stretch/>
        </p:blipFill>
        <p:spPr>
          <a:xfrm>
            <a:off x="0" y="0"/>
            <a:ext cx="2541494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150A44F-3002-671B-8680-44FE52125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41600" y="262731"/>
            <a:ext cx="4243294" cy="592138"/>
          </a:xfrm>
        </p:spPr>
        <p:txBody>
          <a:bodyPr>
            <a:noAutofit/>
          </a:bodyPr>
          <a:lstStyle>
            <a:lvl1pPr marL="114300" indent="0" algn="l">
              <a:buNone/>
              <a:defRPr sz="2800" b="1">
                <a:solidFill>
                  <a:srgbClr val="04AF4B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5CC23896-A6AA-3E42-320B-0F14FD0A83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41600" y="1082675"/>
            <a:ext cx="6207125" cy="3502025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926AFC4-6767-6CEC-5B09-CBC4AE303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5199" y="255494"/>
            <a:ext cx="1493526" cy="2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0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Ref idx="1001">
        <a:schemeClr val="bg1"/>
      </p:bgRef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6E3481-6DB0-8909-07BA-001D58951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/>
          <a:stretch/>
        </p:blipFill>
        <p:spPr>
          <a:xfrm>
            <a:off x="0" y="0"/>
            <a:ext cx="2973788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934A2E-3AA9-F001-0E79-F73FBC13BC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28900" y="249238"/>
            <a:ext cx="4450976" cy="623888"/>
          </a:xfrm>
        </p:spPr>
        <p:txBody>
          <a:bodyPr>
            <a:noAutofit/>
          </a:bodyPr>
          <a:lstStyle>
            <a:lvl1pPr marL="114300" indent="0" algn="l">
              <a:lnSpc>
                <a:spcPct val="100000"/>
              </a:lnSpc>
              <a:buNone/>
              <a:defRPr sz="2800"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 estilos de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EE35C34-0A26-F2BF-2749-434409CFBB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28900" y="1122363"/>
            <a:ext cx="6097588" cy="354012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1495648-DD78-9D54-6248-E2B3F82D06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4830" y="249238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4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658BE01-F1FE-E604-E5FD-CEFA9C4EB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852" t="18852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3CC38D6-6ABA-984E-BAAC-A28A28A212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735" y="760414"/>
            <a:ext cx="3327400" cy="725487"/>
          </a:xfrm>
        </p:spPr>
        <p:txBody>
          <a:bodyPr>
            <a:noAutofit/>
          </a:bodyPr>
          <a:lstStyle>
            <a:lvl1pPr marL="114300" indent="0" algn="ctr">
              <a:buNone/>
              <a:defRPr sz="2800" b="1">
                <a:solidFill>
                  <a:schemeClr val="bg1"/>
                </a:solidFill>
                <a:latin typeface="Syncopate" panose="02000505000000020003" pitchFamily="2" charset="0"/>
              </a:defRPr>
            </a:lvl1pPr>
          </a:lstStyle>
          <a:p>
            <a:pPr lvl="0"/>
            <a:r>
              <a:rPr lang="pt-BR" dirty="0"/>
              <a:t>Clique para editar os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6EFF2DA-B7B0-3C1E-9EE3-C4B9C4D80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77771" y="2474259"/>
            <a:ext cx="5224182" cy="2500966"/>
          </a:xfrm>
        </p:spPr>
        <p:txBody>
          <a:bodyPr>
            <a:normAutofit/>
          </a:bodyPr>
          <a:lstStyle>
            <a:lvl1pPr marL="114300" indent="0">
              <a:lnSpc>
                <a:spcPct val="100000"/>
              </a:lnSpc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</a:lstStyle>
          <a:p>
            <a:pPr lvl="0"/>
            <a:r>
              <a:rPr lang="pt-BR" dirty="0"/>
              <a:t>Clique para editar os estilos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6AE4C3-529C-CAAE-4402-FBD5B60FE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73841" y="257439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6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916206" y="315347"/>
            <a:ext cx="5957047" cy="66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FC62C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4112381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112382" cy="35107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C28084C-162E-F636-F64D-E9179FF353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F378944-B164-2C27-560E-2DD640A8A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985" y="269741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7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623147"/>
            <a:ext cx="4708960" cy="6257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81174"/>
            <a:ext cx="4708960" cy="36469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2118" y="179830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1" y="0"/>
            <a:ext cx="4000499" cy="5143499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95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Ref idx="1001">
        <a:schemeClr val="bg1"/>
      </p:bgRef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>
            <a:off x="0" y="3427729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699" y="480284"/>
            <a:ext cx="4708960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699" y="1122829"/>
            <a:ext cx="4708960" cy="370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D04EBD-4EF6-9383-6ED0-6B4E46C842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3417" y="164937"/>
            <a:ext cx="1449094" cy="25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71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208156" y="1067932"/>
            <a:ext cx="4552603" cy="35952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3970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  <a:defRPr sz="2400"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615CE75B-7343-4EBC-C361-B9F8B50D8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949" b="16291"/>
          <a:stretch/>
        </p:blipFill>
        <p:spPr>
          <a:xfrm rot="10800000">
            <a:off x="7958943" y="0"/>
            <a:ext cx="1185057" cy="1715770"/>
          </a:xfrm>
          <a:prstGeom prst="rect">
            <a:avLst/>
          </a:prstGeom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208156" y="283483"/>
            <a:ext cx="3860079" cy="6425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rgbClr val="F16122"/>
                </a:solidFill>
                <a:latin typeface="Syncopate" panose="02000505000000020003" pitchFamily="2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pic>
        <p:nvPicPr>
          <p:cNvPr id="3" name="Imagem 2" descr="Desenh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7AC1B5D0-54E3-A5B1-D2A3-C4D8A04086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6188" y="149884"/>
            <a:ext cx="1493526" cy="259355"/>
          </a:xfrm>
          <a:prstGeom prst="rect">
            <a:avLst/>
          </a:prstGeom>
        </p:spPr>
      </p:pic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715C3CB9-8C24-FCB7-8FAF-6C0E5DBC5B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00499" cy="5143499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52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2" r:id="rId4"/>
    <p:sldLayoutId id="2147483677" r:id="rId5"/>
    <p:sldLayoutId id="2147483713" r:id="rId6"/>
    <p:sldLayoutId id="2147483714" r:id="rId7"/>
    <p:sldLayoutId id="2147483757" r:id="rId8"/>
    <p:sldLayoutId id="2147483780" r:id="rId9"/>
    <p:sldLayoutId id="2147483781" r:id="rId10"/>
    <p:sldLayoutId id="2147483678" r:id="rId11"/>
    <p:sldLayoutId id="2147483782" r:id="rId12"/>
    <p:sldLayoutId id="2147483711" r:id="rId13"/>
    <p:sldLayoutId id="2147483784" r:id="rId14"/>
    <p:sldLayoutId id="2147483783" r:id="rId15"/>
    <p:sldLayoutId id="2147483787" r:id="rId16"/>
    <p:sldLayoutId id="2147483788" r:id="rId17"/>
    <p:sldLayoutId id="2147483789" r:id="rId18"/>
    <p:sldLayoutId id="2147483790" r:id="rId19"/>
    <p:sldLayoutId id="2147483712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791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coladepais.org.br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youtu.be/Ae04lYOvGYw?t=514" TargetMode="External"/><Relationship Id="rId4" Type="http://schemas.openxmlformats.org/officeDocument/2006/relationships/hyperlink" Target="https://youtu.be/FIjHWV5qVvw?t=39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12442" y="1187355"/>
            <a:ext cx="3616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Fase infantil</a:t>
            </a:r>
            <a:endParaRPr lang="pt-BR" sz="1800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  <p:pic>
        <p:nvPicPr>
          <p:cNvPr id="7" name="Imagem 6" descr="C:\Users\Dell\Desktop\Vera e EPB 2020 a 2023\DEN 2020 a 2023\PROJETOS 2022\2024\CADERNOS CONVERSAS\EPB_capa-fase_infanti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77" y="0"/>
            <a:ext cx="7779223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69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8C494AC-AE96-ACA4-A37A-41FE0500B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42" r="23942"/>
          <a:stretch/>
        </p:blipFill>
        <p:spPr>
          <a:xfrm>
            <a:off x="5123158" y="0"/>
            <a:ext cx="4020842" cy="5143500"/>
          </a:xfrm>
          <a:prstGeom prst="rect">
            <a:avLst/>
          </a:prstGeom>
        </p:spPr>
      </p:pic>
      <p:sp>
        <p:nvSpPr>
          <p:cNvPr id="9" name="Google Shape;82;p16">
            <a:extLst>
              <a:ext uri="{FF2B5EF4-FFF2-40B4-BE49-F238E27FC236}">
                <a16:creationId xmlns:a16="http://schemas.microsoft.com/office/drawing/2014/main" id="{BA9D3BFF-1D70-2385-3609-79C260B79BF4}"/>
              </a:ext>
            </a:extLst>
          </p:cNvPr>
          <p:cNvSpPr txBox="1"/>
          <p:nvPr/>
        </p:nvSpPr>
        <p:spPr>
          <a:xfrm>
            <a:off x="255336" y="213694"/>
            <a:ext cx="68526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os PRIMEIROS 2.200 dias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11" name="Google Shape;83;p16">
            <a:extLst>
              <a:ext uri="{FF2B5EF4-FFF2-40B4-BE49-F238E27FC236}">
                <a16:creationId xmlns:a16="http://schemas.microsoft.com/office/drawing/2014/main" id="{734A15AC-5A22-736E-6861-A05ACC649B99}"/>
              </a:ext>
            </a:extLst>
          </p:cNvPr>
          <p:cNvSpPr txBox="1"/>
          <p:nvPr/>
        </p:nvSpPr>
        <p:spPr>
          <a:xfrm>
            <a:off x="306081" y="1283514"/>
            <a:ext cx="4611756" cy="275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É o “</a:t>
            </a:r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período de ouro</a:t>
            </a: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”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Preconcepção até o quinto ano de vida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Alimentação, estímulos, demonstrações de afeto</a:t>
            </a:r>
            <a:endParaRPr lang="pt-BR" sz="2400" dirty="0"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76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anifesto 2200 dia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523.7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9818" y="622884"/>
            <a:ext cx="8036649" cy="45206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4177314" y="114890"/>
            <a:ext cx="1170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  <a:cs typeface="Arial" panose="020B0604020202020204" pitchFamily="34" charset="0"/>
              </a:rPr>
              <a:t>VÍDEO</a:t>
            </a:r>
          </a:p>
        </p:txBody>
      </p:sp>
    </p:spTree>
    <p:extLst>
      <p:ext uri="{BB962C8B-B14F-4D97-AF65-F5344CB8AC3E}">
        <p14:creationId xmlns:p14="http://schemas.microsoft.com/office/powerpoint/2010/main" val="24877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487680" y="473015"/>
            <a:ext cx="77967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I</a:t>
            </a:r>
            <a:r>
              <a:rPr lang="pt-BR" sz="3200" b="1" dirty="0" smtClean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mportante </a:t>
            </a:r>
            <a:r>
              <a:rPr lang="pt-BR" sz="32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lembrar</a:t>
            </a:r>
            <a:endParaRPr sz="32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6" name="Google Shape;83;p16">
            <a:extLst>
              <a:ext uri="{FF2B5EF4-FFF2-40B4-BE49-F238E27FC236}">
                <a16:creationId xmlns:a16="http://schemas.microsoft.com/office/drawing/2014/main" id="{90D6252B-6415-76C5-FC7D-5BD79B0EDD53}"/>
              </a:ext>
            </a:extLst>
          </p:cNvPr>
          <p:cNvSpPr txBox="1"/>
          <p:nvPr/>
        </p:nvSpPr>
        <p:spPr>
          <a:xfrm>
            <a:off x="566940" y="1560844"/>
            <a:ext cx="7370052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“O cérebro infantil vai se desenvolvendo através dos estímulos externos e o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BRINCAR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favorece todo desenvolvimento infantil.” 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Dra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Regina Márcia Tavares</a:t>
            </a:r>
          </a:p>
          <a:p>
            <a:pPr algn="just"/>
            <a:endParaRPr lang="pt-BR" sz="2400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algn="just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“A infância é o chão sobre o qual caminharemos o resto de nossos dias.”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Lya Luft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004838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575528" y="481775"/>
            <a:ext cx="779676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</a:t>
            </a:r>
            <a:r>
              <a:rPr lang="pt-BR" sz="3200" b="1" dirty="0" smtClean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leitamento </a:t>
            </a:r>
            <a:r>
              <a:rPr lang="pt-BR" sz="32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materno</a:t>
            </a:r>
            <a:endParaRPr sz="32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6" name="Google Shape;83;p16">
            <a:extLst>
              <a:ext uri="{FF2B5EF4-FFF2-40B4-BE49-F238E27FC236}">
                <a16:creationId xmlns:a16="http://schemas.microsoft.com/office/drawing/2014/main" id="{90D6252B-6415-76C5-FC7D-5BD79B0EDD53}"/>
              </a:ext>
            </a:extLst>
          </p:cNvPr>
          <p:cNvSpPr txBox="1"/>
          <p:nvPr/>
        </p:nvSpPr>
        <p:spPr>
          <a:xfrm>
            <a:off x="168936" y="1319775"/>
            <a:ext cx="8102228" cy="3102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leite materno é o “padrão ouro” da </a:t>
            </a: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alimentação</a:t>
            </a:r>
          </a:p>
          <a:p>
            <a:pPr marL="342900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Fonte exclusiva até os 6 meses</a:t>
            </a:r>
          </a:p>
          <a:p>
            <a:pPr marL="342900" indent="-34290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Amamentação + alimentação complementar saudável até os 2 anos</a:t>
            </a:r>
          </a:p>
        </p:txBody>
      </p:sp>
    </p:spTree>
    <p:extLst>
      <p:ext uri="{BB962C8B-B14F-4D97-AF65-F5344CB8AC3E}">
        <p14:creationId xmlns:p14="http://schemas.microsoft.com/office/powerpoint/2010/main" val="122037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42" r="21242"/>
          <a:stretch>
            <a:fillRect/>
          </a:stretch>
        </p:blipFill>
        <p:spPr>
          <a:xfrm>
            <a:off x="5143501" y="14752"/>
            <a:ext cx="4000499" cy="5143499"/>
          </a:xfrm>
          <a:prstGeom prst="rect">
            <a:avLst/>
          </a:prstGeom>
        </p:spPr>
      </p:pic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103453" y="138400"/>
            <a:ext cx="284485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o sono</a:t>
            </a:r>
            <a:endParaRPr sz="32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12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327997" y="874402"/>
            <a:ext cx="5252704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Pode ser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irregular nos </a:t>
            </a:r>
            <a:r>
              <a:rPr lang="pt-BR" sz="28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primeiros 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meses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Segurança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Rotina do sono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Ambiente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Luzes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Dificuldades </a:t>
            </a: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físicas</a:t>
            </a:r>
          </a:p>
          <a:p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 </a:t>
            </a: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       -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orientação pediátrica </a:t>
            </a:r>
          </a:p>
          <a:p>
            <a:endParaRPr lang="pt-BR" sz="28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893948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0525" r="1052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41076" y="607018"/>
            <a:ext cx="614587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O berço do bebê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6" name="Google Shape;83;p16">
            <a:extLst>
              <a:ext uri="{FF2B5EF4-FFF2-40B4-BE49-F238E27FC236}">
                <a16:creationId xmlns:a16="http://schemas.microsoft.com/office/drawing/2014/main" id="{90D6252B-6415-76C5-FC7D-5BD79B0EDD53}"/>
              </a:ext>
            </a:extLst>
          </p:cNvPr>
          <p:cNvSpPr txBox="1"/>
          <p:nvPr/>
        </p:nvSpPr>
        <p:spPr>
          <a:xfrm>
            <a:off x="892636" y="1604415"/>
            <a:ext cx="3856345" cy="31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  <a:sym typeface="Oswald"/>
              </a:rPr>
              <a:t>Laços afetivos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  <a:sym typeface="Oswald"/>
              </a:rPr>
              <a:t>Segurança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  <a:sym typeface="Oswald"/>
              </a:rPr>
              <a:t>Prazo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" panose="02000503000000020004" pitchFamily="2" charset="0"/>
                <a:ea typeface="Inter" panose="02000503000000020004" pitchFamily="2" charset="0"/>
                <a:cs typeface="Oswald"/>
                <a:sym typeface="Oswald"/>
              </a:rPr>
              <a:t>Opções </a:t>
            </a:r>
            <a:endParaRPr lang="pt-BR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Acherus Grotesque Medium" pitchFamily="2" charset="0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22802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532185" y="221517"/>
            <a:ext cx="612886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Vínculos afetivos </a:t>
            </a:r>
            <a:endParaRPr sz="3200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6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943897" y="1321296"/>
            <a:ext cx="7374193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r" fontAlgn="base"/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“as crianças crescem melhor quando são amadas.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Carinho, afeto e contato físico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são essenciais para estabelecer e fortalecer os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vínculos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entre pais e filhos e ajudam até a aumentar a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imunidade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do bebê. As experiências vividas na primeira infância afetam a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formação do cérebro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da criança em áreas relacionadas com a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empatia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e as </a:t>
            </a:r>
            <a:r>
              <a:rPr lang="pt-BR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emoções.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”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07325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700570" y="406536"/>
            <a:ext cx="7455288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3200" b="1" dirty="0">
                <a:solidFill>
                  <a:srgbClr val="FF6600"/>
                </a:solidFill>
                <a:latin typeface="Syncopate" panose="02060507000000020003" pitchFamily="18" charset="0"/>
                <a:ea typeface="Inter Medium" panose="02000503000000020004" pitchFamily="2" charset="0"/>
              </a:rPr>
              <a:t>Teoria do </a:t>
            </a:r>
            <a:r>
              <a:rPr lang="pt-BR" sz="3200" b="1" dirty="0" smtClean="0">
                <a:solidFill>
                  <a:srgbClr val="FF6600"/>
                </a:solidFill>
                <a:latin typeface="Syncopate" panose="02060507000000020003" pitchFamily="18" charset="0"/>
                <a:ea typeface="Inter Medium" panose="02000503000000020004" pitchFamily="2" charset="0"/>
              </a:rPr>
              <a:t>Apego </a:t>
            </a:r>
            <a:r>
              <a:rPr lang="pt-BR" sz="2800" b="1" dirty="0" smtClean="0">
                <a:solidFill>
                  <a:srgbClr val="FF66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 Bowlby </a:t>
            </a:r>
            <a:r>
              <a:rPr lang="pt-BR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(John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Bowlby - psiquiatra londrino)</a:t>
            </a:r>
            <a:endParaRPr sz="3200" b="1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Bakbak One" pitchFamily="2" charset="0"/>
              <a:sym typeface="Oswald"/>
            </a:endParaRPr>
          </a:p>
        </p:txBody>
      </p:sp>
      <p:sp>
        <p:nvSpPr>
          <p:cNvPr id="8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415637" y="1551247"/>
            <a:ext cx="8106399" cy="3157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partir da solicitação da criança, caberão três principais tipos de </a:t>
            </a:r>
            <a:r>
              <a:rPr lang="pt-B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comportamento/resposta do agente cuidador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: </a:t>
            </a:r>
          </a:p>
          <a:p>
            <a:pPr marL="285750" lvl="3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Atendida</a:t>
            </a: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Eventualmente atendida </a:t>
            </a:r>
          </a:p>
          <a:p>
            <a:pPr marL="285750" lvl="1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Repetidamente não atendida</a:t>
            </a:r>
          </a:p>
        </p:txBody>
      </p:sp>
    </p:spTree>
    <p:extLst>
      <p:ext uri="{BB962C8B-B14F-4D97-AF65-F5344CB8AC3E}">
        <p14:creationId xmlns:p14="http://schemas.microsoft.com/office/powerpoint/2010/main" val="1618953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FD5323-515A-3B16-7893-7FC70B7CF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95" r="23986"/>
          <a:stretch/>
        </p:blipFill>
        <p:spPr>
          <a:xfrm>
            <a:off x="0" y="0"/>
            <a:ext cx="4020842" cy="51435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484ABC1-D8D0-8363-1CF8-0EB27A2862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9" r="12839"/>
          <a:stretch/>
        </p:blipFill>
        <p:spPr>
          <a:xfrm>
            <a:off x="-1" y="0"/>
            <a:ext cx="4020843" cy="5143499"/>
          </a:xfrm>
          <a:prstGeom prst="rect">
            <a:avLst/>
          </a:prstGeom>
        </p:spPr>
      </p:pic>
      <p:sp>
        <p:nvSpPr>
          <p:cNvPr id="6" name="Google Shape;82;p16">
            <a:extLst>
              <a:ext uri="{FF2B5EF4-FFF2-40B4-BE49-F238E27FC236}">
                <a16:creationId xmlns:a16="http://schemas.microsoft.com/office/drawing/2014/main" id="{33D056AF-084E-F419-4E15-269BC4F239E4}"/>
              </a:ext>
            </a:extLst>
          </p:cNvPr>
          <p:cNvSpPr txBox="1"/>
          <p:nvPr/>
        </p:nvSpPr>
        <p:spPr>
          <a:xfrm>
            <a:off x="4343235" y="573694"/>
            <a:ext cx="444229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APEGO seguro</a:t>
            </a:r>
          </a:p>
        </p:txBody>
      </p:sp>
      <p:sp>
        <p:nvSpPr>
          <p:cNvPr id="7" name="Google Shape;83;p16">
            <a:extLst>
              <a:ext uri="{FF2B5EF4-FFF2-40B4-BE49-F238E27FC236}">
                <a16:creationId xmlns:a16="http://schemas.microsoft.com/office/drawing/2014/main" id="{8C2E61A4-4691-7240-DE2A-4E08CBDE70A5}"/>
              </a:ext>
            </a:extLst>
          </p:cNvPr>
          <p:cNvSpPr txBox="1"/>
          <p:nvPr/>
        </p:nvSpPr>
        <p:spPr>
          <a:xfrm>
            <a:off x="4512043" y="1265546"/>
            <a:ext cx="40289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2000"/>
            </a:pP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Quando é atendida na </a:t>
            </a:r>
            <a:r>
              <a:rPr lang="pt-BR" sz="2400" b="1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maior parte das vezes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,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essa criança desenvolverá ao longo da vida </a:t>
            </a:r>
            <a:r>
              <a:rPr lang="pt-BR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comportamentos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afetivos seguros, ligados a essas experiências positivas </a:t>
            </a:r>
          </a:p>
          <a:p>
            <a:pPr lvl="0" algn="ctr">
              <a:buSzPts val="2000"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- </a:t>
            </a:r>
            <a:r>
              <a:rPr lang="pt-BR" sz="2400" b="1" dirty="0">
                <a:solidFill>
                  <a:srgbClr val="FF66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apego seguro</a:t>
            </a:r>
            <a:r>
              <a:rPr lang="pt-BR" sz="2400" b="1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569825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;p16">
            <a:extLst>
              <a:ext uri="{FF2B5EF4-FFF2-40B4-BE49-F238E27FC236}">
                <a16:creationId xmlns:a16="http://schemas.microsoft.com/office/drawing/2014/main" id="{33D056AF-084E-F419-4E15-269BC4F239E4}"/>
              </a:ext>
            </a:extLst>
          </p:cNvPr>
          <p:cNvSpPr txBox="1"/>
          <p:nvPr/>
        </p:nvSpPr>
        <p:spPr>
          <a:xfrm>
            <a:off x="3899395" y="703073"/>
            <a:ext cx="4306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ambivalente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7" name="Google Shape;83;p16">
            <a:extLst>
              <a:ext uri="{FF2B5EF4-FFF2-40B4-BE49-F238E27FC236}">
                <a16:creationId xmlns:a16="http://schemas.microsoft.com/office/drawing/2014/main" id="{8C2E61A4-4691-7240-DE2A-4E08CBDE70A5}"/>
              </a:ext>
            </a:extLst>
          </p:cNvPr>
          <p:cNvSpPr txBox="1"/>
          <p:nvPr/>
        </p:nvSpPr>
        <p:spPr>
          <a:xfrm>
            <a:off x="3657348" y="1707787"/>
            <a:ext cx="4532243" cy="301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buSzPts val="2000"/>
            </a:pP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Quando é </a:t>
            </a:r>
            <a:r>
              <a:rPr lang="pt-BR" sz="2400" b="1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eventualmente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atendida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em suas necessidades, a dúvida sempre estará presente na qualidade dos vínculos que formará em sua vida.</a:t>
            </a:r>
          </a:p>
          <a:p>
            <a:pPr lvl="0" algn="ctr">
              <a:spcAft>
                <a:spcPts val="600"/>
              </a:spcAft>
              <a:buSzPts val="2000"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-</a:t>
            </a:r>
            <a:r>
              <a:rPr lang="pt-BR" sz="2400" dirty="0"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b="1" dirty="0">
                <a:solidFill>
                  <a:srgbClr val="FF66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apego ambivalente</a:t>
            </a: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-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129748" y="1138030"/>
            <a:ext cx="5135218" cy="28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2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79"/>
          <a:stretch/>
        </p:blipFill>
        <p:spPr>
          <a:xfrm>
            <a:off x="-1" y="0"/>
            <a:ext cx="5899355" cy="469763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6E1479F-C8C4-3274-1B79-85140A289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Google Shape;130;p21">
            <a:extLst>
              <a:ext uri="{FF2B5EF4-FFF2-40B4-BE49-F238E27FC236}">
                <a16:creationId xmlns:a16="http://schemas.microsoft.com/office/drawing/2014/main" id="{26B363DA-3F14-B540-C402-4A3181644BCC}"/>
              </a:ext>
            </a:extLst>
          </p:cNvPr>
          <p:cNvSpPr txBox="1"/>
          <p:nvPr/>
        </p:nvSpPr>
        <p:spPr>
          <a:xfrm>
            <a:off x="4971546" y="2555655"/>
            <a:ext cx="3996813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28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kbak One" pitchFamily="2" charset="0"/>
                <a:sym typeface="Oswald ExtraLight"/>
              </a:rPr>
              <a:t>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Bakbak One" pitchFamily="2" charset="0"/>
                <a:sym typeface="Oswald ExtraLight"/>
              </a:rPr>
              <a:t>O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 conhecimento é a chave para transformar o mundo.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2C2D5F9-0D14-89C8-8A09-B99655433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146" y="4304360"/>
            <a:ext cx="1575003" cy="27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6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2;p16">
            <a:extLst>
              <a:ext uri="{FF2B5EF4-FFF2-40B4-BE49-F238E27FC236}">
                <a16:creationId xmlns:a16="http://schemas.microsoft.com/office/drawing/2014/main" id="{33D056AF-084E-F419-4E15-269BC4F239E4}"/>
              </a:ext>
            </a:extLst>
          </p:cNvPr>
          <p:cNvSpPr txBox="1"/>
          <p:nvPr/>
        </p:nvSpPr>
        <p:spPr>
          <a:xfrm>
            <a:off x="4087442" y="663460"/>
            <a:ext cx="469254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apego inseguro</a:t>
            </a:r>
          </a:p>
        </p:txBody>
      </p:sp>
      <p:sp>
        <p:nvSpPr>
          <p:cNvPr id="7" name="Google Shape;83;p16">
            <a:extLst>
              <a:ext uri="{FF2B5EF4-FFF2-40B4-BE49-F238E27FC236}">
                <a16:creationId xmlns:a16="http://schemas.microsoft.com/office/drawing/2014/main" id="{8C2E61A4-4691-7240-DE2A-4E08CBDE70A5}"/>
              </a:ext>
            </a:extLst>
          </p:cNvPr>
          <p:cNvSpPr txBox="1"/>
          <p:nvPr/>
        </p:nvSpPr>
        <p:spPr>
          <a:xfrm>
            <a:off x="4323391" y="1578615"/>
            <a:ext cx="4028900" cy="303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Quando </a:t>
            </a:r>
            <a:r>
              <a:rPr lang="pt-BR" sz="2400" b="1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repetidamente não é atendida</a:t>
            </a: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com mais probabilidade terá dificuldade na formação de vínculos.</a:t>
            </a:r>
          </a:p>
          <a:p>
            <a:pPr lvl="0" algn="ctr"/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–</a:t>
            </a:r>
            <a:r>
              <a:rPr lang="pt-BR" sz="2400" dirty="0">
                <a:solidFill>
                  <a:srgbClr val="FF66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400" b="1" dirty="0">
                <a:solidFill>
                  <a:srgbClr val="FF66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apego inseguro </a:t>
            </a:r>
            <a:r>
              <a:rPr lang="pt-BR" sz="2400" dirty="0">
                <a:solidFill>
                  <a:schemeClr val="bg1">
                    <a:lumMod val="50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–</a:t>
            </a:r>
          </a:p>
          <a:p>
            <a:pPr lvl="0" algn="ctr">
              <a:spcAft>
                <a:spcPts val="600"/>
              </a:spcAft>
              <a:buSzPts val="2000"/>
            </a:pPr>
            <a:endParaRPr lang="pt-BR" sz="2400" dirty="0">
              <a:solidFill>
                <a:schemeClr val="tx1">
                  <a:lumMod val="50000"/>
                  <a:lumOff val="50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bg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33320" r="11286"/>
          <a:stretch/>
        </p:blipFill>
        <p:spPr>
          <a:xfrm>
            <a:off x="0" y="0"/>
            <a:ext cx="38039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21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3;p15">
            <a:extLst>
              <a:ext uri="{FF2B5EF4-FFF2-40B4-BE49-F238E27FC236}">
                <a16:creationId xmlns:a16="http://schemas.microsoft.com/office/drawing/2014/main" id="{85E4C08B-6DE3-3B6C-E7C4-45FBAD1E78D6}"/>
              </a:ext>
            </a:extLst>
          </p:cNvPr>
          <p:cNvSpPr txBox="1"/>
          <p:nvPr/>
        </p:nvSpPr>
        <p:spPr>
          <a:xfrm>
            <a:off x="813368" y="1318933"/>
            <a:ext cx="430680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tx1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Dinâmica de grupo</a:t>
            </a:r>
            <a:endParaRPr sz="2800" b="1" dirty="0">
              <a:solidFill>
                <a:schemeClr val="tx1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341" y="2464906"/>
            <a:ext cx="3701930" cy="2678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088" y="2240721"/>
            <a:ext cx="3602888" cy="3000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244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285359" y="380577"/>
            <a:ext cx="703690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Dinâmica de grupo</a:t>
            </a:r>
            <a:endParaRPr sz="24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10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631117" y="1178445"/>
            <a:ext cx="8004287" cy="2862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1. Quais as principais transformações que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vivenciamos </a:t>
            </a: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com a chegada do filho?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2. Que atitudes demonstram cuidado e afeto com meu filho?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3. Quais rotinas do lar favorecem o bem-estar familiar? Como busco superar os conflitos ?</a:t>
            </a:r>
          </a:p>
        </p:txBody>
      </p:sp>
    </p:spTree>
    <p:extLst>
      <p:ext uri="{BB962C8B-B14F-4D97-AF65-F5344CB8AC3E}">
        <p14:creationId xmlns:p14="http://schemas.microsoft.com/office/powerpoint/2010/main" val="101161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1344403" y="315526"/>
            <a:ext cx="6560732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1. Quais as principais transformações que </a:t>
            </a:r>
            <a:r>
              <a:rPr lang="pt-BR" sz="24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vivenciamos </a:t>
            </a: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com a chegada do filho</a:t>
            </a:r>
            <a:r>
              <a:rPr lang="pt-BR" sz="24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?</a:t>
            </a:r>
            <a:endParaRPr lang="pt-BR" sz="24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93288" y="1388626"/>
            <a:ext cx="839585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Mudança no estilo de vida. Preocupações mudam de foco.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Liberdade dirigida pela responsabilidade.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 carreira profissional repensada / adiada.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Alteração na rotina de sono.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Menos julgamento e mais empatia.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Conhecimento do amor incondicional.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Mudanças na percepção de mundo e na autopercepção.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Mudanças das prioridades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pt-BR" sz="2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512363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1961535" y="138545"/>
            <a:ext cx="5880138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4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2</a:t>
            </a:r>
            <a:r>
              <a:rPr lang="pt-BR" sz="24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 Que atitudes demonstram cuidado e afeto com meu filho</a:t>
            </a:r>
            <a:r>
              <a:rPr lang="pt-BR" sz="24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?</a:t>
            </a:r>
            <a:endParaRPr lang="pt-BR" sz="2400" dirty="0">
              <a:solidFill>
                <a:srgbClr val="FF5F00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35750" y="1357848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Demonstração de afeto e carinho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Cuidado com bem-estar físico e do ambiente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Cuidado com alimentação e desenvolvimento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Cuidado com o sono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Estar presente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Estimular com brincadeiras, música, jogos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Criar rotinas saudáveis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Estabelecer limites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Manter convivência harmoniosa no 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solidFill>
                <a:schemeClr val="tx1">
                  <a:lumMod val="85000"/>
                  <a:lumOff val="1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936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1045600" y="147483"/>
            <a:ext cx="7272489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2200" dirty="0" smtClean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	3</a:t>
            </a:r>
            <a:r>
              <a:rPr lang="pt-BR" sz="2200" dirty="0">
                <a:solidFill>
                  <a:srgbClr val="FF5F00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 Quais rotinas do lar favorecem o bem-estar familiar? Como busco superar os conflitos ?</a:t>
            </a:r>
          </a:p>
        </p:txBody>
      </p:sp>
      <p:sp>
        <p:nvSpPr>
          <p:cNvPr id="10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211459" y="1017107"/>
            <a:ext cx="8600032" cy="398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Demonstrar carinho e atenção.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Horário e ambiente adequado para alimentação, sono, tarefas escolares e banho.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Participar das tarefas doméstica e responsabilidades de acordo com a idade.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Estabelecer regras e limites.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Incluir as crianças nas rotinas/tarefas da casa para se sintam pertencentes ao grupo familiar.</a:t>
            </a:r>
          </a:p>
          <a:p>
            <a:pPr>
              <a:spcBef>
                <a:spcPts val="600"/>
              </a:spcBef>
            </a:pPr>
            <a:r>
              <a:rPr lang="pt-BR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Superar os conflitos com:</a:t>
            </a:r>
          </a:p>
          <a:p>
            <a:r>
              <a:rPr lang="pt-BR" sz="2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Exemplos – orientação- ponderação – pedidos - negociação e diálogo. </a:t>
            </a:r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3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755211" y="265371"/>
            <a:ext cx="375710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conclusão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8" name="Google Shape;83;p16">
            <a:extLst>
              <a:ext uri="{FF2B5EF4-FFF2-40B4-BE49-F238E27FC236}">
                <a16:creationId xmlns:a16="http://schemas.microsoft.com/office/drawing/2014/main" id="{AA50FA03-7D77-1EF2-4F26-E28D2578DEBE}"/>
              </a:ext>
            </a:extLst>
          </p:cNvPr>
          <p:cNvSpPr txBox="1"/>
          <p:nvPr/>
        </p:nvSpPr>
        <p:spPr>
          <a:xfrm>
            <a:off x="374072" y="1147952"/>
            <a:ext cx="8271428" cy="3831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Gerar ou adotar uma criança é uma experiência mais profunda do que costumamos </a:t>
            </a: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imaginar.</a:t>
            </a:r>
          </a:p>
          <a:p>
            <a:pPr algn="just">
              <a:spcBef>
                <a:spcPts val="1200"/>
              </a:spcBef>
            </a:pP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Aos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poucos deixamos a condição de filhos e assumimos a condição materna e paterna, aquele que se dedica a cuidar e educar. </a:t>
            </a:r>
          </a:p>
          <a:p>
            <a:pPr algn="ctr">
              <a:spcBef>
                <a:spcPts val="600"/>
              </a:spcBef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Nasce o pai, nasce a mãe.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9227712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2746763" y="154535"/>
            <a:ext cx="386861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conclusão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BA01661A-F144-A677-FAAC-48F61F9E07AB}"/>
              </a:ext>
            </a:extLst>
          </p:cNvPr>
          <p:cNvSpPr txBox="1"/>
          <p:nvPr/>
        </p:nvSpPr>
        <p:spPr>
          <a:xfrm>
            <a:off x="152401" y="974738"/>
            <a:ext cx="8631381" cy="4016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pt-BR" sz="2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Ser pai e mãe não é uma tarefa fácil. </a:t>
            </a:r>
          </a:p>
          <a:p>
            <a:pPr lvl="0" algn="ctr">
              <a:spcBef>
                <a:spcPts val="600"/>
              </a:spcBef>
            </a:pPr>
            <a:r>
              <a:rPr lang="pt-BR" sz="2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Porém é apaixonante e transformador</a:t>
            </a:r>
            <a:r>
              <a:rPr lang="pt-BR" sz="26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.</a:t>
            </a:r>
          </a:p>
          <a:p>
            <a:pPr lvl="0" algn="ctr">
              <a:spcBef>
                <a:spcPts val="600"/>
              </a:spcBef>
            </a:pPr>
            <a:r>
              <a:rPr lang="pt-BR" sz="26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No início nos cabe estabelecer vínculos profundos e seguros com os filhos, depois o desafio passa a ser ajudá-los a se entender como seres únicos, a conquistar autonomia, avançar em seus aprendizados e independência e, mais tarde, quando chegar a hora, apoiar a emancipação, deixá-los partir, sem culpas.</a:t>
            </a:r>
            <a:endParaRPr sz="26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407867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2;p16">
            <a:extLst>
              <a:ext uri="{FF2B5EF4-FFF2-40B4-BE49-F238E27FC236}">
                <a16:creationId xmlns:a16="http://schemas.microsoft.com/office/drawing/2014/main" id="{2085CD83-51ED-195C-198B-C4433BEA2850}"/>
              </a:ext>
            </a:extLst>
          </p:cNvPr>
          <p:cNvSpPr txBox="1"/>
          <p:nvPr/>
        </p:nvSpPr>
        <p:spPr>
          <a:xfrm>
            <a:off x="0" y="813632"/>
            <a:ext cx="4306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tx1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Convite à ação</a:t>
            </a:r>
            <a:endParaRPr sz="2800" b="1" dirty="0">
              <a:solidFill>
                <a:schemeClr val="tx1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/>
          </p:nvPr>
        </p:nvSpPr>
        <p:spPr>
          <a:xfrm>
            <a:off x="3718070" y="2017569"/>
            <a:ext cx="4914900" cy="2831522"/>
          </a:xfrm>
        </p:spPr>
        <p:txBody>
          <a:bodyPr>
            <a:noAutofit/>
          </a:bodyPr>
          <a:lstStyle/>
          <a:p>
            <a:pPr marL="114300" indent="0" algn="ctr">
              <a:buNone/>
            </a:pP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Durante esta semana, fazer diariamente a </a:t>
            </a:r>
            <a:r>
              <a:rPr lang="pt-BR" sz="2800" b="1" dirty="0">
                <a:latin typeface="Inter Medium" panose="02000503000000020004" pitchFamily="2" charset="0"/>
                <a:ea typeface="Inter Medium" panose="02000503000000020004" pitchFamily="2" charset="0"/>
              </a:rPr>
              <a:t>“hora do aconchego”</a:t>
            </a:r>
            <a:r>
              <a:rPr lang="pt-BR" sz="2800" dirty="0">
                <a:latin typeface="Inter Medium" panose="02000503000000020004" pitchFamily="2" charset="0"/>
                <a:ea typeface="Inter Medium" panose="02000503000000020004" pitchFamily="2" charset="0"/>
              </a:rPr>
              <a:t> em família e observar o comportamento dos envolvidos.</a:t>
            </a:r>
          </a:p>
          <a:p>
            <a:pPr algn="ctr"/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421424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3;p16">
            <a:extLst>
              <a:ext uri="{FF2B5EF4-FFF2-40B4-BE49-F238E27FC236}">
                <a16:creationId xmlns:a16="http://schemas.microsoft.com/office/drawing/2014/main" id="{BA01661A-F144-A677-FAAC-48F61F9E07AB}"/>
              </a:ext>
            </a:extLst>
          </p:cNvPr>
          <p:cNvSpPr txBox="1"/>
          <p:nvPr/>
        </p:nvSpPr>
        <p:spPr>
          <a:xfrm>
            <a:off x="682379" y="2296184"/>
            <a:ext cx="3555666" cy="90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bg1">
                  <a:lumMod val="8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cherus Grotesque Medium" pitchFamily="2" charset="0"/>
              <a:ea typeface="Oswald"/>
              <a:cs typeface="Oswald"/>
              <a:sym typeface="Oswald"/>
            </a:endParaRP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8EBA99-0DFA-BBE1-BFD8-DB9D0507EDA3}"/>
              </a:ext>
            </a:extLst>
          </p:cNvPr>
          <p:cNvSpPr txBox="1"/>
          <p:nvPr/>
        </p:nvSpPr>
        <p:spPr>
          <a:xfrm>
            <a:off x="288253" y="1454037"/>
            <a:ext cx="5375128" cy="581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  <a:hlinkClick r:id="rId3"/>
              </a:rPr>
              <a:t>www.escoladepais.org.br</a:t>
            </a:r>
            <a:endParaRPr lang="pt-BR" sz="28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  <a:p>
            <a:pPr>
              <a:spcAft>
                <a:spcPts val="1800"/>
              </a:spcAft>
            </a:pPr>
            <a:r>
              <a:rPr lang="pt-BR" sz="1600" b="1" u="sng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hlinkClick r:id="rId4"/>
              </a:rPr>
              <a:t>https://youtu.be/FIjHWV5qVvw?t=391</a:t>
            </a:r>
            <a:r>
              <a:rPr lang="pt-BR" sz="16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-</a:t>
            </a:r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2000" b="1" i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Relacionamento Familiar</a:t>
            </a:r>
            <a:r>
              <a: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: a construção da maturidade emocional é responsabilidade sua!</a:t>
            </a:r>
            <a:endParaRPr lang="pt-BR" sz="2000" b="1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 </a:t>
            </a:r>
            <a:r>
              <a:rPr lang="pt-BR" sz="1600" b="1" u="sng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hlinkClick r:id="rId5"/>
              </a:rPr>
              <a:t>https://youtu.be/Ae04lYOvGYw?t=514</a:t>
            </a:r>
            <a:r>
              <a:rPr lang="pt-BR" sz="16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 - </a:t>
            </a:r>
            <a:r>
              <a:rPr lang="pt-BR" sz="2000" b="1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Os primeiros 1000 dias de vida e o relacionamento familiar</a:t>
            </a:r>
          </a:p>
          <a:p>
            <a:r>
              <a: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 </a:t>
            </a:r>
            <a:endParaRPr lang="pt-BR" sz="2000" b="1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lvl="0">
              <a:lnSpc>
                <a:spcPct val="150000"/>
              </a:lnSpc>
            </a:pPr>
            <a:endParaRPr lang="pt-BR" sz="20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32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2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  <p:sp>
        <p:nvSpPr>
          <p:cNvPr id="6" name="Google Shape;82;p16">
            <a:extLst>
              <a:ext uri="{FF2B5EF4-FFF2-40B4-BE49-F238E27FC236}">
                <a16:creationId xmlns:a16="http://schemas.microsoft.com/office/drawing/2014/main" id="{2085CD83-51ED-195C-198B-C4433BEA2850}"/>
              </a:ext>
            </a:extLst>
          </p:cNvPr>
          <p:cNvSpPr txBox="1"/>
          <p:nvPr/>
        </p:nvSpPr>
        <p:spPr>
          <a:xfrm>
            <a:off x="710378" y="722014"/>
            <a:ext cx="5174227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 smtClean="0">
                <a:solidFill>
                  <a:srgbClr val="FFC629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APRENDENDO MAIS</a:t>
            </a:r>
            <a:endParaRPr sz="2800" b="1" dirty="0">
              <a:solidFill>
                <a:srgbClr val="FFC629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4013819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3;p15">
            <a:extLst>
              <a:ext uri="{FF2B5EF4-FFF2-40B4-BE49-F238E27FC236}">
                <a16:creationId xmlns:a16="http://schemas.microsoft.com/office/drawing/2014/main" id="{85E4C08B-6DE3-3B6C-E7C4-45FBAD1E78D6}"/>
              </a:ext>
            </a:extLst>
          </p:cNvPr>
          <p:cNvSpPr txBox="1"/>
          <p:nvPr/>
        </p:nvSpPr>
        <p:spPr>
          <a:xfrm>
            <a:off x="2396837" y="207819"/>
            <a:ext cx="509166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800" b="1" noProof="0" dirty="0">
                <a:solidFill>
                  <a:srgbClr val="FF5F00"/>
                </a:solidFill>
                <a:latin typeface="Syncopate" panose="02060507000000020003" pitchFamily="18" charset="0"/>
                <a:ea typeface="Inter Medium" panose="02000503000000020004" pitchFamily="2" charset="0"/>
                <a:cs typeface="Bakbak One" pitchFamily="2" charset="0"/>
                <a:sym typeface="Oswald"/>
              </a:rPr>
              <a:t>E</a:t>
            </a: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ea typeface="Inter Medium" panose="02000503000000020004" pitchFamily="2" charset="0"/>
                <a:cs typeface="Bakbak One" pitchFamily="2" charset="0"/>
                <a:sym typeface="Oswald"/>
              </a:rPr>
              <a:t>ssência da EPB</a:t>
            </a:r>
            <a:endParaRPr kumimoji="0" lang="pt-BR" sz="2800" b="0" i="0" u="none" strike="noStrike" kern="0" cap="none" spc="0" normalizeH="0" baseline="0" noProof="0" dirty="0">
              <a:ln>
                <a:noFill/>
              </a:ln>
              <a:solidFill>
                <a:srgbClr val="FF5F00"/>
              </a:solidFill>
              <a:effectLst/>
              <a:uLnTx/>
              <a:uFillTx/>
              <a:latin typeface="Syncopate" panose="02060507000000020003" pitchFamily="18" charset="0"/>
              <a:ea typeface="Inter Medium" panose="02000503000000020004" pitchFamily="2" charset="0"/>
              <a:cs typeface="Bakbak One" pitchFamily="2" charset="0"/>
              <a:sym typeface="Oswa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5F00"/>
              </a:solidFill>
              <a:effectLst/>
              <a:uLnTx/>
              <a:uFillTx/>
              <a:latin typeface="Syncopate" panose="02060507000000020003" pitchFamily="18" charset="0"/>
              <a:ea typeface="Inter Medium" panose="02000503000000020004" pitchFamily="2" charset="0"/>
              <a:cs typeface="Bakbak One" pitchFamily="2" charset="0"/>
              <a:sym typeface="Oswald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15637" y="1281543"/>
            <a:ext cx="81326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Entidade de trabalho voluntário gratuito, sem fins lucrativos, que visa capacitar pais, futuros pais, cuidadores e educadores no processo educacional de crianças e adolescentes. </a:t>
            </a:r>
            <a:endParaRPr lang="pt-BR" sz="2800" dirty="0" smtClean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marR="0" lvl="0" indent="0" algn="just" defTabSz="914400" rtl="0" eaLnBrk="1" fontAlgn="auto" latinLnBrk="0" hangingPunct="1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Estimulamos </a:t>
            </a:r>
            <a:r>
              <a:rPr lang="pt-BR" sz="28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boas práticas baseadas no respeito, na ética e na cidadania para criar cidadãos mais conscientes na sociedade.</a:t>
            </a:r>
            <a:endParaRPr kumimoji="0" lang="pt-BR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nter Medium" panose="02000503000000020004" pitchFamily="2" charset="0"/>
              <a:ea typeface="Inter Medium" panose="02000503000000020004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39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3;p16">
            <a:extLst>
              <a:ext uri="{FF2B5EF4-FFF2-40B4-BE49-F238E27FC236}">
                <a16:creationId xmlns:a16="http://schemas.microsoft.com/office/drawing/2014/main" id="{BA01661A-F144-A677-FAAC-48F61F9E07AB}"/>
              </a:ext>
            </a:extLst>
          </p:cNvPr>
          <p:cNvSpPr txBox="1"/>
          <p:nvPr/>
        </p:nvSpPr>
        <p:spPr>
          <a:xfrm>
            <a:off x="682379" y="2296184"/>
            <a:ext cx="3555666" cy="907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bg1">
                  <a:lumMod val="85000"/>
                </a:schemeClr>
              </a:solidFill>
              <a:latin typeface="Inter" panose="02000503000000020004" pitchFamily="2" charset="0"/>
              <a:ea typeface="Inter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chemeClr val="bg1"/>
              </a:solidFill>
              <a:latin typeface="Inter" panose="02000503000000020004" pitchFamily="2" charset="0"/>
              <a:ea typeface="Inter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bg1"/>
              </a:solidFill>
              <a:latin typeface="Acherus Grotesque Medium" pitchFamily="2" charset="0"/>
              <a:ea typeface="Oswald"/>
              <a:cs typeface="Oswald"/>
              <a:sym typeface="Oswald"/>
            </a:endParaRPr>
          </a:p>
        </p:txBody>
      </p:sp>
      <p:sp>
        <p:nvSpPr>
          <p:cNvPr id="5" name="Google Shape;83;p16">
            <a:extLst>
              <a:ext uri="{FF2B5EF4-FFF2-40B4-BE49-F238E27FC236}">
                <a16:creationId xmlns:a16="http://schemas.microsoft.com/office/drawing/2014/main" id="{018EBA99-0DFA-BBE1-BFD8-DB9D0507EDA3}"/>
              </a:ext>
            </a:extLst>
          </p:cNvPr>
          <p:cNvSpPr txBox="1"/>
          <p:nvPr/>
        </p:nvSpPr>
        <p:spPr>
          <a:xfrm>
            <a:off x="288253" y="1454037"/>
            <a:ext cx="5375128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000" dirty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 </a:t>
            </a:r>
            <a:endParaRPr lang="pt-BR" sz="2000" b="1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32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 smtClean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Oswald"/>
                <a:sym typeface="Oswald"/>
              </a:rPr>
              <a:t>Próximo encontro:  </a:t>
            </a:r>
            <a:endParaRPr sz="2800" dirty="0">
              <a:solidFill>
                <a:schemeClr val="tx1"/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  <p:sp>
        <p:nvSpPr>
          <p:cNvPr id="6" name="Google Shape;82;p16">
            <a:extLst>
              <a:ext uri="{FF2B5EF4-FFF2-40B4-BE49-F238E27FC236}">
                <a16:creationId xmlns:a16="http://schemas.microsoft.com/office/drawing/2014/main" id="{2085CD83-51ED-195C-198B-C4433BEA2850}"/>
              </a:ext>
            </a:extLst>
          </p:cNvPr>
          <p:cNvSpPr txBox="1"/>
          <p:nvPr/>
        </p:nvSpPr>
        <p:spPr>
          <a:xfrm>
            <a:off x="710379" y="722014"/>
            <a:ext cx="4306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FFC629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Obrigada(O)!</a:t>
            </a:r>
            <a:endParaRPr sz="2800" b="1" dirty="0">
              <a:solidFill>
                <a:srgbClr val="FFC629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1152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188637" y="264854"/>
            <a:ext cx="4901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 dirty="0">
                <a:ln>
                  <a:noFill/>
                </a:ln>
                <a:solidFill>
                  <a:srgbClr val="FF5F00"/>
                </a:solidFill>
                <a:effectLst/>
                <a:uLnTx/>
                <a:uFillTx/>
                <a:latin typeface="Syncopate" panose="02060507000000020003" pitchFamily="18" charset="0"/>
                <a:cs typeface="Arial"/>
                <a:sym typeface="Arial"/>
              </a:rPr>
              <a:t>temário 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392082"/>
              </p:ext>
            </p:extLst>
          </p:nvPr>
        </p:nvGraphicFramePr>
        <p:xfrm>
          <a:off x="0" y="1337999"/>
          <a:ext cx="84752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503">
                  <a:extLst>
                    <a:ext uri="{9D8B030D-6E8A-4147-A177-3AD203B41FA5}">
                      <a16:colId xmlns:a16="http://schemas.microsoft.com/office/drawing/2014/main" val="3959606621"/>
                    </a:ext>
                  </a:extLst>
                </a:gridCol>
                <a:gridCol w="8054757">
                  <a:extLst>
                    <a:ext uri="{9D8B030D-6E8A-4147-A177-3AD203B41FA5}">
                      <a16:colId xmlns:a16="http://schemas.microsoft.com/office/drawing/2014/main" val="4016701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1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t-BR" sz="2800" b="0" dirty="0">
                          <a:solidFill>
                            <a:srgbClr val="0000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A construção de um pai e de uma mãe     </a:t>
                      </a:r>
                      <a:endParaRPr lang="pt-BR" sz="2800" b="0" baseline="0" dirty="0">
                        <a:solidFill>
                          <a:srgbClr val="000000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33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2</a:t>
                      </a:r>
                    </a:p>
                  </a:txBody>
                  <a:tcP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1" dirty="0">
                          <a:solidFill>
                            <a:srgbClr val="FF5F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O </a:t>
                      </a:r>
                      <a:r>
                        <a:rPr lang="pt-BR" sz="2800" b="1" dirty="0" smtClean="0">
                          <a:solidFill>
                            <a:srgbClr val="FF5F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bem-estar </a:t>
                      </a:r>
                      <a:r>
                        <a:rPr lang="pt-BR" sz="2800" b="1" dirty="0">
                          <a:solidFill>
                            <a:srgbClr val="FF5F00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da criança e os vínculos afetivos</a:t>
                      </a:r>
                      <a:endParaRPr lang="pt-BR" sz="2800" b="1" dirty="0">
                        <a:solidFill>
                          <a:srgbClr val="FF5F00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Bakbak One" pitchFamily="2" charset="0"/>
                        <a:sym typeface="Oswald Extra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5275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3</a:t>
                      </a:r>
                    </a:p>
                  </a:txBody>
                  <a:tcPr>
                    <a:solidFill>
                      <a:srgbClr val="FFC62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t-BR" sz="2800" b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O desenvolvimento</a:t>
                      </a:r>
                      <a:r>
                        <a:rPr lang="pt-BR" sz="2800" b="0" baseline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 pleno da criança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1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4</a:t>
                      </a:r>
                    </a:p>
                  </a:txBody>
                  <a:tcPr>
                    <a:solidFill>
                      <a:srgbClr val="65CA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800" b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  <a:cs typeface="Oswald"/>
                          <a:sym typeface="Oswald"/>
                        </a:rPr>
                        <a:t>Desenvolvendo habilidades socioemocionais</a:t>
                      </a:r>
                      <a:endParaRPr lang="pt-BR" sz="2800" b="0" dirty="0">
                        <a:solidFill>
                          <a:schemeClr val="tx1"/>
                        </a:solidFill>
                        <a:latin typeface="Inter Medium" panose="02000503000000020004" pitchFamily="2" charset="0"/>
                        <a:ea typeface="Inter Medium" panose="02000503000000020004" pitchFamily="2" charset="0"/>
                        <a:cs typeface="Bakbak One" pitchFamily="2" charset="0"/>
                        <a:sym typeface="Oswald ExtraLigh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05120"/>
                  </a:ext>
                </a:extLst>
              </a:tr>
              <a:tr h="31131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dirty="0"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5</a:t>
                      </a:r>
                    </a:p>
                  </a:txBody>
                  <a:tcPr>
                    <a:solidFill>
                      <a:srgbClr val="F1612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pt-BR" sz="2800" b="0" dirty="0">
                          <a:solidFill>
                            <a:schemeClr val="tx1"/>
                          </a:solidFill>
                          <a:latin typeface="Inter Medium" panose="02000503000000020004" pitchFamily="2" charset="0"/>
                          <a:ea typeface="Inter Medium" panose="02000503000000020004" pitchFamily="2" charset="0"/>
                        </a:rPr>
                        <a:t>Educando com limites, afeto e segurança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70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02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2EC9F2-3191-B77D-4ACB-49F8E4EB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Google Shape;130;p21">
            <a:extLst>
              <a:ext uri="{FF2B5EF4-FFF2-40B4-BE49-F238E27FC236}">
                <a16:creationId xmlns:a16="http://schemas.microsoft.com/office/drawing/2014/main" id="{13AEAD66-AD56-4EEF-737D-F7E65AEF85D8}"/>
              </a:ext>
            </a:extLst>
          </p:cNvPr>
          <p:cNvSpPr txBox="1"/>
          <p:nvPr/>
        </p:nvSpPr>
        <p:spPr>
          <a:xfrm>
            <a:off x="3034809" y="1417390"/>
            <a:ext cx="5446104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>
                <a:solidFill>
                  <a:schemeClr val="bg1"/>
                </a:solidFill>
                <a:latin typeface="Syncopate" panose="02060507000000020003" pitchFamily="18" charset="0"/>
                <a:ea typeface="Inter" panose="02000503000000020004" pitchFamily="2" charset="0"/>
                <a:cs typeface="Oswald"/>
                <a:sym typeface="Oswald"/>
              </a:rPr>
              <a:t>O </a:t>
            </a:r>
            <a:r>
              <a:rPr lang="pt-BR" sz="3200" dirty="0" smtClean="0">
                <a:solidFill>
                  <a:schemeClr val="bg1"/>
                </a:solidFill>
                <a:latin typeface="Syncopate" panose="02060507000000020003" pitchFamily="18" charset="0"/>
                <a:ea typeface="Inter" panose="02000503000000020004" pitchFamily="2" charset="0"/>
                <a:cs typeface="Oswald"/>
                <a:sym typeface="Oswald"/>
              </a:rPr>
              <a:t>bem-estar </a:t>
            </a:r>
            <a:r>
              <a:rPr lang="pt-BR" sz="3200" dirty="0">
                <a:solidFill>
                  <a:schemeClr val="bg1"/>
                </a:solidFill>
                <a:latin typeface="Syncopate" panose="02060507000000020003" pitchFamily="18" charset="0"/>
                <a:ea typeface="Inter" panose="02000503000000020004" pitchFamily="2" charset="0"/>
                <a:cs typeface="Oswald"/>
                <a:sym typeface="Oswald"/>
              </a:rPr>
              <a:t>da criança e os vínculos afetivos</a:t>
            </a:r>
            <a:endParaRPr sz="3200" b="1" dirty="0">
              <a:solidFill>
                <a:schemeClr val="bg1"/>
              </a:solidFill>
              <a:latin typeface="Syncopate" panose="02060507000000020003" pitchFamily="18" charset="0"/>
              <a:ea typeface="Oswald ExtraLight"/>
              <a:cs typeface="Bakbak One" pitchFamily="2" charset="0"/>
              <a:sym typeface="Oswald ExtraLigh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C59D562-67A7-5D4A-8818-00CBE4FF4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36" y="4389189"/>
            <a:ext cx="1449094" cy="251639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29309" y="1569028"/>
            <a:ext cx="2298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2º </a:t>
            </a:r>
          </a:p>
          <a:p>
            <a:pPr algn="ctr"/>
            <a:r>
              <a:rPr lang="pt-BR" sz="2000" dirty="0" smtClean="0">
                <a:solidFill>
                  <a:schemeClr val="bg1"/>
                </a:solidFill>
                <a:latin typeface="Syncopate" panose="02060507000000020003" pitchFamily="18" charset="0"/>
              </a:rPr>
              <a:t>ENCONTRO</a:t>
            </a:r>
            <a:endParaRPr lang="pt-BR" sz="2000" dirty="0">
              <a:solidFill>
                <a:schemeClr val="bg1"/>
              </a:solidFill>
              <a:latin typeface="Syncopate" panose="02060507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2729520" y="246010"/>
            <a:ext cx="480603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00AE42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introdução</a:t>
            </a: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4F98183D-69F3-C5BB-F13C-44457C95D175}"/>
              </a:ext>
            </a:extLst>
          </p:cNvPr>
          <p:cNvSpPr txBox="1"/>
          <p:nvPr/>
        </p:nvSpPr>
        <p:spPr>
          <a:xfrm>
            <a:off x="808656" y="1583870"/>
            <a:ext cx="645112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 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O </a:t>
            </a:r>
            <a:r>
              <a:rPr lang="pt-BR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que uma criança precisa para ter uma vida plena e saudável</a:t>
            </a:r>
            <a:r>
              <a:rPr lang="pt-BR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?</a:t>
            </a:r>
            <a:endParaRPr lang="pt-BR" sz="3200" b="1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84555" y="3106552"/>
            <a:ext cx="6784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Cuidado, afeto, nutrição, brincadeiras, segurança e </a:t>
            </a:r>
            <a:r>
              <a:rPr lang="pt-B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educação.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5576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/>
          <p:nvPr/>
        </p:nvSpPr>
        <p:spPr>
          <a:xfrm>
            <a:off x="2073442" y="324222"/>
            <a:ext cx="480603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rgbClr val="00AE42"/>
                </a:solidFill>
                <a:latin typeface="Syncopate" panose="02060507000000020003" pitchFamily="18" charset="0"/>
                <a:ea typeface="Oswald ExtraLight"/>
                <a:cs typeface="Bakbak One" pitchFamily="2" charset="0"/>
                <a:sym typeface="Oswald ExtraLight"/>
              </a:rPr>
              <a:t>introdução</a:t>
            </a:r>
          </a:p>
        </p:txBody>
      </p:sp>
      <p:sp>
        <p:nvSpPr>
          <p:cNvPr id="10" name="Google Shape;74;p15">
            <a:extLst>
              <a:ext uri="{FF2B5EF4-FFF2-40B4-BE49-F238E27FC236}">
                <a16:creationId xmlns:a16="http://schemas.microsoft.com/office/drawing/2014/main" id="{4F98183D-69F3-C5BB-F13C-44457C95D175}"/>
              </a:ext>
            </a:extLst>
          </p:cNvPr>
          <p:cNvSpPr txBox="1"/>
          <p:nvPr/>
        </p:nvSpPr>
        <p:spPr>
          <a:xfrm>
            <a:off x="872838" y="1205346"/>
            <a:ext cx="7453745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pt-BR" sz="3200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</a:endParaRPr>
          </a:p>
          <a:p>
            <a:pPr algn="ctr"/>
            <a:r>
              <a:rPr lang="pt-B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Inter Medium" panose="02000503000000020004" pitchFamily="2" charset="0"/>
                <a:ea typeface="Inter Medium" panose="02000503000000020004" pitchFamily="2" charset="0"/>
              </a:rPr>
              <a:t>Você já imaginou que suas primeiras decisões tem a possibilidade de influenciar a saúde, as atividades físicas e as habilidades de aprendizado do seu filho?</a:t>
            </a:r>
            <a:endParaRPr sz="3200" b="1" dirty="0">
              <a:solidFill>
                <a:schemeClr val="tx1">
                  <a:lumMod val="75000"/>
                  <a:lumOff val="25000"/>
                </a:schemeClr>
              </a:solidFill>
              <a:latin typeface="Inter Medium" panose="02000503000000020004" pitchFamily="2" charset="0"/>
              <a:ea typeface="Inter Medium" panose="02000503000000020004" pitchFamily="2" charset="0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0491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1189140" y="427691"/>
            <a:ext cx="628063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O papel decisivo dos pais</a:t>
            </a:r>
            <a:endParaRPr sz="24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55" y="1100160"/>
            <a:ext cx="7913273" cy="38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1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83;p16">
            <a:extLst>
              <a:ext uri="{FF2B5EF4-FFF2-40B4-BE49-F238E27FC236}">
                <a16:creationId xmlns:a16="http://schemas.microsoft.com/office/drawing/2014/main" id="{734A15AC-5A22-736E-6861-A05ACC649B99}"/>
              </a:ext>
            </a:extLst>
          </p:cNvPr>
          <p:cNvSpPr txBox="1"/>
          <p:nvPr/>
        </p:nvSpPr>
        <p:spPr>
          <a:xfrm>
            <a:off x="63429" y="2263988"/>
            <a:ext cx="5230368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pt-BR" sz="3200" dirty="0" smtClean="0">
                <a:latin typeface="Inter Medium" panose="02000503000000020004" pitchFamily="2" charset="0"/>
                <a:ea typeface="Inter Medium" panose="02000503000000020004" pitchFamily="2" charset="0"/>
              </a:rPr>
              <a:t>Foco no Autocuidado</a:t>
            </a:r>
            <a:endParaRPr sz="3600" b="1" dirty="0">
              <a:solidFill>
                <a:schemeClr val="tx1">
                  <a:lumMod val="85000"/>
                  <a:lumOff val="15000"/>
                </a:schemeClr>
              </a:solidFill>
              <a:latin typeface="Acherus Grotesque Medium" pitchFamily="2" charset="0"/>
              <a:ea typeface="Oswald"/>
              <a:cs typeface="Oswald"/>
              <a:sym typeface="Oswald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21002" r="29365"/>
          <a:stretch/>
        </p:blipFill>
        <p:spPr>
          <a:xfrm>
            <a:off x="5421031" y="0"/>
            <a:ext cx="3722969" cy="5143500"/>
          </a:xfrm>
          <a:prstGeom prst="rect">
            <a:avLst/>
          </a:prstGeom>
        </p:spPr>
      </p:pic>
      <p:sp>
        <p:nvSpPr>
          <p:cNvPr id="6" name="Google Shape;82;p16">
            <a:extLst>
              <a:ext uri="{FF2B5EF4-FFF2-40B4-BE49-F238E27FC236}">
                <a16:creationId xmlns:a16="http://schemas.microsoft.com/office/drawing/2014/main" id="{5D9CD91F-9DF2-AB93-DB3E-1ECE08891434}"/>
              </a:ext>
            </a:extLst>
          </p:cNvPr>
          <p:cNvSpPr txBox="1"/>
          <p:nvPr/>
        </p:nvSpPr>
        <p:spPr>
          <a:xfrm>
            <a:off x="859843" y="845065"/>
            <a:ext cx="3633912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800" b="1" dirty="0">
                <a:solidFill>
                  <a:srgbClr val="FF5F00"/>
                </a:solidFill>
                <a:latin typeface="Syncopate" panose="02060507000000020003" pitchFamily="18" charset="0"/>
                <a:ea typeface="Oswald"/>
                <a:cs typeface="Bakbak One" pitchFamily="2" charset="0"/>
                <a:sym typeface="Oswald"/>
              </a:rPr>
              <a:t>gestação</a:t>
            </a:r>
            <a:endParaRPr sz="2800" b="1" dirty="0">
              <a:solidFill>
                <a:srgbClr val="FF5F00"/>
              </a:solidFill>
              <a:latin typeface="Syncopate" panose="02060507000000020003" pitchFamily="18" charset="0"/>
              <a:ea typeface="Oswald"/>
              <a:cs typeface="Bakbak One" pitchFamily="2" charset="0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246464697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14538</TotalTime>
  <Words>2427</Words>
  <Application>Microsoft Office PowerPoint</Application>
  <PresentationFormat>Apresentação na tela (16:9)</PresentationFormat>
  <Paragraphs>200</Paragraphs>
  <Slides>30</Slides>
  <Notes>30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40" baseType="lpstr">
      <vt:lpstr>Arial</vt:lpstr>
      <vt:lpstr>Inter Medium</vt:lpstr>
      <vt:lpstr>Syncopate</vt:lpstr>
      <vt:lpstr>Inter</vt:lpstr>
      <vt:lpstr>Wingdings</vt:lpstr>
      <vt:lpstr>Oswald ExtraLight</vt:lpstr>
      <vt:lpstr>Oswald</vt:lpstr>
      <vt:lpstr>Bakbak One</vt:lpstr>
      <vt:lpstr>Acherus Grotesque Medium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 ʕ•́ᴥ•̀ʔ</dc:creator>
  <cp:lastModifiedBy>Dell</cp:lastModifiedBy>
  <cp:revision>275</cp:revision>
  <cp:lastPrinted>2022-08-29T17:39:14Z</cp:lastPrinted>
  <dcterms:modified xsi:type="dcterms:W3CDTF">2024-02-19T17:50:30Z</dcterms:modified>
</cp:coreProperties>
</file>