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43"/>
  </p:notesMasterIdLst>
  <p:sldIdLst>
    <p:sldId id="363" r:id="rId2"/>
    <p:sldId id="322" r:id="rId3"/>
    <p:sldId id="323" r:id="rId4"/>
    <p:sldId id="335" r:id="rId5"/>
    <p:sldId id="299" r:id="rId6"/>
    <p:sldId id="300" r:id="rId7"/>
    <p:sldId id="350" r:id="rId8"/>
    <p:sldId id="325" r:id="rId9"/>
    <p:sldId id="301" r:id="rId10"/>
    <p:sldId id="352" r:id="rId11"/>
    <p:sldId id="326" r:id="rId12"/>
    <p:sldId id="330" r:id="rId13"/>
    <p:sldId id="337" r:id="rId14"/>
    <p:sldId id="342" r:id="rId15"/>
    <p:sldId id="338" r:id="rId16"/>
    <p:sldId id="343" r:id="rId17"/>
    <p:sldId id="339" r:id="rId18"/>
    <p:sldId id="344" r:id="rId19"/>
    <p:sldId id="345" r:id="rId20"/>
    <p:sldId id="346" r:id="rId21"/>
    <p:sldId id="327" r:id="rId22"/>
    <p:sldId id="331" r:id="rId23"/>
    <p:sldId id="347" r:id="rId24"/>
    <p:sldId id="340" r:id="rId25"/>
    <p:sldId id="328" r:id="rId26"/>
    <p:sldId id="341" r:id="rId27"/>
    <p:sldId id="348" r:id="rId28"/>
    <p:sldId id="349" r:id="rId29"/>
    <p:sldId id="329" r:id="rId30"/>
    <p:sldId id="332" r:id="rId31"/>
    <p:sldId id="354" r:id="rId32"/>
    <p:sldId id="355" r:id="rId33"/>
    <p:sldId id="359" r:id="rId34"/>
    <p:sldId id="360" r:id="rId35"/>
    <p:sldId id="361" r:id="rId36"/>
    <p:sldId id="358" r:id="rId37"/>
    <p:sldId id="310" r:id="rId38"/>
    <p:sldId id="351" r:id="rId39"/>
    <p:sldId id="356" r:id="rId40"/>
    <p:sldId id="357" r:id="rId41"/>
    <p:sldId id="282" r:id="rId42"/>
  </p:sldIdLst>
  <p:sldSz cx="9144000" cy="5143500" type="screen16x9"/>
  <p:notesSz cx="6858000" cy="9144000"/>
  <p:embeddedFontLst>
    <p:embeddedFont>
      <p:font typeface="Inter Medium" panose="02000503000000020004" pitchFamily="2" charset="0"/>
      <p:regular r:id="rId44"/>
    </p:embeddedFont>
    <p:embeddedFont>
      <p:font typeface="Syncopate" panose="02060507000000020003" pitchFamily="18" charset="0"/>
      <p:regular r:id="rId45"/>
      <p:bold r:id="rId46"/>
    </p:embeddedFont>
    <p:embeddedFont>
      <p:font typeface="Inter" panose="02000503000000020004" pitchFamily="2" charset="0"/>
      <p:regular r:id="rId47"/>
      <p:bold r:id="rId48"/>
    </p:embeddedFont>
    <p:embeddedFont>
      <p:font typeface="Inter SemiBold" panose="02000503000000020004" pitchFamily="2" charset="0"/>
      <p:bold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5F00"/>
    <a:srgbClr val="00AE42"/>
    <a:srgbClr val="F16122"/>
    <a:srgbClr val="FFC62C"/>
    <a:srgbClr val="5FD0DF"/>
    <a:srgbClr val="04AF4B"/>
    <a:srgbClr val="FFC629"/>
    <a:srgbClr val="FF2CA7"/>
    <a:srgbClr val="941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2A1D5-F228-46A4-83ED-1C51CC292A62}" v="16" dt="2022-08-15T00:35:14.74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81387" autoAdjust="0"/>
  </p:normalViewPr>
  <p:slideViewPr>
    <p:cSldViewPr snapToGrid="0">
      <p:cViewPr varScale="1">
        <p:scale>
          <a:sx n="74" d="100"/>
          <a:sy n="74" d="100"/>
        </p:scale>
        <p:origin x="11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033636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Sorri </a:t>
            </a:r>
            <a:r>
              <a:rPr lang="pt-BR" sz="1100" b="0" i="0" u="none" strike="noStrike" cap="none" dirty="0" err="1">
                <a:solidFill>
                  <a:srgbClr val="000000"/>
                </a:solidFill>
                <a:effectLst/>
                <a:latin typeface="Arial"/>
                <a:ea typeface="Arial"/>
                <a:cs typeface="Arial"/>
                <a:sym typeface="Arial"/>
              </a:rPr>
              <a:t>espontaneamente.-Interage</a:t>
            </a:r>
            <a:r>
              <a:rPr lang="pt-BR" sz="1100" b="0" i="0" u="none" strike="noStrike" cap="none" dirty="0">
                <a:solidFill>
                  <a:srgbClr val="000000"/>
                </a:solidFill>
                <a:effectLst/>
                <a:latin typeface="Arial"/>
                <a:ea typeface="Arial"/>
                <a:cs typeface="Arial"/>
                <a:sym typeface="Arial"/>
              </a:rPr>
              <a:t> com as pessoas.</a:t>
            </a:r>
          </a:p>
          <a:p>
            <a:pPr marL="158750" indent="0" algn="l">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Resmunga e balbucia. -Chora de diferentes formas para mostrar fome, dor ou cansaço.</a:t>
            </a:r>
          </a:p>
          <a:p>
            <a:pPr marL="158750" indent="0" algn="l">
              <a:buNone/>
            </a:pP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Período de maior desenvolvimento das redes neurais, potencializado pelo aleitamento materno. </a:t>
            </a:r>
          </a:p>
          <a:p>
            <a:pPr marL="158750" lvl="0" indent="0" algn="l">
              <a:buNone/>
            </a:pPr>
            <a:r>
              <a:rPr lang="pt-BR" sz="1100" b="0" i="0" u="none" strike="noStrike" cap="none" dirty="0">
                <a:solidFill>
                  <a:srgbClr val="000000"/>
                </a:solidFill>
                <a:effectLst/>
                <a:latin typeface="Arial"/>
                <a:ea typeface="Arial"/>
                <a:cs typeface="Arial"/>
                <a:sym typeface="Arial"/>
              </a:rPr>
              <a:t>Expressa-se feliz ou triste.- Responde a carinhos e </a:t>
            </a:r>
            <a:r>
              <a:rPr lang="pt-BR" sz="1100" b="0" i="0" u="none" strike="noStrike" cap="none" dirty="0" err="1">
                <a:solidFill>
                  <a:srgbClr val="000000"/>
                </a:solidFill>
                <a:effectLst/>
                <a:latin typeface="Arial"/>
                <a:ea typeface="Arial"/>
                <a:cs typeface="Arial"/>
                <a:sym typeface="Arial"/>
              </a:rPr>
              <a:t>afetos.-Acompanha</a:t>
            </a:r>
            <a:r>
              <a:rPr lang="pt-BR" sz="1100" b="0" i="0" u="none" strike="noStrike" cap="none" dirty="0">
                <a:solidFill>
                  <a:srgbClr val="000000"/>
                </a:solidFill>
                <a:effectLst/>
                <a:latin typeface="Arial"/>
                <a:ea typeface="Arial"/>
                <a:cs typeface="Arial"/>
                <a:sym typeface="Arial"/>
              </a:rPr>
              <a:t> objetos em movimento com os olhos de um lado para outro.</a:t>
            </a:r>
          </a:p>
          <a:p>
            <a:pPr marL="158750" indent="0" algn="l">
              <a:buNone/>
            </a:pPr>
            <a:r>
              <a:rPr lang="pt-BR" sz="1100" b="1" i="0" u="none" strike="noStrike" cap="none" dirty="0">
                <a:solidFill>
                  <a:srgbClr val="000000"/>
                </a:solidFill>
                <a:effectLst/>
                <a:latin typeface="Arial"/>
                <a:ea typeface="Arial"/>
                <a:cs typeface="Arial"/>
                <a:sym typeface="Arial"/>
              </a:rPr>
              <a:t>Desenvolvimento Físico e Motor -</a:t>
            </a:r>
            <a:r>
              <a:rPr lang="pt-BR" sz="1100" b="0" i="0" u="none" strike="noStrike" cap="none" dirty="0">
                <a:solidFill>
                  <a:srgbClr val="000000"/>
                </a:solidFill>
                <a:effectLst/>
                <a:latin typeface="Arial"/>
                <a:ea typeface="Arial"/>
                <a:cs typeface="Arial"/>
                <a:sym typeface="Arial"/>
              </a:rPr>
              <a:t>Mantém a cabeça firme, sem </a:t>
            </a:r>
            <a:r>
              <a:rPr lang="pt-BR" sz="1100" b="0" i="0" u="none" strike="noStrike" cap="none" dirty="0" err="1">
                <a:solidFill>
                  <a:srgbClr val="000000"/>
                </a:solidFill>
                <a:effectLst/>
                <a:latin typeface="Arial"/>
                <a:ea typeface="Arial"/>
                <a:cs typeface="Arial"/>
                <a:sym typeface="Arial"/>
              </a:rPr>
              <a:t>suporte.-Empurra</a:t>
            </a:r>
            <a:r>
              <a:rPr lang="pt-BR" sz="1100" b="0" i="0" u="none" strike="noStrike" cap="none" dirty="0">
                <a:solidFill>
                  <a:srgbClr val="000000"/>
                </a:solidFill>
                <a:effectLst/>
                <a:latin typeface="Arial"/>
                <a:ea typeface="Arial"/>
                <a:cs typeface="Arial"/>
                <a:sym typeface="Arial"/>
              </a:rPr>
              <a:t> as pernas quando os pés estão em uma superfície firme. -Pode segurar, chacoalhar e balançar brinquedos pendurados. -Traz a mão para a boca. -Quando colocado de bruços, levanta cabeça e os </a:t>
            </a:r>
            <a:r>
              <a:rPr lang="pt-BR" sz="1100" b="0" i="0" u="none" strike="noStrike" cap="none" dirty="0" err="1">
                <a:solidFill>
                  <a:srgbClr val="000000"/>
                </a:solidFill>
                <a:effectLst/>
                <a:latin typeface="Arial"/>
                <a:ea typeface="Arial"/>
                <a:cs typeface="Arial"/>
                <a:sym typeface="Arial"/>
              </a:rPr>
              <a:t>ombros.-Ajude-o</a:t>
            </a:r>
            <a:r>
              <a:rPr lang="pt-BR" sz="1100" b="0" i="0" u="none" strike="noStrike" cap="none" dirty="0">
                <a:solidFill>
                  <a:srgbClr val="000000"/>
                </a:solidFill>
                <a:effectLst/>
                <a:latin typeface="Arial"/>
                <a:ea typeface="Arial"/>
                <a:cs typeface="Arial"/>
                <a:sym typeface="Arial"/>
              </a:rPr>
              <a:t> a ficar em posições diferentes.</a:t>
            </a:r>
          </a:p>
          <a:p>
            <a:pPr marL="158750" indent="0" algn="l">
              <a:buNone/>
            </a:pPr>
            <a:r>
              <a:rPr lang="pt-BR" sz="1100" b="1" i="0" u="none" strike="noStrike" cap="none" dirty="0">
                <a:solidFill>
                  <a:srgbClr val="000000"/>
                </a:solidFill>
                <a:effectLst/>
                <a:latin typeface="Arial"/>
                <a:ea typeface="Arial"/>
                <a:cs typeface="Arial"/>
                <a:sym typeface="Arial"/>
              </a:rPr>
              <a:t>Sexualidade: </a:t>
            </a:r>
            <a:r>
              <a:rPr lang="pt-BR" sz="1100" b="0" i="0" u="none" strike="noStrike" cap="none" dirty="0">
                <a:solidFill>
                  <a:srgbClr val="000000"/>
                </a:solidFill>
                <a:effectLst/>
                <a:latin typeface="Arial"/>
                <a:ea typeface="Arial"/>
                <a:cs typeface="Arial"/>
                <a:sym typeface="Arial"/>
              </a:rPr>
              <a:t>Chamada fase oral: período em que o bebê tem a necessidade de levar tudo à boca para sentir e explorar.</a:t>
            </a:r>
            <a:endParaRPr dirty="0"/>
          </a:p>
        </p:txBody>
      </p:sp>
    </p:spTree>
    <p:extLst>
      <p:ext uri="{BB962C8B-B14F-4D97-AF65-F5344CB8AC3E}">
        <p14:creationId xmlns:p14="http://schemas.microsoft.com/office/powerpoint/2010/main" val="295318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0" i="0" u="none" strike="noStrike" cap="none" dirty="0">
                <a:solidFill>
                  <a:srgbClr val="000000"/>
                </a:solidFill>
                <a:effectLst/>
                <a:latin typeface="Arial"/>
                <a:ea typeface="Arial"/>
                <a:cs typeface="Arial"/>
                <a:sym typeface="Arial"/>
              </a:rPr>
              <a:t>Dar objetos de diferentes texturas para o bebê segurar, chocalhos, móbiles.</a:t>
            </a:r>
          </a:p>
          <a:p>
            <a:pPr lvl="0"/>
            <a:r>
              <a:rPr lang="pt-BR" sz="1100" b="0" i="0" u="none" strike="noStrike" cap="none" dirty="0">
                <a:solidFill>
                  <a:srgbClr val="000000"/>
                </a:solidFill>
                <a:effectLst/>
                <a:latin typeface="Arial"/>
                <a:ea typeface="Arial"/>
                <a:cs typeface="Arial"/>
                <a:sym typeface="Arial"/>
              </a:rPr>
              <a:t>Demonstre alegrias a cada conquista, para que ele se sinta seguro e amado.</a:t>
            </a:r>
          </a:p>
          <a:p>
            <a:pPr lvl="0"/>
            <a:r>
              <a:rPr lang="pt-BR" sz="1100" b="0" i="0" u="none" strike="noStrike" cap="none" dirty="0">
                <a:solidFill>
                  <a:srgbClr val="000000"/>
                </a:solidFill>
                <a:effectLst/>
                <a:latin typeface="Arial"/>
                <a:ea typeface="Arial"/>
                <a:cs typeface="Arial"/>
                <a:sym typeface="Arial"/>
              </a:rPr>
              <a:t>Conversar, cantar, ninar.</a:t>
            </a:r>
          </a:p>
          <a:p>
            <a:pPr lvl="0"/>
            <a:r>
              <a:rPr lang="pt-BR" sz="1100" b="0" i="0" u="none" strike="noStrike" cap="none" dirty="0">
                <a:solidFill>
                  <a:srgbClr val="000000"/>
                </a:solidFill>
                <a:effectLst/>
                <a:latin typeface="Arial"/>
                <a:ea typeface="Arial"/>
                <a:cs typeface="Arial"/>
                <a:sym typeface="Arial"/>
              </a:rPr>
              <a:t>Criar rotinas.</a:t>
            </a:r>
          </a:p>
          <a:p>
            <a:pPr lvl="0"/>
            <a:r>
              <a:rPr lang="pt-BR" sz="1100" b="0" i="0" u="none" strike="noStrike" cap="none" dirty="0">
                <a:solidFill>
                  <a:srgbClr val="000000"/>
                </a:solidFill>
                <a:effectLst/>
                <a:latin typeface="Arial"/>
                <a:ea typeface="Arial"/>
                <a:cs typeface="Arial"/>
                <a:sym typeface="Arial"/>
              </a:rPr>
              <a:t>Dar atenção, dar colo. Brincar com ela. </a:t>
            </a:r>
          </a:p>
          <a:p>
            <a:r>
              <a:rPr lang="pt-BR" sz="1100" b="0" i="0" u="none" strike="noStrike" cap="none" dirty="0">
                <a:solidFill>
                  <a:srgbClr val="000000"/>
                </a:solidFill>
                <a:effectLst/>
                <a:latin typeface="Arial"/>
                <a:ea typeface="Arial"/>
                <a:cs typeface="Arial"/>
                <a:sym typeface="Arial"/>
              </a:rPr>
              <a:t>Nunca deixe o bebê sozinho em casa, no carro, no banho, no trocador, na cama sem proteção ou sob cuidados de outra criança.</a:t>
            </a:r>
            <a:endParaRPr lang="pt-BR" dirty="0"/>
          </a:p>
        </p:txBody>
      </p:sp>
    </p:spTree>
    <p:extLst>
      <p:ext uri="{BB962C8B-B14F-4D97-AF65-F5344CB8AC3E}">
        <p14:creationId xmlns:p14="http://schemas.microsoft.com/office/powerpoint/2010/main" val="86782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a:t>
            </a:r>
            <a:r>
              <a:rPr lang="pt-BR" sz="1100" b="0" i="0" u="none" strike="noStrike" cap="none" dirty="0">
                <a:solidFill>
                  <a:srgbClr val="000000"/>
                </a:solidFill>
                <a:effectLst/>
                <a:latin typeface="Arial"/>
                <a:ea typeface="Arial"/>
                <a:cs typeface="Arial"/>
                <a:sym typeface="Arial"/>
              </a:rPr>
              <a:t>Começa a estranhar rostos não </a:t>
            </a:r>
            <a:r>
              <a:rPr lang="pt-BR" sz="1100" b="0" i="0" u="none" strike="noStrike" cap="none" dirty="0" err="1">
                <a:solidFill>
                  <a:srgbClr val="000000"/>
                </a:solidFill>
                <a:effectLst/>
                <a:latin typeface="Arial"/>
                <a:ea typeface="Arial"/>
                <a:cs typeface="Arial"/>
                <a:sym typeface="Arial"/>
              </a:rPr>
              <a:t>familiares.-Brinca</a:t>
            </a:r>
            <a:r>
              <a:rPr lang="pt-BR" sz="1100" b="0" i="0" u="none" strike="noStrike" cap="none" dirty="0">
                <a:solidFill>
                  <a:srgbClr val="000000"/>
                </a:solidFill>
                <a:effectLst/>
                <a:latin typeface="Arial"/>
                <a:ea typeface="Arial"/>
                <a:cs typeface="Arial"/>
                <a:sym typeface="Arial"/>
              </a:rPr>
              <a:t> especialmente com os </a:t>
            </a:r>
            <a:r>
              <a:rPr lang="pt-BR" sz="1100" b="0" i="0" u="none" strike="noStrike" cap="none" dirty="0" err="1">
                <a:solidFill>
                  <a:srgbClr val="000000"/>
                </a:solidFill>
                <a:effectLst/>
                <a:latin typeface="Arial"/>
                <a:ea typeface="Arial"/>
                <a:cs typeface="Arial"/>
                <a:sym typeface="Arial"/>
              </a:rPr>
              <a:t>pais.-Gosta</a:t>
            </a:r>
            <a:r>
              <a:rPr lang="pt-BR" sz="1100" b="0" i="0" u="none" strike="noStrike" cap="none" dirty="0">
                <a:solidFill>
                  <a:srgbClr val="000000"/>
                </a:solidFill>
                <a:effectLst/>
                <a:latin typeface="Arial"/>
                <a:ea typeface="Arial"/>
                <a:cs typeface="Arial"/>
                <a:sym typeface="Arial"/>
              </a:rPr>
              <a:t> de se olhar no </a:t>
            </a:r>
            <a:r>
              <a:rPr lang="pt-BR" sz="1100" b="0" i="0" u="none" strike="noStrike" cap="none" dirty="0" err="1">
                <a:solidFill>
                  <a:srgbClr val="000000"/>
                </a:solidFill>
                <a:effectLst/>
                <a:latin typeface="Arial"/>
                <a:ea typeface="Arial"/>
                <a:cs typeface="Arial"/>
                <a:sym typeface="Arial"/>
              </a:rPr>
              <a:t>espelho.-Copia</a:t>
            </a:r>
            <a:r>
              <a:rPr lang="pt-BR" sz="1100" b="0" i="0" u="none" strike="noStrike" cap="none" dirty="0">
                <a:solidFill>
                  <a:srgbClr val="000000"/>
                </a:solidFill>
                <a:effectLst/>
                <a:latin typeface="Arial"/>
                <a:ea typeface="Arial"/>
                <a:cs typeface="Arial"/>
                <a:sym typeface="Arial"/>
              </a:rPr>
              <a:t> alguns movimentos e expressões faciais</a:t>
            </a:r>
          </a:p>
          <a:p>
            <a:pPr marL="158750" indent="0">
              <a:buNone/>
            </a:pPr>
            <a:r>
              <a:rPr lang="pt-BR" sz="1100" b="0" i="0" u="none" strike="noStrike" cap="none" dirty="0">
                <a:solidFill>
                  <a:srgbClr val="000000"/>
                </a:solidFill>
                <a:effectLst/>
                <a:latin typeface="Arial"/>
                <a:ea typeface="Arial"/>
                <a:cs typeface="Arial"/>
                <a:sym typeface="Arial"/>
              </a:rPr>
              <a:t> </a:t>
            </a: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Responde a sons fazendo sons. -Emite sons para demonstrar alegria e desagrado. -Começa a responder ao seu nome. -Começa a emitir sons consonantes (tagarelando com “m”, “b”)</a:t>
            </a:r>
          </a:p>
          <a:p>
            <a:pPr marL="158750" indent="0">
              <a:buNone/>
            </a:pPr>
            <a:r>
              <a:rPr lang="pt-BR" sz="1100" b="0" i="0" u="none" strike="noStrike" cap="none" dirty="0">
                <a:solidFill>
                  <a:srgbClr val="000000"/>
                </a:solidFill>
                <a:effectLst/>
                <a:latin typeface="Arial"/>
                <a:ea typeface="Arial"/>
                <a:cs typeface="Arial"/>
                <a:sym typeface="Arial"/>
              </a:rPr>
              <a:t> C</a:t>
            </a:r>
            <a:r>
              <a:rPr lang="pt-BR" b="1" dirty="0">
                <a:effectLst/>
              </a:rPr>
              <a:t>ognitivo - Aprendizado, pensamento, resolução de problemas </a:t>
            </a:r>
            <a:r>
              <a:rPr lang="pt-BR" sz="1100" b="0" i="0" u="none" strike="noStrike" cap="none" dirty="0">
                <a:solidFill>
                  <a:srgbClr val="000000"/>
                </a:solidFill>
                <a:effectLst/>
                <a:latin typeface="Arial"/>
                <a:ea typeface="Arial"/>
                <a:cs typeface="Arial"/>
                <a:sym typeface="Arial"/>
              </a:rPr>
              <a:t>Desenvolvimento dos neurônios (sinapses) em grande velocidade.</a:t>
            </a:r>
          </a:p>
          <a:p>
            <a:pPr marL="158750" lvl="0" indent="0">
              <a:buNone/>
            </a:pPr>
            <a:r>
              <a:rPr lang="pt-BR" sz="1100" b="0" i="0" u="none" strike="noStrike" cap="none" dirty="0">
                <a:solidFill>
                  <a:srgbClr val="000000"/>
                </a:solidFill>
                <a:effectLst/>
                <a:latin typeface="Arial"/>
                <a:ea typeface="Arial"/>
                <a:cs typeface="Arial"/>
                <a:sym typeface="Arial"/>
              </a:rPr>
              <a:t>Olha ao redor por objetos e coisas próximas e tenta alcançá-las. -Traz objetos para a boca e passa de uma mão para a outra. -É curioso</a:t>
            </a:r>
          </a:p>
          <a:p>
            <a:pPr marL="158750" indent="0">
              <a:buNone/>
            </a:pPr>
            <a:r>
              <a:rPr lang="pt-BR" sz="1100" b="1" i="0" u="none" strike="noStrike" cap="none" dirty="0">
                <a:solidFill>
                  <a:srgbClr val="000000"/>
                </a:solidFill>
                <a:effectLst/>
                <a:latin typeface="Arial"/>
                <a:ea typeface="Arial"/>
                <a:cs typeface="Arial"/>
                <a:sym typeface="Arial"/>
              </a:rPr>
              <a:t>Desenvolvimento Físico e Motor:-</a:t>
            </a:r>
            <a:r>
              <a:rPr lang="pt-BR" sz="1100" b="0" i="0" u="none" strike="noStrike" cap="none" dirty="0">
                <a:solidFill>
                  <a:srgbClr val="000000"/>
                </a:solidFill>
                <a:effectLst/>
                <a:latin typeface="Arial"/>
                <a:ea typeface="Arial"/>
                <a:cs typeface="Arial"/>
                <a:sym typeface="Arial"/>
              </a:rPr>
              <a:t>Rola nas duas direções quando </a:t>
            </a:r>
            <a:r>
              <a:rPr lang="pt-BR" sz="1100" b="0" i="0" u="none" strike="noStrike" cap="none" dirty="0" err="1">
                <a:solidFill>
                  <a:srgbClr val="000000"/>
                </a:solidFill>
                <a:effectLst/>
                <a:latin typeface="Arial"/>
                <a:ea typeface="Arial"/>
                <a:cs typeface="Arial"/>
                <a:sym typeface="Arial"/>
              </a:rPr>
              <a:t>deitado.-Senta</a:t>
            </a:r>
            <a:r>
              <a:rPr lang="pt-BR" sz="1100" b="0" i="0" u="none" strike="noStrike" cap="none" dirty="0">
                <a:solidFill>
                  <a:srgbClr val="000000"/>
                </a:solidFill>
                <a:effectLst/>
                <a:latin typeface="Arial"/>
                <a:ea typeface="Arial"/>
                <a:cs typeface="Arial"/>
                <a:sym typeface="Arial"/>
              </a:rPr>
              <a:t> com apoio. -Vira a cabeça na direção de uma voz ou objeto sonoro. </a:t>
            </a:r>
          </a:p>
          <a:p>
            <a:pPr marL="158750" lvl="0" indent="0">
              <a:buNone/>
            </a:pPr>
            <a:r>
              <a:rPr lang="pt-BR" sz="1100" b="0" i="0" u="none" strike="noStrike" cap="none" dirty="0">
                <a:solidFill>
                  <a:srgbClr val="000000"/>
                </a:solidFill>
                <a:effectLst/>
                <a:latin typeface="Arial"/>
                <a:ea typeface="Arial"/>
                <a:cs typeface="Arial"/>
                <a:sym typeface="Arial"/>
              </a:rPr>
              <a:t>Movimenta-se para frente e para trás. Leva os pés à boca</a:t>
            </a:r>
          </a:p>
          <a:p>
            <a:pPr marL="158750" indent="0">
              <a:buNone/>
            </a:pPr>
            <a:r>
              <a:rPr lang="pt-BR" sz="1100" b="1" i="0" u="none" strike="noStrike" cap="none" dirty="0" err="1">
                <a:solidFill>
                  <a:srgbClr val="000000"/>
                </a:solidFill>
                <a:effectLst/>
                <a:latin typeface="Arial"/>
                <a:ea typeface="Arial"/>
                <a:cs typeface="Arial"/>
                <a:sym typeface="Arial"/>
              </a:rPr>
              <a:t>Sexualidade:</a:t>
            </a:r>
            <a:r>
              <a:rPr lang="pt-BR" sz="1100" b="0" i="0" u="none" strike="noStrike" cap="none" dirty="0" err="1">
                <a:solidFill>
                  <a:srgbClr val="000000"/>
                </a:solidFill>
                <a:effectLst/>
                <a:latin typeface="Arial"/>
                <a:ea typeface="Arial"/>
                <a:cs typeface="Arial"/>
                <a:sym typeface="Arial"/>
              </a:rPr>
              <a:t>Chamada</a:t>
            </a:r>
            <a:r>
              <a:rPr lang="pt-BR" sz="1100" b="0" i="0" u="none" strike="noStrike" cap="none" dirty="0">
                <a:solidFill>
                  <a:srgbClr val="000000"/>
                </a:solidFill>
                <a:effectLst/>
                <a:latin typeface="Arial"/>
                <a:ea typeface="Arial"/>
                <a:cs typeface="Arial"/>
                <a:sym typeface="Arial"/>
              </a:rPr>
              <a:t> fase oral: período em que o bebê tem a necessidade de levar tudo à boca para sentir e explorar</a:t>
            </a:r>
          </a:p>
          <a:p>
            <a:pPr marL="158750" lvl="0" indent="0">
              <a:buNone/>
            </a:pPr>
            <a:r>
              <a:rPr lang="pt-BR" sz="1100" b="0" i="0" u="none" strike="noStrike" cap="none" dirty="0">
                <a:solidFill>
                  <a:srgbClr val="000000"/>
                </a:solidFill>
                <a:effectLst/>
                <a:latin typeface="Arial"/>
                <a:ea typeface="Arial"/>
                <a:cs typeface="Arial"/>
                <a:sym typeface="Arial"/>
              </a:rPr>
              <a:t>É a partir do corpo e da relação com o outro que o bebê tem a possibilidade de sentir prazer e desprazer</a:t>
            </a:r>
          </a:p>
          <a:p>
            <a:pPr marL="158750" indent="0">
              <a:buNone/>
            </a:pPr>
            <a:r>
              <a:rPr lang="pt-BR" sz="1100" b="1" i="0" u="none" strike="noStrike" cap="none" dirty="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324466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0" i="0" u="none" strike="noStrike" cap="none" dirty="0">
                <a:solidFill>
                  <a:srgbClr val="000000"/>
                </a:solidFill>
                <a:effectLst/>
                <a:latin typeface="Arial"/>
                <a:ea typeface="Arial"/>
                <a:cs typeface="Arial"/>
                <a:sym typeface="Arial"/>
              </a:rPr>
              <a:t>Deixe o bebê brincar no chão (tapete emborrachado, tatame) </a:t>
            </a:r>
          </a:p>
          <a:p>
            <a:pPr lvl="0"/>
            <a:r>
              <a:rPr lang="pt-BR" sz="1100" b="0" i="0" u="none" strike="noStrike" cap="none" dirty="0">
                <a:solidFill>
                  <a:srgbClr val="000000"/>
                </a:solidFill>
                <a:effectLst/>
                <a:latin typeface="Arial"/>
                <a:ea typeface="Arial"/>
                <a:cs typeface="Arial"/>
                <a:sym typeface="Arial"/>
              </a:rPr>
              <a:t>Dê atenção</a:t>
            </a:r>
          </a:p>
          <a:p>
            <a:pPr lvl="0"/>
            <a:r>
              <a:rPr lang="pt-BR" sz="1100" b="0" i="0" u="none" strike="noStrike" cap="none" dirty="0">
                <a:solidFill>
                  <a:srgbClr val="000000"/>
                </a:solidFill>
                <a:effectLst/>
                <a:latin typeface="Arial"/>
                <a:ea typeface="Arial"/>
                <a:cs typeface="Arial"/>
                <a:sym typeface="Arial"/>
              </a:rPr>
              <a:t>Cante </a:t>
            </a:r>
          </a:p>
          <a:p>
            <a:pPr lvl="0"/>
            <a:r>
              <a:rPr lang="pt-BR" sz="1100" b="0" i="0" u="none" strike="noStrike" cap="none" dirty="0">
                <a:solidFill>
                  <a:srgbClr val="000000"/>
                </a:solidFill>
                <a:effectLst/>
                <a:latin typeface="Arial"/>
                <a:ea typeface="Arial"/>
                <a:cs typeface="Arial"/>
                <a:sym typeface="Arial"/>
              </a:rPr>
              <a:t>Imite seus sons e caretas</a:t>
            </a:r>
          </a:p>
          <a:p>
            <a:pPr lvl="0"/>
            <a:r>
              <a:rPr lang="pt-BR" sz="1100" b="0" i="0" u="none" strike="noStrike" cap="none" dirty="0">
                <a:solidFill>
                  <a:srgbClr val="000000"/>
                </a:solidFill>
                <a:effectLst/>
                <a:latin typeface="Arial"/>
                <a:ea typeface="Arial"/>
                <a:cs typeface="Arial"/>
                <a:sym typeface="Arial"/>
              </a:rPr>
              <a:t>Brincar de assoprar, apertar, rolar, acariciar.</a:t>
            </a:r>
          </a:p>
          <a:p>
            <a:pPr lvl="0"/>
            <a:r>
              <a:rPr lang="pt-BR" sz="1100" b="0" i="0" u="none" strike="noStrike" cap="none" dirty="0">
                <a:solidFill>
                  <a:srgbClr val="000000"/>
                </a:solidFill>
                <a:effectLst/>
                <a:latin typeface="Arial"/>
                <a:ea typeface="Arial"/>
                <a:cs typeface="Arial"/>
                <a:sym typeface="Arial"/>
              </a:rPr>
              <a:t>Quando houver sol, brinque com a criança ao ar livre, nos horários de sol que são seguros: até as 10h e após as 16h.</a:t>
            </a:r>
          </a:p>
          <a:p>
            <a:r>
              <a:rPr lang="pt-BR" sz="1100" b="0" i="0" u="none" strike="noStrike" cap="none" dirty="0">
                <a:solidFill>
                  <a:srgbClr val="000000"/>
                </a:solidFill>
                <a:effectLst/>
                <a:latin typeface="Arial"/>
                <a:ea typeface="Arial"/>
                <a:cs typeface="Arial"/>
                <a:sym typeface="Arial"/>
              </a:rPr>
              <a:t>Não exponha a criança às telas de celulares, tablets ou computadores antes dos dois anos de idade!</a:t>
            </a:r>
            <a:endParaRPr lang="pt-BR" dirty="0"/>
          </a:p>
        </p:txBody>
      </p:sp>
    </p:spTree>
    <p:extLst>
      <p:ext uri="{BB962C8B-B14F-4D97-AF65-F5344CB8AC3E}">
        <p14:creationId xmlns:p14="http://schemas.microsoft.com/office/powerpoint/2010/main" val="147563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Pode ter medo de desconhecidos. Pode “estranhar”.-Pode ser apegado com familiares e pessoas mais </a:t>
            </a:r>
            <a:r>
              <a:rPr lang="pt-BR" sz="1100" b="0" i="0" u="none" strike="noStrike" cap="none" dirty="0" err="1">
                <a:solidFill>
                  <a:srgbClr val="000000"/>
                </a:solidFill>
                <a:effectLst/>
                <a:latin typeface="Arial"/>
                <a:ea typeface="Arial"/>
                <a:cs typeface="Arial"/>
                <a:sym typeface="Arial"/>
              </a:rPr>
              <a:t>próximas.-Reconhece</a:t>
            </a:r>
            <a:r>
              <a:rPr lang="pt-BR" sz="1100" b="0" i="0" u="none" strike="noStrike" cap="none" dirty="0">
                <a:solidFill>
                  <a:srgbClr val="000000"/>
                </a:solidFill>
                <a:effectLst/>
                <a:latin typeface="Arial"/>
                <a:ea typeface="Arial"/>
                <a:cs typeface="Arial"/>
                <a:sym typeface="Arial"/>
              </a:rPr>
              <a:t> seus brinquedos favoritos</a:t>
            </a:r>
          </a:p>
          <a:p>
            <a:pPr marL="158750" indent="0">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Entende o “não”. -Faz diferentes sons, como “</a:t>
            </a:r>
            <a:r>
              <a:rPr lang="pt-BR" sz="1100" b="0" i="0" u="none" strike="noStrike" cap="none" dirty="0" err="1">
                <a:solidFill>
                  <a:srgbClr val="000000"/>
                </a:solidFill>
                <a:effectLst/>
                <a:latin typeface="Arial"/>
                <a:ea typeface="Arial"/>
                <a:cs typeface="Arial"/>
                <a:sym typeface="Arial"/>
              </a:rPr>
              <a:t>mamamama</a:t>
            </a:r>
            <a:r>
              <a:rPr lang="pt-BR" sz="1100" b="0" i="0" u="none" strike="noStrike" cap="none" dirty="0">
                <a:solidFill>
                  <a:srgbClr val="000000"/>
                </a:solidFill>
                <a:effectLst/>
                <a:latin typeface="Arial"/>
                <a:ea typeface="Arial"/>
                <a:cs typeface="Arial"/>
                <a:sym typeface="Arial"/>
              </a:rPr>
              <a:t>” e “</a:t>
            </a:r>
            <a:r>
              <a:rPr lang="pt-BR" sz="1100" b="0" i="0" u="none" strike="noStrike" cap="none" dirty="0" err="1">
                <a:solidFill>
                  <a:srgbClr val="000000"/>
                </a:solidFill>
                <a:effectLst/>
                <a:latin typeface="Arial"/>
                <a:ea typeface="Arial"/>
                <a:cs typeface="Arial"/>
                <a:sym typeface="Arial"/>
              </a:rPr>
              <a:t>bababababa</a:t>
            </a:r>
            <a:r>
              <a:rPr lang="pt-BR" sz="1100" b="0" i="0" u="none" strike="noStrike" cap="none" dirty="0">
                <a:solidFill>
                  <a:srgbClr val="000000"/>
                </a:solidFill>
                <a:effectLst/>
                <a:latin typeface="Arial"/>
                <a:ea typeface="Arial"/>
                <a:cs typeface="Arial"/>
                <a:sym typeface="Arial"/>
              </a:rPr>
              <a:t>”.Copia gestos e </a:t>
            </a:r>
            <a:r>
              <a:rPr lang="pt-BR" sz="1100" b="0" i="0" u="none" strike="noStrike" cap="none" dirty="0" err="1">
                <a:solidFill>
                  <a:srgbClr val="000000"/>
                </a:solidFill>
                <a:effectLst/>
                <a:latin typeface="Arial"/>
                <a:ea typeface="Arial"/>
                <a:cs typeface="Arial"/>
                <a:sym typeface="Arial"/>
              </a:rPr>
              <a:t>sons.-Utiliza</a:t>
            </a:r>
            <a:r>
              <a:rPr lang="pt-BR" sz="1100" b="0" i="0" u="none" strike="noStrike" cap="none" dirty="0">
                <a:solidFill>
                  <a:srgbClr val="000000"/>
                </a:solidFill>
                <a:effectLst/>
                <a:latin typeface="Arial"/>
                <a:ea typeface="Arial"/>
                <a:cs typeface="Arial"/>
                <a:sym typeface="Arial"/>
              </a:rPr>
              <a:t> os dedos para apontar para coisas.</a:t>
            </a:r>
          </a:p>
          <a:p>
            <a:pPr marL="158750" indent="0">
              <a:buNone/>
            </a:pP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Desenvolvimento dos neurônios (sinapses) em grande </a:t>
            </a:r>
            <a:r>
              <a:rPr lang="pt-BR" sz="1100" b="0" i="0" u="none" strike="noStrike" cap="none" dirty="0" err="1">
                <a:solidFill>
                  <a:srgbClr val="000000"/>
                </a:solidFill>
                <a:effectLst/>
                <a:latin typeface="Arial"/>
                <a:ea typeface="Arial"/>
                <a:cs typeface="Arial"/>
                <a:sym typeface="Arial"/>
              </a:rPr>
              <a:t>velocidade.-Observa</a:t>
            </a:r>
            <a:r>
              <a:rPr lang="pt-BR" sz="1100" b="0" i="0" u="none" strike="noStrike" cap="none" dirty="0">
                <a:solidFill>
                  <a:srgbClr val="000000"/>
                </a:solidFill>
                <a:effectLst/>
                <a:latin typeface="Arial"/>
                <a:ea typeface="Arial"/>
                <a:cs typeface="Arial"/>
                <a:sym typeface="Arial"/>
              </a:rPr>
              <a:t> o caminho de um objeto enquanto cai. -Procura por objetos escondidos. -Coloca objetos na boca. -Move objetos suavemente de uma mão para </a:t>
            </a:r>
            <a:r>
              <a:rPr lang="pt-BR" sz="1100" b="0" i="0" u="none" strike="noStrike" cap="none" dirty="0" err="1">
                <a:solidFill>
                  <a:srgbClr val="000000"/>
                </a:solidFill>
                <a:effectLst/>
                <a:latin typeface="Arial"/>
                <a:ea typeface="Arial"/>
                <a:cs typeface="Arial"/>
                <a:sym typeface="Arial"/>
              </a:rPr>
              <a:t>outra.-Consegue</a:t>
            </a:r>
            <a:r>
              <a:rPr lang="pt-BR" sz="1100" b="0" i="0" u="none" strike="noStrike" cap="none" dirty="0">
                <a:solidFill>
                  <a:srgbClr val="000000"/>
                </a:solidFill>
                <a:effectLst/>
                <a:latin typeface="Arial"/>
                <a:ea typeface="Arial"/>
                <a:cs typeface="Arial"/>
                <a:sym typeface="Arial"/>
              </a:rPr>
              <a:t> pegar objetos com a ajuda do dedo polegar e do indicador</a:t>
            </a:r>
          </a:p>
          <a:p>
            <a:pPr marL="158750" indent="0">
              <a:buNone/>
            </a:pPr>
            <a:r>
              <a:rPr lang="pt-BR" sz="1100" b="1" i="0" u="none" strike="noStrike" cap="none" dirty="0">
                <a:solidFill>
                  <a:srgbClr val="000000"/>
                </a:solidFill>
                <a:effectLst/>
                <a:latin typeface="Arial"/>
                <a:ea typeface="Arial"/>
                <a:cs typeface="Arial"/>
                <a:sym typeface="Arial"/>
              </a:rPr>
              <a:t>Desenvolvimento Físico e Motor: </a:t>
            </a:r>
            <a:r>
              <a:rPr lang="pt-BR" sz="1100" b="0" i="0" u="none" strike="noStrike" cap="none" dirty="0">
                <a:solidFill>
                  <a:srgbClr val="000000"/>
                </a:solidFill>
                <a:effectLst/>
                <a:latin typeface="Arial"/>
                <a:ea typeface="Arial"/>
                <a:cs typeface="Arial"/>
                <a:sym typeface="Arial"/>
              </a:rPr>
              <a:t>Fica na posição sentada sem apoio (sustenta-se). -Senta sem precisar de auxílio. –Engatinha-</a:t>
            </a:r>
          </a:p>
          <a:p>
            <a:pPr marL="158750" indent="0">
              <a:buNone/>
            </a:pPr>
            <a:r>
              <a:rPr lang="pt-BR" sz="1100" b="1" i="0" u="none" strike="noStrike" cap="none" dirty="0">
                <a:solidFill>
                  <a:srgbClr val="000000"/>
                </a:solidFill>
                <a:effectLst/>
                <a:latin typeface="Arial"/>
                <a:ea typeface="Arial"/>
                <a:cs typeface="Arial"/>
                <a:sym typeface="Arial"/>
              </a:rPr>
              <a:t>Sexualidade: </a:t>
            </a:r>
            <a:r>
              <a:rPr lang="pt-BR" sz="1100" b="0" i="0" u="none" strike="noStrike" cap="none" dirty="0">
                <a:solidFill>
                  <a:srgbClr val="000000"/>
                </a:solidFill>
                <a:effectLst/>
                <a:latin typeface="Arial"/>
                <a:ea typeface="Arial"/>
                <a:cs typeface="Arial"/>
                <a:sym typeface="Arial"/>
              </a:rPr>
              <a:t>Chamada fase oral: período em que o bebê tem a necessidade de levar tudo à boca para sentir e explorar</a:t>
            </a:r>
          </a:p>
          <a:p>
            <a:pPr marL="158750" lvl="0" indent="0">
              <a:buNone/>
            </a:pPr>
            <a:r>
              <a:rPr lang="pt-BR" sz="1100" b="0" i="0" u="none" strike="noStrike" cap="none" dirty="0">
                <a:solidFill>
                  <a:srgbClr val="000000"/>
                </a:solidFill>
                <a:effectLst/>
                <a:latin typeface="Arial"/>
                <a:ea typeface="Arial"/>
                <a:cs typeface="Arial"/>
                <a:sym typeface="Arial"/>
              </a:rPr>
              <a:t>É a partir do corpo e da relação com o outro que o bebê tem a possibilidade de sentir prazer e desprazer.</a:t>
            </a:r>
          </a:p>
          <a:p>
            <a:pPr marL="158750" indent="0">
              <a:buNone/>
            </a:pPr>
            <a:r>
              <a:rPr lang="pt-BR" sz="1100" b="1" i="0" u="none" strike="noStrike" cap="none" dirty="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1192299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0" i="0" u="none" strike="noStrike" cap="none" dirty="0">
                <a:solidFill>
                  <a:srgbClr val="000000"/>
                </a:solidFill>
                <a:effectLst/>
                <a:latin typeface="Arial"/>
                <a:ea typeface="Arial"/>
                <a:cs typeface="Arial"/>
                <a:sym typeface="Arial"/>
              </a:rPr>
              <a:t>Brinque de esconder e achar (objetos e pessoas)</a:t>
            </a:r>
          </a:p>
          <a:p>
            <a:pPr lvl="0"/>
            <a:r>
              <a:rPr lang="pt-BR" sz="1100" b="0" i="0" u="none" strike="noStrike" cap="none" dirty="0">
                <a:solidFill>
                  <a:srgbClr val="000000"/>
                </a:solidFill>
                <a:effectLst/>
                <a:latin typeface="Arial"/>
                <a:ea typeface="Arial"/>
                <a:cs typeface="Arial"/>
                <a:sym typeface="Arial"/>
              </a:rPr>
              <a:t>Deixar os brinquedos longe para estimular a busca</a:t>
            </a:r>
          </a:p>
          <a:p>
            <a:pPr lvl="0"/>
            <a:r>
              <a:rPr lang="pt-BR" sz="1100" b="0" i="0" u="none" strike="noStrike" cap="none" dirty="0">
                <a:solidFill>
                  <a:srgbClr val="000000"/>
                </a:solidFill>
                <a:effectLst/>
                <a:latin typeface="Arial"/>
                <a:ea typeface="Arial"/>
                <a:cs typeface="Arial"/>
                <a:sym typeface="Arial"/>
              </a:rPr>
              <a:t>Brinquedos sonoros</a:t>
            </a:r>
          </a:p>
          <a:p>
            <a:r>
              <a:rPr lang="pt-BR" sz="1100" b="0" i="0" u="none" strike="noStrike" cap="none" dirty="0">
                <a:solidFill>
                  <a:srgbClr val="000000"/>
                </a:solidFill>
                <a:effectLst/>
                <a:latin typeface="Arial"/>
                <a:ea typeface="Arial"/>
                <a:cs typeface="Arial"/>
                <a:sym typeface="Arial"/>
              </a:rPr>
              <a:t>Nunca brinque com a criança jogando-a para cima ou chacoalhando sua cabeça, pois isso pode causar danos graves ao seu cérebro.</a:t>
            </a:r>
            <a:endParaRPr lang="pt-BR" dirty="0"/>
          </a:p>
        </p:txBody>
      </p:sp>
    </p:spTree>
    <p:extLst>
      <p:ext uri="{BB962C8B-B14F-4D97-AF65-F5344CB8AC3E}">
        <p14:creationId xmlns:p14="http://schemas.microsoft.com/office/powerpoint/2010/main" val="2632907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Vergonha, nervosismo e medo são demonstrados. -Chora quando mãe ou pai se ausentam. -Tem objetos e pessoas favoritas. -Gosta de chamar a atenção. -Brinca de se esconder. -Auxilia na troca de roupa. </a:t>
            </a:r>
          </a:p>
          <a:p>
            <a:pPr marL="158750" indent="0">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Responde a simples solicitações. -Balança a cabeça dizendo “não” e mexe a mão dando “tchau”.-Inicia as primeiras palavras. Fala “mama”, “papa”, exclamações como “uh-oh!”.</a:t>
            </a:r>
          </a:p>
          <a:p>
            <a:pPr marL="158750" indent="0">
              <a:buNone/>
            </a:pPr>
            <a:r>
              <a:rPr lang="pt-BR" sz="1100" b="0" i="0" u="none" strike="noStrike" cap="none" dirty="0">
                <a:solidFill>
                  <a:srgbClr val="000000"/>
                </a:solidFill>
                <a:effectLst/>
                <a:latin typeface="Arial"/>
                <a:ea typeface="Arial"/>
                <a:cs typeface="Arial"/>
                <a:sym typeface="Arial"/>
              </a:rPr>
              <a:t> </a:t>
            </a: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Período de ouro para o desenvolvimento do cérebro. -Explora de forma diferente: agita, bate, joga, chacoalha.- Encontra objetos escondidos. -Identifica pessoas e coisas em fotos e imagens quando solicitado. -Copia </a:t>
            </a:r>
            <a:r>
              <a:rPr lang="pt-BR" sz="1100" b="0" i="0" u="none" strike="noStrike" cap="none" dirty="0" err="1">
                <a:solidFill>
                  <a:srgbClr val="000000"/>
                </a:solidFill>
                <a:effectLst/>
                <a:latin typeface="Arial"/>
                <a:ea typeface="Arial"/>
                <a:cs typeface="Arial"/>
                <a:sym typeface="Arial"/>
              </a:rPr>
              <a:t>gestos.-Faz</a:t>
            </a:r>
            <a:r>
              <a:rPr lang="pt-BR" sz="1100" b="0" i="0" u="none" strike="noStrike" cap="none" dirty="0">
                <a:solidFill>
                  <a:srgbClr val="000000"/>
                </a:solidFill>
                <a:effectLst/>
                <a:latin typeface="Arial"/>
                <a:ea typeface="Arial"/>
                <a:cs typeface="Arial"/>
                <a:sym typeface="Arial"/>
              </a:rPr>
              <a:t> a utilização de objetos corretamente, exemplo: copo, escova de cabelo. -Obedece a direcionamentos, como: “pegue/guarde o brinquedo”.-Coloca e retira objetos de uma caixa.</a:t>
            </a:r>
          </a:p>
          <a:p>
            <a:pPr marL="158750" indent="0">
              <a:buNone/>
            </a:pPr>
            <a:r>
              <a:rPr lang="pt-BR" sz="1100" b="1" i="0" u="none" strike="noStrike" cap="none" dirty="0">
                <a:solidFill>
                  <a:srgbClr val="000000"/>
                </a:solidFill>
                <a:effectLst/>
                <a:latin typeface="Arial"/>
                <a:ea typeface="Arial"/>
                <a:cs typeface="Arial"/>
                <a:sym typeface="Arial"/>
              </a:rPr>
              <a:t>Desenvolvimento Físico e Motor: </a:t>
            </a:r>
            <a:r>
              <a:rPr lang="pt-BR" sz="1100" b="0" i="0" u="none" strike="noStrike" cap="none" dirty="0">
                <a:solidFill>
                  <a:srgbClr val="000000"/>
                </a:solidFill>
                <a:effectLst/>
                <a:latin typeface="Arial"/>
                <a:ea typeface="Arial"/>
                <a:cs typeface="Arial"/>
                <a:sym typeface="Arial"/>
              </a:rPr>
              <a:t>Vai para posição sentada sem auxílio.  -Faz movimentos para ficar em </a:t>
            </a:r>
            <a:r>
              <a:rPr lang="pt-BR" sz="1100" b="0" i="0" u="none" strike="noStrike" cap="none" dirty="0" err="1">
                <a:solidFill>
                  <a:srgbClr val="000000"/>
                </a:solidFill>
                <a:effectLst/>
                <a:latin typeface="Arial"/>
                <a:ea typeface="Arial"/>
                <a:cs typeface="Arial"/>
                <a:sym typeface="Arial"/>
              </a:rPr>
              <a:t>pé.-Pode</a:t>
            </a:r>
            <a:r>
              <a:rPr lang="pt-BR" sz="1100" b="0" i="0" u="none" strike="noStrike" cap="none" dirty="0">
                <a:solidFill>
                  <a:srgbClr val="000000"/>
                </a:solidFill>
                <a:effectLst/>
                <a:latin typeface="Arial"/>
                <a:ea typeface="Arial"/>
                <a:cs typeface="Arial"/>
                <a:sym typeface="Arial"/>
              </a:rPr>
              <a:t> dar alguns passos sem precisar de apoio. </a:t>
            </a:r>
          </a:p>
          <a:p>
            <a:pPr marL="158750" lvl="0" indent="0">
              <a:buNone/>
            </a:pPr>
            <a:r>
              <a:rPr lang="pt-BR" sz="1100" b="0" i="0" u="none" strike="noStrike" cap="none" dirty="0">
                <a:solidFill>
                  <a:srgbClr val="000000"/>
                </a:solidFill>
                <a:effectLst/>
                <a:latin typeface="Arial"/>
                <a:ea typeface="Arial"/>
                <a:cs typeface="Arial"/>
                <a:sym typeface="Arial"/>
              </a:rPr>
              <a:t>Come as comidas que os adultos da casa comem.</a:t>
            </a:r>
          </a:p>
          <a:p>
            <a:pPr marL="158750" indent="0">
              <a:buNone/>
            </a:pPr>
            <a:r>
              <a:rPr lang="pt-BR" sz="1100" b="1" i="0" u="none" strike="noStrike" cap="none" dirty="0">
                <a:solidFill>
                  <a:srgbClr val="000000"/>
                </a:solidFill>
                <a:effectLst/>
                <a:latin typeface="Arial"/>
                <a:ea typeface="Arial"/>
                <a:cs typeface="Arial"/>
                <a:sym typeface="Arial"/>
              </a:rPr>
              <a:t>Sexualidade: </a:t>
            </a:r>
            <a:r>
              <a:rPr lang="pt-BR" sz="1100" b="0" i="0" u="none" strike="noStrike" cap="none" dirty="0">
                <a:solidFill>
                  <a:srgbClr val="000000"/>
                </a:solidFill>
                <a:effectLst/>
                <a:latin typeface="Arial"/>
                <a:ea typeface="Arial"/>
                <a:cs typeface="Arial"/>
                <a:sym typeface="Arial"/>
              </a:rPr>
              <a:t>Chamada fase oral: período em que o bebê tem a necessidade de levar tudo à boca para sentir e explorar. É a partir do corpo e da relação com o outro que o bebê tem a possibilidade de sentir prazer e desprazer.</a:t>
            </a:r>
            <a:endParaRPr dirty="0"/>
          </a:p>
        </p:txBody>
      </p:sp>
    </p:spTree>
    <p:extLst>
      <p:ext uri="{BB962C8B-B14F-4D97-AF65-F5344CB8AC3E}">
        <p14:creationId xmlns:p14="http://schemas.microsoft.com/office/powerpoint/2010/main" val="307299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0" i="0" u="none" strike="noStrike" cap="none" dirty="0">
                <a:solidFill>
                  <a:srgbClr val="000000"/>
                </a:solidFill>
                <a:effectLst/>
                <a:latin typeface="Arial"/>
                <a:ea typeface="Arial"/>
                <a:cs typeface="Arial"/>
                <a:sym typeface="Arial"/>
              </a:rPr>
              <a:t>Permita que a criança se movimente.</a:t>
            </a:r>
          </a:p>
          <a:p>
            <a:pPr lvl="0"/>
            <a:r>
              <a:rPr lang="pt-BR" sz="1100" b="0" i="0" u="none" strike="noStrike" cap="none" dirty="0">
                <a:solidFill>
                  <a:srgbClr val="000000"/>
                </a:solidFill>
                <a:effectLst/>
                <a:latin typeface="Arial"/>
                <a:ea typeface="Arial"/>
                <a:cs typeface="Arial"/>
                <a:sym typeface="Arial"/>
              </a:rPr>
              <a:t>Permita que a criança se suje, pois, são laváveis.</a:t>
            </a:r>
          </a:p>
          <a:p>
            <a:pPr lvl="0"/>
            <a:r>
              <a:rPr lang="pt-BR" sz="1100" b="0" i="0" u="none" strike="noStrike" cap="none" dirty="0">
                <a:solidFill>
                  <a:srgbClr val="000000"/>
                </a:solidFill>
                <a:effectLst/>
                <a:latin typeface="Arial"/>
                <a:ea typeface="Arial"/>
                <a:cs typeface="Arial"/>
                <a:sym typeface="Arial"/>
              </a:rPr>
              <a:t>Estimule o contato com a natureza – sol, areia, grama, animais.</a:t>
            </a:r>
          </a:p>
          <a:p>
            <a:pPr lvl="0"/>
            <a:r>
              <a:rPr lang="pt-BR" sz="1100" b="0" i="0" u="none" strike="noStrike" cap="none" dirty="0">
                <a:solidFill>
                  <a:srgbClr val="000000"/>
                </a:solidFill>
                <a:effectLst/>
                <a:latin typeface="Arial"/>
                <a:ea typeface="Arial"/>
                <a:cs typeface="Arial"/>
                <a:sym typeface="Arial"/>
              </a:rPr>
              <a:t>Não utilize andador.</a:t>
            </a:r>
          </a:p>
          <a:p>
            <a:pPr lvl="0"/>
            <a:r>
              <a:rPr lang="pt-BR" sz="1100" b="0" i="0" u="none" strike="noStrike" cap="none" dirty="0">
                <a:solidFill>
                  <a:srgbClr val="000000"/>
                </a:solidFill>
                <a:effectLst/>
                <a:latin typeface="Arial"/>
                <a:ea typeface="Arial"/>
                <a:cs typeface="Arial"/>
                <a:sym typeface="Arial"/>
              </a:rPr>
              <a:t>Prevenir acidentes.</a:t>
            </a:r>
          </a:p>
          <a:p>
            <a:pPr lvl="0"/>
            <a:r>
              <a:rPr lang="pt-BR" sz="1100" b="0" i="0" u="none" strike="noStrike" cap="none" dirty="0">
                <a:solidFill>
                  <a:srgbClr val="000000"/>
                </a:solidFill>
                <a:effectLst/>
                <a:latin typeface="Arial"/>
                <a:ea typeface="Arial"/>
                <a:cs typeface="Arial"/>
                <a:sym typeface="Arial"/>
              </a:rPr>
              <a:t>Não exponha a criança às telas de celulares, tablets ou computadores antes dos dois anos de idade!</a:t>
            </a:r>
          </a:p>
          <a:p>
            <a:pPr lvl="0"/>
            <a:r>
              <a:rPr lang="pt-BR" sz="1100" b="0" i="0" u="none" strike="noStrike" cap="none" dirty="0">
                <a:solidFill>
                  <a:srgbClr val="000000"/>
                </a:solidFill>
                <a:effectLst/>
                <a:latin typeface="Arial"/>
                <a:ea typeface="Arial"/>
                <a:cs typeface="Arial"/>
                <a:sym typeface="Arial"/>
              </a:rPr>
              <a:t>Mostre as pessoas, os animais e as coisas, e diga a ele seus nomes.</a:t>
            </a:r>
          </a:p>
          <a:p>
            <a:r>
              <a:rPr lang="pt-BR" sz="1100" b="0" i="0" u="none" strike="noStrike" cap="none" dirty="0">
                <a:solidFill>
                  <a:srgbClr val="000000"/>
                </a:solidFill>
                <a:effectLst/>
                <a:latin typeface="Arial"/>
                <a:ea typeface="Arial"/>
                <a:cs typeface="Arial"/>
                <a:sym typeface="Arial"/>
              </a:rPr>
              <a:t> </a:t>
            </a:r>
          </a:p>
          <a:p>
            <a:endParaRPr lang="pt-BR" dirty="0"/>
          </a:p>
        </p:txBody>
      </p:sp>
    </p:spTree>
    <p:extLst>
      <p:ext uri="{BB962C8B-B14F-4D97-AF65-F5344CB8AC3E}">
        <p14:creationId xmlns:p14="http://schemas.microsoft.com/office/powerpoint/2010/main" val="1059845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Entrega objetos como forma de brincar. -Pode ter acessos de </a:t>
            </a:r>
            <a:r>
              <a:rPr lang="pt-BR" sz="1100" b="0" i="0" u="none" strike="noStrike" cap="none" dirty="0" err="1">
                <a:solidFill>
                  <a:srgbClr val="000000"/>
                </a:solidFill>
                <a:effectLst/>
                <a:latin typeface="Arial"/>
                <a:ea typeface="Arial"/>
                <a:cs typeface="Arial"/>
                <a:sym typeface="Arial"/>
              </a:rPr>
              <a:t>raiva.-Opte</a:t>
            </a:r>
            <a:r>
              <a:rPr lang="pt-BR" sz="1100" b="0" i="0" u="none" strike="noStrike" cap="none" dirty="0">
                <a:solidFill>
                  <a:srgbClr val="000000"/>
                </a:solidFill>
                <a:effectLst/>
                <a:latin typeface="Arial"/>
                <a:ea typeface="Arial"/>
                <a:cs typeface="Arial"/>
                <a:sym typeface="Arial"/>
              </a:rPr>
              <a:t> por dizer o que a criança pode fazer em vez do que não pode fazer.</a:t>
            </a:r>
          </a:p>
          <a:p>
            <a:pPr marL="158750" lvl="0" indent="0">
              <a:buNone/>
            </a:pPr>
            <a:r>
              <a:rPr lang="pt-BR" sz="1100" b="0" i="0" u="none" strike="noStrike" cap="none" dirty="0">
                <a:solidFill>
                  <a:srgbClr val="000000"/>
                </a:solidFill>
                <a:effectLst/>
                <a:latin typeface="Arial"/>
                <a:ea typeface="Arial"/>
                <a:cs typeface="Arial"/>
                <a:sym typeface="Arial"/>
              </a:rPr>
              <a:t>Demonstra situações de afeto. -Brinca de </a:t>
            </a:r>
            <a:r>
              <a:rPr lang="pt-BR" sz="1100" b="0" i="0" u="none" strike="noStrike" cap="none" dirty="0" err="1">
                <a:solidFill>
                  <a:srgbClr val="000000"/>
                </a:solidFill>
                <a:effectLst/>
                <a:latin typeface="Arial"/>
                <a:ea typeface="Arial"/>
                <a:cs typeface="Arial"/>
                <a:sym typeface="Arial"/>
              </a:rPr>
              <a:t>imitar.-Aponta</a:t>
            </a:r>
            <a:r>
              <a:rPr lang="pt-BR" sz="1100" b="0" i="0" u="none" strike="noStrike" cap="none" dirty="0">
                <a:solidFill>
                  <a:srgbClr val="000000"/>
                </a:solidFill>
                <a:effectLst/>
                <a:latin typeface="Arial"/>
                <a:ea typeface="Arial"/>
                <a:cs typeface="Arial"/>
                <a:sym typeface="Arial"/>
              </a:rPr>
              <a:t> para mostrar coisas interessantes. -Explora, com familiares por </a:t>
            </a:r>
            <a:r>
              <a:rPr lang="pt-BR" sz="1100" b="0" i="0" u="none" strike="noStrike" cap="none" dirty="0" err="1">
                <a:solidFill>
                  <a:srgbClr val="000000"/>
                </a:solidFill>
                <a:effectLst/>
                <a:latin typeface="Arial"/>
                <a:ea typeface="Arial"/>
                <a:cs typeface="Arial"/>
                <a:sym typeface="Arial"/>
              </a:rPr>
              <a:t>perto.-Aceita</a:t>
            </a:r>
            <a:r>
              <a:rPr lang="pt-BR" sz="1100" b="0" i="0" u="none" strike="noStrike" cap="none" dirty="0">
                <a:solidFill>
                  <a:srgbClr val="000000"/>
                </a:solidFill>
                <a:effectLst/>
                <a:latin typeface="Arial"/>
                <a:ea typeface="Arial"/>
                <a:cs typeface="Arial"/>
                <a:sym typeface="Arial"/>
              </a:rPr>
              <a:t>, recusa, abraça, expressa suas emoções no rosto.</a:t>
            </a:r>
          </a:p>
          <a:p>
            <a:pPr marL="158750" lvl="0" indent="0">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Fala algumas palavras simples. -Aponta para mostrar o que </a:t>
            </a:r>
            <a:r>
              <a:rPr lang="pt-BR" sz="1100" b="0" i="0" u="none" strike="noStrike" cap="none" dirty="0" err="1">
                <a:solidFill>
                  <a:srgbClr val="000000"/>
                </a:solidFill>
                <a:effectLst/>
                <a:latin typeface="Arial"/>
                <a:ea typeface="Arial"/>
                <a:cs typeface="Arial"/>
                <a:sym typeface="Arial"/>
              </a:rPr>
              <a:t>deseja.-Diz</a:t>
            </a:r>
            <a:r>
              <a:rPr lang="pt-BR" sz="1100" b="0" i="0" u="none" strike="noStrike" cap="none" dirty="0">
                <a:solidFill>
                  <a:srgbClr val="000000"/>
                </a:solidFill>
                <a:effectLst/>
                <a:latin typeface="Arial"/>
                <a:ea typeface="Arial"/>
                <a:cs typeface="Arial"/>
                <a:sym typeface="Arial"/>
              </a:rPr>
              <a:t> seu nome e o nome dos objetos.- </a:t>
            </a:r>
          </a:p>
          <a:p>
            <a:pPr marL="158750" lvl="0" indent="0">
              <a:buNone/>
            </a:pP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Janela de oportunidade para o desenvolvimento </a:t>
            </a:r>
            <a:r>
              <a:rPr lang="pt-BR" sz="1100" b="0" i="0" u="none" strike="noStrike" cap="none" dirty="0" err="1">
                <a:solidFill>
                  <a:srgbClr val="000000"/>
                </a:solidFill>
                <a:effectLst/>
                <a:latin typeface="Arial"/>
                <a:ea typeface="Arial"/>
                <a:cs typeface="Arial"/>
                <a:sym typeface="Arial"/>
              </a:rPr>
              <a:t>cerebral.-Interessa-se</a:t>
            </a:r>
            <a:r>
              <a:rPr lang="pt-BR" sz="1100" b="0" i="0" u="none" strike="noStrike" cap="none" dirty="0">
                <a:solidFill>
                  <a:srgbClr val="000000"/>
                </a:solidFill>
                <a:effectLst/>
                <a:latin typeface="Arial"/>
                <a:ea typeface="Arial"/>
                <a:cs typeface="Arial"/>
                <a:sym typeface="Arial"/>
              </a:rPr>
              <a:t> por bonecas ou bichinhos de pelúcia e finge </a:t>
            </a:r>
            <a:r>
              <a:rPr lang="pt-BR" sz="1100" b="0" i="0" u="none" strike="noStrike" cap="none" dirty="0" err="1">
                <a:solidFill>
                  <a:srgbClr val="000000"/>
                </a:solidFill>
                <a:effectLst/>
                <a:latin typeface="Arial"/>
                <a:ea typeface="Arial"/>
                <a:cs typeface="Arial"/>
                <a:sym typeface="Arial"/>
              </a:rPr>
              <a:t>alimentá-los.-Segue</a:t>
            </a:r>
            <a:r>
              <a:rPr lang="pt-BR" sz="1100" b="0" i="0" u="none" strike="noStrike" cap="none" dirty="0">
                <a:solidFill>
                  <a:srgbClr val="000000"/>
                </a:solidFill>
                <a:effectLst/>
                <a:latin typeface="Arial"/>
                <a:ea typeface="Arial"/>
                <a:cs typeface="Arial"/>
                <a:sym typeface="Arial"/>
              </a:rPr>
              <a:t> comandos verbais, como “sente-se”. -Rabisca por conta própria-</a:t>
            </a:r>
          </a:p>
          <a:p>
            <a:pPr marL="158750" lvl="0" indent="0">
              <a:buNone/>
            </a:pPr>
            <a:r>
              <a:rPr lang="pt-BR" sz="1100" b="1" i="0" u="none" strike="noStrike" cap="none" dirty="0">
                <a:solidFill>
                  <a:srgbClr val="000000"/>
                </a:solidFill>
                <a:effectLst/>
                <a:latin typeface="Arial"/>
                <a:ea typeface="Arial"/>
                <a:cs typeface="Arial"/>
                <a:sym typeface="Arial"/>
              </a:rPr>
              <a:t>Desenvolvimento Físico e Motor: </a:t>
            </a:r>
            <a:r>
              <a:rPr lang="pt-BR" sz="1100" b="0" i="0" u="none" strike="noStrike" cap="none" dirty="0">
                <a:solidFill>
                  <a:srgbClr val="000000"/>
                </a:solidFill>
                <a:effectLst/>
                <a:latin typeface="Arial"/>
                <a:ea typeface="Arial"/>
                <a:cs typeface="Arial"/>
                <a:sym typeface="Arial"/>
              </a:rPr>
              <a:t>Aperfeiçoa seu andar: anda-para, agacha-se e </a:t>
            </a:r>
            <a:r>
              <a:rPr lang="pt-BR" sz="1100" b="0" i="0" u="none" strike="noStrike" cap="none" dirty="0" err="1">
                <a:solidFill>
                  <a:srgbClr val="000000"/>
                </a:solidFill>
                <a:effectLst/>
                <a:latin typeface="Arial"/>
                <a:ea typeface="Arial"/>
                <a:cs typeface="Arial"/>
                <a:sym typeface="Arial"/>
              </a:rPr>
              <a:t>segue.-Pode</a:t>
            </a:r>
            <a:r>
              <a:rPr lang="pt-BR" sz="1100" b="0" i="0" u="none" strike="noStrike" cap="none" dirty="0">
                <a:solidFill>
                  <a:srgbClr val="000000"/>
                </a:solidFill>
                <a:effectLst/>
                <a:latin typeface="Arial"/>
                <a:ea typeface="Arial"/>
                <a:cs typeface="Arial"/>
                <a:sym typeface="Arial"/>
              </a:rPr>
              <a:t> correr curtas distâncias. Salta obstáculos. Sobe e desce rampas e </a:t>
            </a:r>
            <a:r>
              <a:rPr lang="pt-BR" sz="1100" b="0" i="0" u="none" strike="noStrike" cap="none" dirty="0" err="1">
                <a:solidFill>
                  <a:srgbClr val="000000"/>
                </a:solidFill>
                <a:effectLst/>
                <a:latin typeface="Arial"/>
                <a:ea typeface="Arial"/>
                <a:cs typeface="Arial"/>
                <a:sym typeface="Arial"/>
              </a:rPr>
              <a:t>escadas.-Pega</a:t>
            </a:r>
            <a:r>
              <a:rPr lang="pt-BR" sz="1100" b="0" i="0" u="none" strike="noStrike" cap="none" dirty="0">
                <a:solidFill>
                  <a:srgbClr val="000000"/>
                </a:solidFill>
                <a:effectLst/>
                <a:latin typeface="Arial"/>
                <a:ea typeface="Arial"/>
                <a:cs typeface="Arial"/>
                <a:sym typeface="Arial"/>
              </a:rPr>
              <a:t> brinquedos enquanto caminha. -Pode auxiliar na hora de trocar de roupa. -Bebe do copo. Quer comer sozinho</a:t>
            </a:r>
          </a:p>
          <a:p>
            <a:pPr marL="158750" indent="0">
              <a:buNone/>
            </a:pPr>
            <a:r>
              <a:rPr lang="pt-BR" sz="1100" b="1" i="0" u="none" strike="noStrike" cap="none" dirty="0">
                <a:solidFill>
                  <a:srgbClr val="000000"/>
                </a:solidFill>
                <a:effectLst/>
                <a:latin typeface="Arial"/>
                <a:ea typeface="Arial"/>
                <a:cs typeface="Arial"/>
                <a:sym typeface="Arial"/>
              </a:rPr>
              <a:t>Sexualidade: Período: de 0 a 1 ano aproximadamente – Fase Oral</a:t>
            </a:r>
          </a:p>
          <a:p>
            <a:pPr marL="158750" indent="0">
              <a:buNone/>
            </a:pPr>
            <a:r>
              <a:rPr lang="pt-BR" sz="1100" b="0" i="0" u="none" strike="noStrike" cap="none" dirty="0">
                <a:solidFill>
                  <a:srgbClr val="000000"/>
                </a:solidFill>
                <a:effectLst/>
                <a:latin typeface="Arial"/>
                <a:ea typeface="Arial"/>
                <a:cs typeface="Arial"/>
                <a:sym typeface="Arial"/>
              </a:rPr>
              <a:t>Período em que o bebê tem a necessidade de levar tudo à boca para sentir e explorar.</a:t>
            </a:r>
            <a:endParaRPr dirty="0"/>
          </a:p>
        </p:txBody>
      </p:sp>
    </p:spTree>
    <p:extLst>
      <p:ext uri="{BB962C8B-B14F-4D97-AF65-F5344CB8AC3E}">
        <p14:creationId xmlns:p14="http://schemas.microsoft.com/office/powerpoint/2010/main" val="2593982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Copia outras pessoas. -Empolga-se junto de outras </a:t>
            </a:r>
            <a:r>
              <a:rPr lang="pt-BR" sz="1100" b="0" i="0" u="none" strike="noStrike" cap="none" dirty="0" err="1">
                <a:solidFill>
                  <a:srgbClr val="000000"/>
                </a:solidFill>
                <a:effectLst/>
                <a:latin typeface="Arial"/>
                <a:ea typeface="Arial"/>
                <a:cs typeface="Arial"/>
                <a:sym typeface="Arial"/>
              </a:rPr>
              <a:t>crianças.-Demonstra</a:t>
            </a:r>
            <a:r>
              <a:rPr lang="pt-BR" sz="1100" b="0" i="0" u="none" strike="noStrike" cap="none" dirty="0">
                <a:solidFill>
                  <a:srgbClr val="000000"/>
                </a:solidFill>
                <a:effectLst/>
                <a:latin typeface="Arial"/>
                <a:ea typeface="Arial"/>
                <a:cs typeface="Arial"/>
                <a:sym typeface="Arial"/>
              </a:rPr>
              <a:t> a cada dia a independência. -Mostra comportamento desafiador. </a:t>
            </a:r>
          </a:p>
          <a:p>
            <a:pPr marL="158750" indent="0">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Sabe nomes de partes do corpo e de pessoas </a:t>
            </a:r>
            <a:r>
              <a:rPr lang="pt-BR" sz="1100" b="0" i="0" u="none" strike="noStrike" cap="none" dirty="0" err="1">
                <a:solidFill>
                  <a:srgbClr val="000000"/>
                </a:solidFill>
                <a:effectLst/>
                <a:latin typeface="Arial"/>
                <a:ea typeface="Arial"/>
                <a:cs typeface="Arial"/>
                <a:sym typeface="Arial"/>
              </a:rPr>
              <a:t>conhecidas.-Fala</a:t>
            </a:r>
            <a:r>
              <a:rPr lang="pt-BR" sz="1100" b="0" i="0" u="none" strike="noStrike" cap="none" dirty="0">
                <a:solidFill>
                  <a:srgbClr val="000000"/>
                </a:solidFill>
                <a:effectLst/>
                <a:latin typeface="Arial"/>
                <a:ea typeface="Arial"/>
                <a:cs typeface="Arial"/>
                <a:sym typeface="Arial"/>
              </a:rPr>
              <a:t> frases com 2- 4 palavras. -Segue instruções simples. </a:t>
            </a:r>
          </a:p>
          <a:p>
            <a:pPr marL="158750" indent="0">
              <a:buNone/>
            </a:pP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Janela de oportunidade para o desenvolvimento </a:t>
            </a:r>
            <a:r>
              <a:rPr lang="pt-BR" sz="1100" b="0" i="0" u="none" strike="noStrike" cap="none" dirty="0" err="1">
                <a:solidFill>
                  <a:srgbClr val="000000"/>
                </a:solidFill>
                <a:effectLst/>
                <a:latin typeface="Arial"/>
                <a:ea typeface="Arial"/>
                <a:cs typeface="Arial"/>
                <a:sym typeface="Arial"/>
              </a:rPr>
              <a:t>cerebral.-Encontra</a:t>
            </a:r>
            <a:r>
              <a:rPr lang="pt-BR" sz="1100" b="0" i="0" u="none" strike="noStrike" cap="none" dirty="0">
                <a:solidFill>
                  <a:srgbClr val="000000"/>
                </a:solidFill>
                <a:effectLst/>
                <a:latin typeface="Arial"/>
                <a:ea typeface="Arial"/>
                <a:cs typeface="Arial"/>
                <a:sym typeface="Arial"/>
              </a:rPr>
              <a:t> objetos mesmo quando muito escondidos. -Pode ser capaz de classificar formas e </a:t>
            </a:r>
            <a:r>
              <a:rPr lang="pt-BR" sz="1100" b="0" i="0" u="none" strike="noStrike" cap="none" dirty="0" err="1">
                <a:solidFill>
                  <a:srgbClr val="000000"/>
                </a:solidFill>
                <a:effectLst/>
                <a:latin typeface="Arial"/>
                <a:ea typeface="Arial"/>
                <a:cs typeface="Arial"/>
                <a:sym typeface="Arial"/>
              </a:rPr>
              <a:t>cores.-Completa</a:t>
            </a:r>
            <a:r>
              <a:rPr lang="pt-BR" sz="1100" b="0" i="0" u="none" strike="noStrike" cap="none" dirty="0">
                <a:solidFill>
                  <a:srgbClr val="000000"/>
                </a:solidFill>
                <a:effectLst/>
                <a:latin typeface="Arial"/>
                <a:ea typeface="Arial"/>
                <a:cs typeface="Arial"/>
                <a:sym typeface="Arial"/>
              </a:rPr>
              <a:t> frases e canções de histórias conhecidas. -Brinca de jogos simples de “faz de conta/adivinha”.</a:t>
            </a:r>
          </a:p>
          <a:p>
            <a:pPr marL="158750" indent="0">
              <a:buNone/>
            </a:pPr>
            <a:r>
              <a:rPr lang="pt-BR" sz="1100" b="1" i="0" u="none" strike="noStrike" cap="none" dirty="0">
                <a:solidFill>
                  <a:srgbClr val="000000"/>
                </a:solidFill>
                <a:effectLst/>
                <a:latin typeface="Arial"/>
                <a:ea typeface="Arial"/>
                <a:cs typeface="Arial"/>
                <a:sym typeface="Arial"/>
              </a:rPr>
              <a:t>Desenvolvimento Físico e Motor: </a:t>
            </a:r>
            <a:r>
              <a:rPr lang="pt-BR" sz="1100" b="0" i="0" u="none" strike="noStrike" cap="none" dirty="0">
                <a:solidFill>
                  <a:srgbClr val="000000"/>
                </a:solidFill>
                <a:effectLst/>
                <a:latin typeface="Arial"/>
                <a:ea typeface="Arial"/>
                <a:cs typeface="Arial"/>
                <a:sym typeface="Arial"/>
              </a:rPr>
              <a:t>Fica na ponta dos pés.- Chuta a bola. -Consegue segurar o lápis, rabiscando sem </a:t>
            </a:r>
            <a:r>
              <a:rPr lang="pt-BR" sz="1100" b="0" i="0" u="none" strike="noStrike" cap="none" dirty="0" err="1">
                <a:solidFill>
                  <a:srgbClr val="000000"/>
                </a:solidFill>
                <a:effectLst/>
                <a:latin typeface="Arial"/>
                <a:ea typeface="Arial"/>
                <a:cs typeface="Arial"/>
                <a:sym typeface="Arial"/>
              </a:rPr>
              <a:t>direção.-Começa</a:t>
            </a:r>
            <a:r>
              <a:rPr lang="pt-BR" sz="1100" b="0" i="0" u="none" strike="noStrike" cap="none" dirty="0">
                <a:solidFill>
                  <a:srgbClr val="000000"/>
                </a:solidFill>
                <a:effectLst/>
                <a:latin typeface="Arial"/>
                <a:ea typeface="Arial"/>
                <a:cs typeface="Arial"/>
                <a:sym typeface="Arial"/>
              </a:rPr>
              <a:t> a correr. -Sobe e desce de móveis sem ajuda. -Anda com segurança.</a:t>
            </a:r>
          </a:p>
          <a:p>
            <a:pPr marL="158750" indent="0">
              <a:buNone/>
            </a:pPr>
            <a:r>
              <a:rPr lang="pt-BR" sz="1100" b="1" i="0" u="none" strike="noStrike" cap="none" dirty="0">
                <a:solidFill>
                  <a:srgbClr val="000000"/>
                </a:solidFill>
                <a:effectLst/>
                <a:latin typeface="Arial"/>
                <a:ea typeface="Arial"/>
                <a:cs typeface="Arial"/>
                <a:sym typeface="Arial"/>
              </a:rPr>
              <a:t>Sexualidade: Período: 2 a 4 anos aproximadamente – Fase Anal </a:t>
            </a:r>
            <a:endParaRPr lang="pt-BR" sz="1100" b="0" i="0" u="none" strike="noStrike" cap="none" dirty="0">
              <a:solidFill>
                <a:srgbClr val="000000"/>
              </a:solidFill>
              <a:effectLst/>
              <a:latin typeface="Arial"/>
              <a:ea typeface="Arial"/>
              <a:cs typeface="Arial"/>
              <a:sym typeface="Arial"/>
            </a:endParaRPr>
          </a:p>
          <a:p>
            <a:pPr marL="158750" indent="0">
              <a:buNone/>
            </a:pPr>
            <a:r>
              <a:rPr lang="pt-BR" sz="1100" b="0" i="0" u="none" strike="noStrike" cap="none" dirty="0">
                <a:solidFill>
                  <a:srgbClr val="000000"/>
                </a:solidFill>
                <a:effectLst/>
                <a:latin typeface="Arial"/>
                <a:ea typeface="Arial"/>
                <a:cs typeface="Arial"/>
                <a:sym typeface="Arial"/>
              </a:rPr>
              <a:t>Passa a adquirir o controle dos esfíncteres, a zona de maior satisfação é a região do ânus.</a:t>
            </a:r>
          </a:p>
          <a:p>
            <a:pPr marL="158750" indent="0">
              <a:buNone/>
            </a:pPr>
            <a:r>
              <a:rPr lang="pt-BR" sz="1100" b="1" i="0" u="none" strike="noStrike" cap="none" dirty="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325874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fontAlgn="t">
              <a:buNone/>
            </a:pPr>
            <a:r>
              <a:rPr lang="pt-BR" sz="1100" b="0" i="0" u="none" strike="noStrike" cap="none" dirty="0">
                <a:solidFill>
                  <a:srgbClr val="000000"/>
                </a:solidFill>
                <a:effectLst/>
                <a:latin typeface="Arial"/>
                <a:ea typeface="Arial"/>
                <a:cs typeface="Arial"/>
                <a:sym typeface="Arial"/>
              </a:rPr>
              <a:t>Ementas: </a:t>
            </a:r>
          </a:p>
          <a:p>
            <a:pPr marL="158750" indent="0" rtl="0" fontAlgn="t">
              <a:buNone/>
            </a:pPr>
            <a:r>
              <a:rPr lang="pt-BR" sz="1100" b="0" i="0" u="none" strike="noStrike" cap="none" dirty="0">
                <a:solidFill>
                  <a:srgbClr val="000000"/>
                </a:solidFill>
                <a:effectLst/>
                <a:latin typeface="Arial"/>
                <a:ea typeface="Arial"/>
                <a:cs typeface="Arial"/>
                <a:sym typeface="Arial"/>
              </a:rPr>
              <a:t>1-HISTÓRICO GERACIONAL</a:t>
            </a:r>
            <a:r>
              <a:rPr lang="pt-BR" sz="1100" b="0" i="0" u="none" strike="noStrike" cap="none" baseline="0" dirty="0">
                <a:solidFill>
                  <a:srgbClr val="000000"/>
                </a:solidFill>
                <a:effectLst/>
                <a:latin typeface="Arial"/>
                <a:ea typeface="Arial"/>
                <a:cs typeface="Arial"/>
                <a:sym typeface="Arial"/>
              </a:rPr>
              <a:t> – FORMAÇÃO DO PAI E DA MÃE- ESTILOS PARENTAIS – PAPEL DOS AVÓS</a:t>
            </a:r>
            <a:endParaRPr lang="pt-BR" sz="1100" b="0" i="0" u="none" strike="noStrike" cap="none" dirty="0">
              <a:solidFill>
                <a:srgbClr val="000000"/>
              </a:solidFill>
              <a:effectLst/>
              <a:latin typeface="Arial"/>
              <a:ea typeface="Arial"/>
              <a:cs typeface="Arial"/>
              <a:sym typeface="Arial"/>
            </a:endParaRPr>
          </a:p>
          <a:p>
            <a:pPr marL="158750" indent="0" rtl="0" fontAlgn="t">
              <a:buNone/>
            </a:pPr>
            <a:r>
              <a:rPr lang="pt-BR" sz="1100" b="0" i="0" u="none" strike="noStrike" cap="none" dirty="0">
                <a:solidFill>
                  <a:srgbClr val="000000"/>
                </a:solidFill>
                <a:effectLst/>
                <a:latin typeface="Arial"/>
                <a:ea typeface="Arial"/>
                <a:cs typeface="Arial"/>
                <a:sym typeface="Arial"/>
              </a:rPr>
              <a:t>2-GESTAÇÃO E VIDA INTRAUTERINA – PRIMEIRAS RELAÇÕES AFETIVAS -BEM ESTAR DO BEBÊ:</a:t>
            </a:r>
            <a:r>
              <a:rPr lang="pt-BR" sz="1100" b="0" i="0" u="none" strike="noStrike" cap="none" baseline="0" dirty="0">
                <a:solidFill>
                  <a:srgbClr val="000000"/>
                </a:solidFill>
                <a:effectLst/>
                <a:latin typeface="Arial"/>
                <a:ea typeface="Arial"/>
                <a:cs typeface="Arial"/>
                <a:sym typeface="Arial"/>
              </a:rPr>
              <a:t> </a:t>
            </a:r>
            <a:r>
              <a:rPr lang="pt-BR" sz="1100" b="0" i="0" u="none" strike="noStrike" cap="none" dirty="0">
                <a:solidFill>
                  <a:srgbClr val="000000"/>
                </a:solidFill>
                <a:effectLst/>
                <a:latin typeface="Arial"/>
                <a:ea typeface="Arial"/>
                <a:cs typeface="Arial"/>
                <a:sym typeface="Arial"/>
              </a:rPr>
              <a:t>AMAMENTAÇÃO, SONO</a:t>
            </a:r>
            <a:r>
              <a:rPr lang="pt-BR" sz="1100" b="0" i="0" u="none" strike="noStrike" cap="none" baseline="0" dirty="0">
                <a:solidFill>
                  <a:srgbClr val="000000"/>
                </a:solidFill>
                <a:effectLst/>
                <a:latin typeface="Arial"/>
                <a:ea typeface="Arial"/>
                <a:cs typeface="Arial"/>
                <a:sym typeface="Arial"/>
              </a:rPr>
              <a:t> –VÍNCULOS AFETIVOS</a:t>
            </a:r>
            <a:endParaRPr lang="pt-BR" sz="1100" b="0" i="0" u="none" strike="noStrike" cap="none" dirty="0">
              <a:solidFill>
                <a:srgbClr val="000000"/>
              </a:solidFill>
              <a:effectLst/>
              <a:latin typeface="Arial"/>
              <a:ea typeface="Arial"/>
              <a:cs typeface="Arial"/>
              <a:sym typeface="Arial"/>
            </a:endParaRPr>
          </a:p>
          <a:p>
            <a:pPr marL="158750" indent="0" rtl="0" fontAlgn="t">
              <a:buNone/>
            </a:pPr>
            <a:r>
              <a:rPr lang="pt-BR" sz="1100" b="0" i="0" u="none" strike="noStrike" cap="none" dirty="0">
                <a:solidFill>
                  <a:srgbClr val="000000"/>
                </a:solidFill>
                <a:effectLst/>
                <a:latin typeface="Arial"/>
                <a:ea typeface="Arial"/>
                <a:cs typeface="Arial"/>
                <a:sym typeface="Arial"/>
              </a:rPr>
              <a:t>3-CARACTERÍSTICAS FÍSICAS, MOTORAS, DA SEXUALIDADE</a:t>
            </a:r>
            <a:r>
              <a:rPr lang="pt-BR" sz="1100" b="0" i="0" u="none" strike="noStrike" cap="none" baseline="0" dirty="0">
                <a:solidFill>
                  <a:srgbClr val="000000"/>
                </a:solidFill>
                <a:effectLst/>
                <a:latin typeface="Arial"/>
                <a:ea typeface="Arial"/>
                <a:cs typeface="Arial"/>
                <a:sym typeface="Arial"/>
              </a:rPr>
              <a:t> E COGNITIVAS DA FASE</a:t>
            </a:r>
            <a:endParaRPr lang="pt-BR" sz="1100" b="0" i="0" u="none" strike="noStrike" cap="none" dirty="0">
              <a:solidFill>
                <a:srgbClr val="000000"/>
              </a:solidFill>
              <a:effectLst/>
              <a:latin typeface="Arial"/>
              <a:ea typeface="Arial"/>
              <a:cs typeface="Arial"/>
              <a:sym typeface="Arial"/>
            </a:endParaRPr>
          </a:p>
          <a:p>
            <a:pPr marL="158750" indent="0" rtl="0" fontAlgn="t">
              <a:buNone/>
            </a:pPr>
            <a:r>
              <a:rPr lang="pt-BR" sz="1100" b="0" i="0" u="none" strike="noStrike" cap="none" dirty="0">
                <a:solidFill>
                  <a:srgbClr val="000000"/>
                </a:solidFill>
                <a:effectLst/>
                <a:latin typeface="Arial"/>
                <a:ea typeface="Arial"/>
                <a:cs typeface="Arial"/>
                <a:sym typeface="Arial"/>
              </a:rPr>
              <a:t>4- AUTOESTIMA – AUTONOMIA – ELOGIOS – EMOÇÕES – CNV</a:t>
            </a:r>
          </a:p>
          <a:p>
            <a:pPr marL="158750" indent="0" rtl="0" fontAlgn="t">
              <a:buNone/>
            </a:pPr>
            <a:r>
              <a:rPr lang="pt-BR" sz="1100" b="0" i="0" u="none" strike="noStrike" cap="none" dirty="0">
                <a:solidFill>
                  <a:srgbClr val="000000"/>
                </a:solidFill>
                <a:effectLst/>
                <a:latin typeface="Arial"/>
                <a:ea typeface="Arial"/>
                <a:cs typeface="Arial"/>
                <a:sym typeface="Arial"/>
              </a:rPr>
              <a:t>5-PROCESSO EDUCATIVO –TELAS ( I DISORDERS) – LIMTES- SEGURANÇA- INSTITUCIONALIZAÇÃO PRECOCE – CRECHITES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0539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lvl="0" indent="-342900">
              <a:buFont typeface="Arial" panose="020B0604020202020204" pitchFamily="34" charset="0"/>
              <a:buChar char="•"/>
            </a:pPr>
            <a:r>
              <a:rPr lang="pt-BR" sz="1100" dirty="0"/>
              <a:t>Não recriminar escapes de cocô e xixi.</a:t>
            </a:r>
          </a:p>
          <a:p>
            <a:pPr marL="457200" lvl="0" indent="-342900">
              <a:buFont typeface="Arial" panose="020B0604020202020204" pitchFamily="34" charset="0"/>
              <a:buChar char="•"/>
            </a:pPr>
            <a:r>
              <a:rPr lang="pt-BR" sz="1100" dirty="0"/>
              <a:t>Encarar as birras com sabedoria.</a:t>
            </a:r>
          </a:p>
          <a:p>
            <a:pPr marL="457200" lvl="0" indent="-342900">
              <a:buFont typeface="Arial" panose="020B0604020202020204" pitchFamily="34" charset="0"/>
              <a:buChar char="•"/>
            </a:pPr>
            <a:r>
              <a:rPr lang="pt-BR" sz="1100" dirty="0"/>
              <a:t>Já pode guardar os brinquedos e os seus calçados.</a:t>
            </a:r>
          </a:p>
          <a:p>
            <a:pPr marL="457200" lvl="0" indent="-342900">
              <a:buFont typeface="Arial" panose="020B0604020202020204" pitchFamily="34" charset="0"/>
              <a:buChar char="•"/>
            </a:pPr>
            <a:r>
              <a:rPr lang="pt-BR" sz="1100" dirty="0"/>
              <a:t>Pode limpar pequenas superfícies.</a:t>
            </a:r>
          </a:p>
          <a:p>
            <a:pPr marL="457200" lvl="0" indent="-342900">
              <a:buFont typeface="Arial" panose="020B0604020202020204" pitchFamily="34" charset="0"/>
              <a:buChar char="•"/>
            </a:pPr>
            <a:r>
              <a:rPr lang="pt-BR" sz="1100" dirty="0"/>
              <a:t>Pode colocar guardanapos na mesa.</a:t>
            </a:r>
          </a:p>
          <a:p>
            <a:pPr marL="457200" lvl="0" indent="-342900">
              <a:buFont typeface="Arial" panose="020B0604020202020204" pitchFamily="34" charset="0"/>
              <a:buChar char="•"/>
            </a:pPr>
            <a:r>
              <a:rPr lang="pt-BR" sz="1100" dirty="0"/>
              <a:t>Responder as perguntas com serenidade e respeito.</a:t>
            </a:r>
          </a:p>
          <a:p>
            <a:pPr marL="457200" lvl="0" indent="-342900">
              <a:buFont typeface="Arial" panose="020B0604020202020204" pitchFamily="34" charset="0"/>
              <a:buChar char="•"/>
            </a:pPr>
            <a:r>
              <a:rPr lang="pt-BR" sz="1100" dirty="0"/>
              <a:t>Brinque com a criança com bola e jogos de encaixar. Além disso, passeie com ela ao ar livre sempre que possível, ensinando-a a olhar para a natureza.</a:t>
            </a:r>
          </a:p>
          <a:p>
            <a:pPr marL="457200" indent="-342900">
              <a:buFont typeface="Arial" panose="020B0604020202020204" pitchFamily="34" charset="0"/>
              <a:buChar char="•"/>
            </a:pPr>
            <a:r>
              <a:rPr lang="pt-BR" sz="1100" dirty="0"/>
              <a:t>Esteja atento às situações de risco e não descuide da criança.</a:t>
            </a:r>
          </a:p>
          <a:p>
            <a:endParaRPr lang="pt-BR" dirty="0"/>
          </a:p>
        </p:txBody>
      </p:sp>
    </p:spTree>
    <p:extLst>
      <p:ext uri="{BB962C8B-B14F-4D97-AF65-F5344CB8AC3E}">
        <p14:creationId xmlns:p14="http://schemas.microsoft.com/office/powerpoint/2010/main" val="89487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Copia adultos e amigos. -Demonstra afeto </a:t>
            </a:r>
            <a:r>
              <a:rPr lang="pt-BR" sz="1100" b="0" i="0" u="none" strike="noStrike" cap="none" dirty="0" err="1">
                <a:solidFill>
                  <a:srgbClr val="000000"/>
                </a:solidFill>
                <a:effectLst/>
                <a:latin typeface="Arial"/>
                <a:ea typeface="Arial"/>
                <a:cs typeface="Arial"/>
                <a:sym typeface="Arial"/>
              </a:rPr>
              <a:t>espontaneamente.-Reveza</a:t>
            </a:r>
            <a:r>
              <a:rPr lang="pt-BR" sz="1100" b="0" i="0" u="none" strike="noStrike" cap="none" dirty="0">
                <a:solidFill>
                  <a:srgbClr val="000000"/>
                </a:solidFill>
                <a:effectLst/>
                <a:latin typeface="Arial"/>
                <a:ea typeface="Arial"/>
                <a:cs typeface="Arial"/>
                <a:sym typeface="Arial"/>
              </a:rPr>
              <a:t> sua vez em jogos com </a:t>
            </a:r>
            <a:r>
              <a:rPr lang="pt-BR" sz="1100" b="0" i="0" u="none" strike="noStrike" cap="none" dirty="0" err="1">
                <a:solidFill>
                  <a:srgbClr val="000000"/>
                </a:solidFill>
                <a:effectLst/>
                <a:latin typeface="Arial"/>
                <a:ea typeface="Arial"/>
                <a:cs typeface="Arial"/>
                <a:sym typeface="Arial"/>
              </a:rPr>
              <a:t>amigos.-Preocupa-se</a:t>
            </a:r>
            <a:r>
              <a:rPr lang="pt-BR" sz="1100" b="0" i="0" u="none" strike="noStrike" cap="none" dirty="0">
                <a:solidFill>
                  <a:srgbClr val="000000"/>
                </a:solidFill>
                <a:effectLst/>
                <a:latin typeface="Arial"/>
                <a:ea typeface="Arial"/>
                <a:cs typeface="Arial"/>
                <a:sym typeface="Arial"/>
              </a:rPr>
              <a:t> com choros de amigos e </a:t>
            </a:r>
            <a:r>
              <a:rPr lang="pt-BR" sz="1100" b="0" i="0" u="none" strike="noStrike" cap="none" dirty="0" err="1">
                <a:solidFill>
                  <a:srgbClr val="000000"/>
                </a:solidFill>
                <a:effectLst/>
                <a:latin typeface="Arial"/>
                <a:ea typeface="Arial"/>
                <a:cs typeface="Arial"/>
                <a:sym typeface="Arial"/>
              </a:rPr>
              <a:t>conhecidos.-Demonstra</a:t>
            </a:r>
            <a:r>
              <a:rPr lang="pt-BR" sz="1100" b="0" i="0" u="none" strike="noStrike" cap="none" dirty="0">
                <a:solidFill>
                  <a:srgbClr val="000000"/>
                </a:solidFill>
                <a:effectLst/>
                <a:latin typeface="Arial"/>
                <a:ea typeface="Arial"/>
                <a:cs typeface="Arial"/>
                <a:sym typeface="Arial"/>
              </a:rPr>
              <a:t> diversas emoções, alegrias, tristezas e </a:t>
            </a:r>
            <a:r>
              <a:rPr lang="pt-BR" sz="1100" b="0" i="0" u="none" strike="noStrike" cap="none" dirty="0" err="1">
                <a:solidFill>
                  <a:srgbClr val="000000"/>
                </a:solidFill>
                <a:effectLst/>
                <a:latin typeface="Arial"/>
                <a:ea typeface="Arial"/>
                <a:cs typeface="Arial"/>
                <a:sym typeface="Arial"/>
              </a:rPr>
              <a:t>raivas.-Pode</a:t>
            </a:r>
            <a:r>
              <a:rPr lang="pt-BR" sz="1100" b="0" i="0" u="none" strike="noStrike" cap="none" dirty="0">
                <a:solidFill>
                  <a:srgbClr val="000000"/>
                </a:solidFill>
                <a:effectLst/>
                <a:latin typeface="Arial"/>
                <a:ea typeface="Arial"/>
                <a:cs typeface="Arial"/>
                <a:sym typeface="Arial"/>
              </a:rPr>
              <a:t> ficar magoado com mudanças na rotina. -Pode se vestir e trocar de roupa.</a:t>
            </a:r>
          </a:p>
          <a:p>
            <a:pPr marL="158750" lvl="0" indent="0">
              <a:buNone/>
            </a:pPr>
            <a:r>
              <a:rPr lang="pt-BR" sz="1100" b="0" i="0" u="none" strike="noStrike" cap="none" dirty="0">
                <a:solidFill>
                  <a:srgbClr val="000000"/>
                </a:solidFill>
                <a:effectLst/>
                <a:latin typeface="Arial"/>
                <a:ea typeface="Arial"/>
                <a:cs typeface="Arial"/>
                <a:sym typeface="Arial"/>
              </a:rPr>
              <a:t>Sinais de independência: demonstra resistência a limites, ainda não domina suas emoções, com crises de birra.</a:t>
            </a:r>
          </a:p>
          <a:p>
            <a:pPr marL="158750" indent="0">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Diz seu primeiro nome, idade e gênero. -Identifica e nomeia a maioria dos objetos como sendo </a:t>
            </a:r>
            <a:r>
              <a:rPr lang="pt-BR" sz="1100" b="0" i="0" u="none" strike="noStrike" cap="none" dirty="0" err="1">
                <a:solidFill>
                  <a:srgbClr val="000000"/>
                </a:solidFill>
                <a:effectLst/>
                <a:latin typeface="Arial"/>
                <a:ea typeface="Arial"/>
                <a:cs typeface="Arial"/>
                <a:sym typeface="Arial"/>
              </a:rPr>
              <a:t>seus.-Chama</a:t>
            </a:r>
            <a:r>
              <a:rPr lang="pt-BR" sz="1100" b="0" i="0" u="none" strike="noStrike" cap="none" dirty="0">
                <a:solidFill>
                  <a:srgbClr val="000000"/>
                </a:solidFill>
                <a:effectLst/>
                <a:latin typeface="Arial"/>
                <a:ea typeface="Arial"/>
                <a:cs typeface="Arial"/>
                <a:sym typeface="Arial"/>
              </a:rPr>
              <a:t> o amigo pelo nome.</a:t>
            </a:r>
          </a:p>
          <a:p>
            <a:pPr marL="158750" lvl="0" indent="0">
              <a:buNone/>
            </a:pPr>
            <a:r>
              <a:rPr lang="pt-BR" sz="1100" b="0" i="0" u="none" strike="noStrike" cap="none" dirty="0">
                <a:solidFill>
                  <a:srgbClr val="000000"/>
                </a:solidFill>
                <a:effectLst/>
                <a:latin typeface="Arial"/>
                <a:ea typeface="Arial"/>
                <a:cs typeface="Arial"/>
                <a:sym typeface="Arial"/>
              </a:rPr>
              <a:t>Pergunta tudo e aprende muitas palavras, entendendo e respondendo perguntas simples.</a:t>
            </a:r>
          </a:p>
          <a:p>
            <a:pPr marL="158750" indent="0">
              <a:buNone/>
            </a:pPr>
            <a:r>
              <a:rPr lang="pt-BR" b="1" dirty="0">
                <a:effectLst/>
              </a:rPr>
              <a:t>Cognitivo - Aprendizado</a:t>
            </a:r>
            <a:r>
              <a:rPr lang="pt-BR" dirty="0">
                <a:effectLst/>
              </a:rPr>
              <a:t>, </a:t>
            </a:r>
            <a:r>
              <a:rPr lang="pt-BR" b="1" dirty="0">
                <a:effectLst/>
              </a:rPr>
              <a:t>pensamento, resolução de problemas</a:t>
            </a:r>
            <a:r>
              <a:rPr lang="pt-BR" dirty="0">
                <a:effectLst/>
              </a:rPr>
              <a:t> </a:t>
            </a:r>
            <a:r>
              <a:rPr lang="pt-BR" sz="1100" b="0" i="0" u="none" strike="noStrike" cap="none" dirty="0">
                <a:solidFill>
                  <a:srgbClr val="000000"/>
                </a:solidFill>
                <a:effectLst/>
                <a:latin typeface="Arial"/>
                <a:ea typeface="Arial"/>
                <a:cs typeface="Arial"/>
                <a:sym typeface="Arial"/>
              </a:rPr>
              <a:t>Período de ouro para o desenvolvimento do cérebro. -Pode brincar com objetos como botões, alavancas e peças móveis. -Brinca de “faz de conta” com bonecas, animais e pessoas. -Monta quebra-cabeças de 3-4 peças. -Rosqueia e desrosqueia tampas e abre maçanetas. -Vira páginas do livro uma de cada vez</a:t>
            </a:r>
          </a:p>
          <a:p>
            <a:pPr marL="158750" indent="0">
              <a:buNone/>
            </a:pPr>
            <a:r>
              <a:rPr lang="pt-BR" sz="1100" b="1" i="0" u="none" strike="noStrike" cap="none" dirty="0">
                <a:solidFill>
                  <a:srgbClr val="000000"/>
                </a:solidFill>
                <a:effectLst/>
                <a:latin typeface="Arial"/>
                <a:ea typeface="Arial"/>
                <a:cs typeface="Arial"/>
                <a:sym typeface="Arial"/>
              </a:rPr>
              <a:t>Desenvolvimento Físico e Motor:</a:t>
            </a:r>
            <a:r>
              <a:rPr lang="pt-BR" sz="1100" b="1" i="0" u="none" strike="noStrike" cap="none" baseline="0" dirty="0">
                <a:solidFill>
                  <a:srgbClr val="000000"/>
                </a:solidFill>
                <a:effectLst/>
                <a:latin typeface="Arial"/>
                <a:ea typeface="Arial"/>
                <a:cs typeface="Arial"/>
                <a:sym typeface="Arial"/>
              </a:rPr>
              <a:t> </a:t>
            </a:r>
            <a:r>
              <a:rPr lang="pt-BR" sz="1100" b="0" i="0" u="none" strike="noStrike" cap="none" dirty="0">
                <a:solidFill>
                  <a:srgbClr val="000000"/>
                </a:solidFill>
                <a:effectLst/>
                <a:latin typeface="Arial"/>
                <a:ea typeface="Arial"/>
                <a:cs typeface="Arial"/>
                <a:sym typeface="Arial"/>
              </a:rPr>
              <a:t>Consegue subir facilmente (escalar).-Pode pedalar um triciclo (bicicleta com rodinhas).-Sobe e desce escadas, um degrau de cada vez.</a:t>
            </a:r>
          </a:p>
          <a:p>
            <a:pPr marL="158750" indent="0">
              <a:buNone/>
            </a:pPr>
            <a:r>
              <a:rPr lang="pt-BR" sz="1100" b="1" i="0" u="none" strike="noStrike" cap="none" dirty="0" err="1">
                <a:solidFill>
                  <a:srgbClr val="000000"/>
                </a:solidFill>
                <a:effectLst/>
                <a:latin typeface="Arial"/>
                <a:ea typeface="Arial"/>
                <a:cs typeface="Arial"/>
                <a:sym typeface="Arial"/>
              </a:rPr>
              <a:t>Sexualidade:</a:t>
            </a:r>
            <a:r>
              <a:rPr lang="pt-BR" sz="1100" b="0" i="0" u="none" strike="noStrike" cap="none" dirty="0" err="1">
                <a:solidFill>
                  <a:srgbClr val="000000"/>
                </a:solidFill>
                <a:effectLst/>
                <a:latin typeface="Arial"/>
                <a:ea typeface="Arial"/>
                <a:cs typeface="Arial"/>
                <a:sym typeface="Arial"/>
              </a:rPr>
              <a:t>Primeiras</a:t>
            </a:r>
            <a:r>
              <a:rPr lang="pt-BR" sz="1100" b="0" i="0" u="none" strike="noStrike" cap="none" dirty="0">
                <a:solidFill>
                  <a:srgbClr val="000000"/>
                </a:solidFill>
                <a:effectLst/>
                <a:latin typeface="Arial"/>
                <a:ea typeface="Arial"/>
                <a:cs typeface="Arial"/>
                <a:sym typeface="Arial"/>
              </a:rPr>
              <a:t> perguntas sobre como nascem os bebês e elas merecem respostas simples, sem aulas sobre amor e sexo.</a:t>
            </a:r>
          </a:p>
          <a:p>
            <a:pPr marL="158750" lvl="0" indent="0">
              <a:buNone/>
            </a:pPr>
            <a:r>
              <a:rPr lang="pt-BR" sz="1100" b="0" i="0" u="none" strike="noStrike" cap="none" dirty="0">
                <a:solidFill>
                  <a:srgbClr val="000000"/>
                </a:solidFill>
                <a:effectLst/>
                <a:latin typeface="Arial"/>
                <a:ea typeface="Arial"/>
                <a:cs typeface="Arial"/>
                <a:sym typeface="Arial"/>
              </a:rPr>
              <a:t>A manipulação do corpo é natural. A criança começa a explorar o mundo e o próprio corpo</a:t>
            </a:r>
          </a:p>
          <a:p>
            <a:pPr marL="158750" indent="0">
              <a:buNone/>
            </a:pPr>
            <a:endParaRPr dirty="0"/>
          </a:p>
        </p:txBody>
      </p:sp>
    </p:spTree>
    <p:extLst>
      <p:ext uri="{BB962C8B-B14F-4D97-AF65-F5344CB8AC3E}">
        <p14:creationId xmlns:p14="http://schemas.microsoft.com/office/powerpoint/2010/main" val="2213583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Gosta de fazer coisas </a:t>
            </a:r>
            <a:r>
              <a:rPr lang="pt-BR" sz="1100" b="0" i="0" u="none" strike="noStrike" cap="none" dirty="0" err="1">
                <a:solidFill>
                  <a:srgbClr val="000000"/>
                </a:solidFill>
                <a:effectLst/>
                <a:latin typeface="Arial"/>
                <a:ea typeface="Arial"/>
                <a:cs typeface="Arial"/>
                <a:sym typeface="Arial"/>
              </a:rPr>
              <a:t>novas.-É</a:t>
            </a:r>
            <a:r>
              <a:rPr lang="pt-BR" sz="1100" b="0" i="0" u="none" strike="noStrike" cap="none" dirty="0">
                <a:solidFill>
                  <a:srgbClr val="000000"/>
                </a:solidFill>
                <a:effectLst/>
                <a:latin typeface="Arial"/>
                <a:ea typeface="Arial"/>
                <a:cs typeface="Arial"/>
                <a:sym typeface="Arial"/>
              </a:rPr>
              <a:t> cada vez mais criativo com brincadeiras de “faz de conta”. -Compartilha as suas brincadeiras com outras crianças.- Expressa o que gosta e tem </a:t>
            </a:r>
            <a:r>
              <a:rPr lang="pt-BR" sz="1100" b="0" i="0" u="none" strike="noStrike" cap="none" dirty="0" err="1">
                <a:solidFill>
                  <a:srgbClr val="000000"/>
                </a:solidFill>
                <a:effectLst/>
                <a:latin typeface="Arial"/>
                <a:ea typeface="Arial"/>
                <a:cs typeface="Arial"/>
                <a:sym typeface="Arial"/>
              </a:rPr>
              <a:t>interesse.-É</a:t>
            </a:r>
            <a:r>
              <a:rPr lang="pt-BR" sz="1100" b="0" i="0" u="none" strike="noStrike" cap="none" dirty="0">
                <a:solidFill>
                  <a:srgbClr val="000000"/>
                </a:solidFill>
                <a:effectLst/>
                <a:latin typeface="Arial"/>
                <a:ea typeface="Arial"/>
                <a:cs typeface="Arial"/>
                <a:sym typeface="Arial"/>
              </a:rPr>
              <a:t> colaborativo, segue regras e combinados.-</a:t>
            </a:r>
          </a:p>
          <a:p>
            <a:pPr marL="158750" indent="0">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Consegue diferenciar “ele” e “ela” nas frases. -Canta canções ou fala um poema de cabeça. -Conta histórias. -Pode dizer nome e sobrenome. -Fala de forma clara e compreensível o que quer.</a:t>
            </a:r>
          </a:p>
          <a:p>
            <a:pPr marL="158750" lvl="0" indent="0">
              <a:buNone/>
            </a:pP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Nomeia algumas cores e números. -Entende a ideia de contar (números). -Começa a entender hora/horários. -Lembra-se de partes da história. -Entende a ideia de igual e </a:t>
            </a:r>
            <a:r>
              <a:rPr lang="pt-BR" sz="1100" b="0" i="0" u="none" strike="noStrike" cap="none" dirty="0" err="1">
                <a:solidFill>
                  <a:srgbClr val="000000"/>
                </a:solidFill>
                <a:effectLst/>
                <a:latin typeface="Arial"/>
                <a:ea typeface="Arial"/>
                <a:cs typeface="Arial"/>
                <a:sym typeface="Arial"/>
              </a:rPr>
              <a:t>diferente.-Usa</a:t>
            </a:r>
            <a:r>
              <a:rPr lang="pt-BR" sz="1100" b="0" i="0" u="none" strike="noStrike" cap="none" dirty="0">
                <a:solidFill>
                  <a:srgbClr val="000000"/>
                </a:solidFill>
                <a:effectLst/>
                <a:latin typeface="Arial"/>
                <a:ea typeface="Arial"/>
                <a:cs typeface="Arial"/>
                <a:sym typeface="Arial"/>
              </a:rPr>
              <a:t> tesoura. - Conhece algumas </a:t>
            </a:r>
            <a:r>
              <a:rPr lang="pt-BR" sz="1100" b="0" i="0" u="none" strike="noStrike" cap="none" dirty="0" err="1">
                <a:solidFill>
                  <a:srgbClr val="000000"/>
                </a:solidFill>
                <a:effectLst/>
                <a:latin typeface="Arial"/>
                <a:ea typeface="Arial"/>
                <a:cs typeface="Arial"/>
                <a:sym typeface="Arial"/>
              </a:rPr>
              <a:t>cores.-Fala</a:t>
            </a:r>
            <a:r>
              <a:rPr lang="pt-BR" sz="1100" b="0" i="0" u="none" strike="noStrike" cap="none" dirty="0">
                <a:solidFill>
                  <a:srgbClr val="000000"/>
                </a:solidFill>
                <a:effectLst/>
                <a:latin typeface="Arial"/>
                <a:ea typeface="Arial"/>
                <a:cs typeface="Arial"/>
                <a:sym typeface="Arial"/>
              </a:rPr>
              <a:t> o que imagina que virá na sequência do livro/história.</a:t>
            </a:r>
          </a:p>
          <a:p>
            <a:pPr marL="158750" indent="0">
              <a:buNone/>
            </a:pPr>
            <a:r>
              <a:rPr lang="pt-BR" sz="1100" b="1" i="0" u="none" strike="noStrike" cap="none" dirty="0">
                <a:solidFill>
                  <a:srgbClr val="000000"/>
                </a:solidFill>
                <a:effectLst/>
                <a:latin typeface="Arial"/>
                <a:ea typeface="Arial"/>
                <a:cs typeface="Arial"/>
                <a:sym typeface="Arial"/>
              </a:rPr>
              <a:t>Desenvolvimento Físico e Motor: </a:t>
            </a:r>
            <a:r>
              <a:rPr lang="pt-BR" sz="1100" b="0" i="0" u="none" strike="noStrike" cap="none" dirty="0">
                <a:solidFill>
                  <a:srgbClr val="000000"/>
                </a:solidFill>
                <a:effectLst/>
                <a:latin typeface="Arial"/>
                <a:ea typeface="Arial"/>
                <a:cs typeface="Arial"/>
                <a:sym typeface="Arial"/>
              </a:rPr>
              <a:t>Salta e fica em um pé só por até 2 segundos. -Consegue pegar uma bola arremessada na maior parte das vezes. -Pode se servir, cortar e amassar a própria comida. - Sabe vestir e tirar sua roupa e calçados.-</a:t>
            </a:r>
          </a:p>
          <a:p>
            <a:pPr marL="158750" indent="0">
              <a:buNone/>
            </a:pPr>
            <a:r>
              <a:rPr lang="pt-BR" sz="1100" b="1" i="0" u="none" strike="noStrike" cap="none" dirty="0">
                <a:solidFill>
                  <a:srgbClr val="000000"/>
                </a:solidFill>
                <a:effectLst/>
                <a:latin typeface="Arial"/>
                <a:ea typeface="Arial"/>
                <a:cs typeface="Arial"/>
                <a:sym typeface="Arial"/>
              </a:rPr>
              <a:t>Sexualidade: Período: de 4 a 6 anos aproximadamente - Fase Fálica</a:t>
            </a:r>
          </a:p>
          <a:p>
            <a:pPr marL="158750" lvl="0" indent="0">
              <a:buNone/>
            </a:pPr>
            <a:r>
              <a:rPr lang="pt-BR" sz="1100" b="1" i="0" u="none" strike="noStrike" cap="none" dirty="0">
                <a:solidFill>
                  <a:srgbClr val="000000"/>
                </a:solidFill>
                <a:effectLst/>
                <a:latin typeface="Arial"/>
                <a:ea typeface="Arial"/>
                <a:cs typeface="Arial"/>
                <a:sym typeface="Arial"/>
              </a:rPr>
              <a:t>Também é neste período que surge o complexo de Édipo, o qual é representado por uma forte atração que a criança apresenta pelo genitor do sexo oposto, enquanto nutre sentimentos de amor e ódio pelo genitor do mesmo sexo.</a:t>
            </a:r>
          </a:p>
          <a:p>
            <a:pPr marL="158750" lvl="0" indent="0">
              <a:buNone/>
            </a:pPr>
            <a:r>
              <a:rPr lang="pt-BR" sz="1100" b="1" i="0" u="none" strike="noStrike" cap="none" dirty="0">
                <a:solidFill>
                  <a:srgbClr val="000000"/>
                </a:solidFill>
                <a:effectLst/>
                <a:latin typeface="Arial"/>
                <a:ea typeface="Arial"/>
                <a:cs typeface="Arial"/>
                <a:sym typeface="Arial"/>
              </a:rPr>
              <a:t>“jogos sexuais – eu mostro o meu e você mostra o seu”</a:t>
            </a:r>
          </a:p>
          <a:p>
            <a:pPr marL="158750" lvl="0" indent="0">
              <a:buNone/>
            </a:pPr>
            <a:r>
              <a:rPr lang="pt-BR" sz="1100" b="0" i="0" u="none" strike="noStrike" cap="none" dirty="0">
                <a:solidFill>
                  <a:srgbClr val="000000"/>
                </a:solidFill>
                <a:effectLst/>
                <a:latin typeface="Arial"/>
                <a:ea typeface="Arial"/>
                <a:cs typeface="Arial"/>
                <a:sym typeface="Arial"/>
              </a:rPr>
              <a:t> É nesta etapa que a criança começa a ter noção de higiene.</a:t>
            </a:r>
          </a:p>
        </p:txBody>
      </p:sp>
    </p:spTree>
    <p:extLst>
      <p:ext uri="{BB962C8B-B14F-4D97-AF65-F5344CB8AC3E}">
        <p14:creationId xmlns:p14="http://schemas.microsoft.com/office/powerpoint/2010/main" val="2530073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0" i="0" u="none" strike="noStrike" cap="none" dirty="0">
                <a:solidFill>
                  <a:srgbClr val="000000"/>
                </a:solidFill>
                <a:effectLst/>
                <a:latin typeface="Arial"/>
                <a:ea typeface="Arial"/>
                <a:cs typeface="Arial"/>
                <a:sym typeface="Arial"/>
              </a:rPr>
              <a:t>Ler e contar histórias.</a:t>
            </a:r>
          </a:p>
          <a:p>
            <a:pPr lvl="0"/>
            <a:r>
              <a:rPr lang="pt-BR" sz="1100" b="0" i="0" u="none" strike="noStrike" cap="none" dirty="0">
                <a:solidFill>
                  <a:srgbClr val="000000"/>
                </a:solidFill>
                <a:effectLst/>
                <a:latin typeface="Arial"/>
                <a:ea typeface="Arial"/>
                <a:cs typeface="Arial"/>
                <a:sym typeface="Arial"/>
              </a:rPr>
              <a:t>Conversar, explicar, valorizar suas produções e atitudes positivas.</a:t>
            </a:r>
          </a:p>
          <a:p>
            <a:pPr lvl="0"/>
            <a:r>
              <a:rPr lang="pt-BR" sz="1100" b="0" i="0" u="none" strike="noStrike" cap="none" dirty="0">
                <a:solidFill>
                  <a:srgbClr val="000000"/>
                </a:solidFill>
                <a:effectLst/>
                <a:latin typeface="Arial"/>
                <a:ea typeface="Arial"/>
                <a:cs typeface="Arial"/>
                <a:sym typeface="Arial"/>
              </a:rPr>
              <a:t>Introduzir brinquedos de alfabetização. </a:t>
            </a:r>
          </a:p>
          <a:p>
            <a:pPr lvl="0"/>
            <a:r>
              <a:rPr lang="pt-BR" sz="1100" b="0" i="0" u="none" strike="noStrike" cap="none" dirty="0">
                <a:solidFill>
                  <a:srgbClr val="000000"/>
                </a:solidFill>
                <a:effectLst/>
                <a:latin typeface="Arial"/>
                <a:ea typeface="Arial"/>
                <a:cs typeface="Arial"/>
                <a:sym typeface="Arial"/>
              </a:rPr>
              <a:t>Já pode arrumar a própria cama. Colocar roupa na máquina.</a:t>
            </a:r>
          </a:p>
          <a:p>
            <a:pPr lvl="0"/>
            <a:r>
              <a:rPr lang="pt-BR" sz="1100" b="0" i="0" u="none" strike="noStrike" cap="none" dirty="0">
                <a:solidFill>
                  <a:srgbClr val="000000"/>
                </a:solidFill>
                <a:effectLst/>
                <a:latin typeface="Arial"/>
                <a:ea typeface="Arial"/>
                <a:cs typeface="Arial"/>
                <a:sym typeface="Arial"/>
              </a:rPr>
              <a:t>Guardar roupas. Ajudar a colocar a mesa.</a:t>
            </a:r>
          </a:p>
          <a:p>
            <a:pPr lvl="0"/>
            <a:r>
              <a:rPr lang="pt-BR" sz="1100" b="0" i="0" u="none" strike="noStrike" cap="none" dirty="0">
                <a:solidFill>
                  <a:srgbClr val="000000"/>
                </a:solidFill>
                <a:effectLst/>
                <a:latin typeface="Arial"/>
                <a:ea typeface="Arial"/>
                <a:cs typeface="Arial"/>
                <a:sym typeface="Arial"/>
              </a:rPr>
              <a:t>Responder às curiosidades embaraçosas com naturalidade.</a:t>
            </a:r>
          </a:p>
          <a:p>
            <a:pPr lvl="0"/>
            <a:r>
              <a:rPr lang="pt-BR" sz="1100" b="0" i="0" u="none" strike="noStrike" cap="none" dirty="0">
                <a:solidFill>
                  <a:srgbClr val="000000"/>
                </a:solidFill>
                <a:effectLst/>
                <a:latin typeface="Arial"/>
                <a:ea typeface="Arial"/>
                <a:cs typeface="Arial"/>
                <a:sym typeface="Arial"/>
              </a:rPr>
              <a:t>Responder as perguntas com serenidade e respeito.</a:t>
            </a:r>
          </a:p>
          <a:p>
            <a:pPr lvl="0"/>
            <a:r>
              <a:rPr lang="pt-BR" sz="1100" b="0" i="0" u="none" strike="noStrike" cap="none" dirty="0">
                <a:solidFill>
                  <a:srgbClr val="000000"/>
                </a:solidFill>
                <a:effectLst/>
                <a:latin typeface="Arial"/>
                <a:ea typeface="Arial"/>
                <a:cs typeface="Arial"/>
                <a:sym typeface="Arial"/>
              </a:rPr>
              <a:t>Para atravessar a rua, a criança deve estar de mãos dadas com um adulto.</a:t>
            </a:r>
          </a:p>
          <a:p>
            <a:pPr lvl="0"/>
            <a:r>
              <a:rPr lang="pt-BR" sz="1100" b="0" i="0" u="none" strike="noStrike" cap="none" dirty="0">
                <a:solidFill>
                  <a:srgbClr val="000000"/>
                </a:solidFill>
                <a:effectLst/>
                <a:latin typeface="Arial"/>
                <a:ea typeface="Arial"/>
                <a:cs typeface="Arial"/>
                <a:sym typeface="Arial"/>
              </a:rPr>
              <a:t>Nunca bata na criança; violência só vai ensiná-la a ser violenta também.</a:t>
            </a:r>
          </a:p>
          <a:p>
            <a:pPr lvl="0"/>
            <a:r>
              <a:rPr lang="pt-BR" sz="1100" b="0" i="0" u="none" strike="noStrike" cap="none" dirty="0">
                <a:solidFill>
                  <a:srgbClr val="000000"/>
                </a:solidFill>
                <a:effectLst/>
                <a:latin typeface="Arial"/>
                <a:ea typeface="Arial"/>
                <a:cs typeface="Arial"/>
                <a:sym typeface="Arial"/>
              </a:rPr>
              <a:t>Não deixe que a criança fique mais que 30 minutos diante das telas de celular, tablet ou computador.</a:t>
            </a:r>
          </a:p>
          <a:p>
            <a:r>
              <a:rPr lang="pt-BR" sz="1100" b="0" i="0" u="none" strike="noStrike" cap="none" dirty="0">
                <a:solidFill>
                  <a:srgbClr val="000000"/>
                </a:solidFill>
                <a:effectLst/>
                <a:latin typeface="Arial"/>
                <a:ea typeface="Arial"/>
                <a:cs typeface="Arial"/>
                <a:sym typeface="Arial"/>
              </a:rPr>
              <a:t>Brinque com a criança ao ar livre, explore com ela diversas brincadeiras e jogos que façam com que se movimente com liberdade.</a:t>
            </a:r>
            <a:endParaRPr lang="pt-BR" dirty="0"/>
          </a:p>
        </p:txBody>
      </p:sp>
    </p:spTree>
    <p:extLst>
      <p:ext uri="{BB962C8B-B14F-4D97-AF65-F5344CB8AC3E}">
        <p14:creationId xmlns:p14="http://schemas.microsoft.com/office/powerpoint/2010/main" val="2557812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Quer agradar e fazer igual aos amigos. -Distingue o real do “faz de conta”. -Propenso a concordar com as </a:t>
            </a:r>
            <a:r>
              <a:rPr lang="pt-BR" sz="1100" b="0" i="0" u="none" strike="noStrike" cap="none" dirty="0" err="1">
                <a:solidFill>
                  <a:srgbClr val="000000"/>
                </a:solidFill>
                <a:effectLst/>
                <a:latin typeface="Arial"/>
                <a:ea typeface="Arial"/>
                <a:cs typeface="Arial"/>
                <a:sym typeface="Arial"/>
              </a:rPr>
              <a:t>regras.-Gosta</a:t>
            </a:r>
            <a:r>
              <a:rPr lang="pt-BR" sz="1100" b="0" i="0" u="none" strike="noStrike" cap="none" dirty="0">
                <a:solidFill>
                  <a:srgbClr val="000000"/>
                </a:solidFill>
                <a:effectLst/>
                <a:latin typeface="Arial"/>
                <a:ea typeface="Arial"/>
                <a:cs typeface="Arial"/>
                <a:sym typeface="Arial"/>
              </a:rPr>
              <a:t> de cantar, dançar, atuar, ver livros e ouvir histórias. -Está ciente dos gêneros. </a:t>
            </a:r>
          </a:p>
          <a:p>
            <a:pPr marL="158750" lvl="0" indent="0">
              <a:buNone/>
            </a:pP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Fala com </a:t>
            </a:r>
            <a:r>
              <a:rPr lang="pt-BR" sz="1100" b="0" i="0" u="none" strike="noStrike" cap="none" dirty="0" err="1">
                <a:solidFill>
                  <a:srgbClr val="000000"/>
                </a:solidFill>
                <a:effectLst/>
                <a:latin typeface="Arial"/>
                <a:ea typeface="Arial"/>
                <a:cs typeface="Arial"/>
                <a:sym typeface="Arial"/>
              </a:rPr>
              <a:t>clareza.-Conta</a:t>
            </a:r>
            <a:r>
              <a:rPr lang="pt-BR" sz="1100" b="0" i="0" u="none" strike="noStrike" cap="none" dirty="0">
                <a:solidFill>
                  <a:srgbClr val="000000"/>
                </a:solidFill>
                <a:effectLst/>
                <a:latin typeface="Arial"/>
                <a:ea typeface="Arial"/>
                <a:cs typeface="Arial"/>
                <a:sym typeface="Arial"/>
              </a:rPr>
              <a:t> uma simples história usando frases completas e inventa pequenas histórias. -Pode dizer nome e endereço.</a:t>
            </a:r>
          </a:p>
          <a:p>
            <a:pPr marL="158750" indent="0">
              <a:buNone/>
            </a:pP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Conta até 10 ou </a:t>
            </a:r>
            <a:r>
              <a:rPr lang="pt-BR" sz="1100" b="0" i="0" u="none" strike="noStrike" cap="none" dirty="0" err="1">
                <a:solidFill>
                  <a:srgbClr val="000000"/>
                </a:solidFill>
                <a:effectLst/>
                <a:latin typeface="Arial"/>
                <a:ea typeface="Arial"/>
                <a:cs typeface="Arial"/>
                <a:sym typeface="Arial"/>
              </a:rPr>
              <a:t>mais.-Desenha</a:t>
            </a:r>
            <a:r>
              <a:rPr lang="pt-BR" sz="1100" b="0" i="0" u="none" strike="noStrike" cap="none" dirty="0">
                <a:solidFill>
                  <a:srgbClr val="000000"/>
                </a:solidFill>
                <a:effectLst/>
                <a:latin typeface="Arial"/>
                <a:ea typeface="Arial"/>
                <a:cs typeface="Arial"/>
                <a:sym typeface="Arial"/>
              </a:rPr>
              <a:t> uma pessoa com, no mínimo, 6 partes do corpo.</a:t>
            </a:r>
          </a:p>
          <a:p>
            <a:pPr marL="158750" lvl="0" indent="0">
              <a:buNone/>
            </a:pPr>
            <a:r>
              <a:rPr lang="pt-BR" sz="1100" b="0" i="0" u="none" strike="noStrike" cap="none" dirty="0">
                <a:solidFill>
                  <a:srgbClr val="000000"/>
                </a:solidFill>
                <a:effectLst/>
                <a:latin typeface="Arial"/>
                <a:ea typeface="Arial"/>
                <a:cs typeface="Arial"/>
                <a:sym typeface="Arial"/>
              </a:rPr>
              <a:t>Sabe sobre coisas utilizadas diariamente, como comida e dinheiro.</a:t>
            </a:r>
          </a:p>
          <a:p>
            <a:pPr marL="158750" indent="0">
              <a:buNone/>
            </a:pPr>
            <a:r>
              <a:rPr lang="pt-BR" sz="1100" b="1" i="0" u="none" strike="noStrike" cap="none" dirty="0">
                <a:solidFill>
                  <a:srgbClr val="000000"/>
                </a:solidFill>
                <a:effectLst/>
                <a:latin typeface="Arial"/>
                <a:ea typeface="Arial"/>
                <a:cs typeface="Arial"/>
                <a:sym typeface="Arial"/>
              </a:rPr>
              <a:t>Desenvolvimento Físico e Motor: </a:t>
            </a:r>
            <a:r>
              <a:rPr lang="pt-BR" sz="1100" b="0" i="0" u="none" strike="noStrike" cap="none" dirty="0">
                <a:solidFill>
                  <a:srgbClr val="000000"/>
                </a:solidFill>
                <a:effectLst/>
                <a:latin typeface="Arial"/>
                <a:ea typeface="Arial"/>
                <a:cs typeface="Arial"/>
                <a:sym typeface="Arial"/>
              </a:rPr>
              <a:t>Fica de um pé só por 10 segundos ou </a:t>
            </a:r>
            <a:r>
              <a:rPr lang="pt-BR" sz="1100" b="0" i="0" u="none" strike="noStrike" cap="none" dirty="0" err="1">
                <a:solidFill>
                  <a:srgbClr val="000000"/>
                </a:solidFill>
                <a:effectLst/>
                <a:latin typeface="Arial"/>
                <a:ea typeface="Arial"/>
                <a:cs typeface="Arial"/>
                <a:sym typeface="Arial"/>
              </a:rPr>
              <a:t>mais.-Salta</a:t>
            </a:r>
            <a:r>
              <a:rPr lang="pt-BR" sz="1100" b="0" i="0" u="none" strike="noStrike" cap="none" dirty="0">
                <a:solidFill>
                  <a:srgbClr val="000000"/>
                </a:solidFill>
                <a:effectLst/>
                <a:latin typeface="Arial"/>
                <a:ea typeface="Arial"/>
                <a:cs typeface="Arial"/>
                <a:sym typeface="Arial"/>
              </a:rPr>
              <a:t> e pode ser capaz de pular obstáculos. Pode dar cambalhotas. </a:t>
            </a:r>
          </a:p>
          <a:p>
            <a:pPr marL="158750" lvl="0" indent="0">
              <a:buNone/>
            </a:pPr>
            <a:r>
              <a:rPr lang="pt-BR" sz="1100" b="0" i="0" u="none" strike="noStrike" cap="none" dirty="0">
                <a:solidFill>
                  <a:srgbClr val="000000"/>
                </a:solidFill>
                <a:effectLst/>
                <a:latin typeface="Arial"/>
                <a:ea typeface="Arial"/>
                <a:cs typeface="Arial"/>
                <a:sym typeface="Arial"/>
              </a:rPr>
              <a:t>Utiliza garfo e colher e, às vezes, </a:t>
            </a:r>
            <a:r>
              <a:rPr lang="pt-BR" sz="1100" b="0" i="0" u="none" strike="noStrike" cap="none" dirty="0" err="1">
                <a:solidFill>
                  <a:srgbClr val="000000"/>
                </a:solidFill>
                <a:effectLst/>
                <a:latin typeface="Arial"/>
                <a:ea typeface="Arial"/>
                <a:cs typeface="Arial"/>
                <a:sym typeface="Arial"/>
              </a:rPr>
              <a:t>faca.-Pode</a:t>
            </a:r>
            <a:r>
              <a:rPr lang="pt-BR" sz="1100" b="0" i="0" u="none" strike="noStrike" cap="none" dirty="0">
                <a:solidFill>
                  <a:srgbClr val="000000"/>
                </a:solidFill>
                <a:effectLst/>
                <a:latin typeface="Arial"/>
                <a:ea typeface="Arial"/>
                <a:cs typeface="Arial"/>
                <a:sym typeface="Arial"/>
              </a:rPr>
              <a:t> ir ao banheiro sozinho. –</a:t>
            </a:r>
          </a:p>
          <a:p>
            <a:pPr marL="158750" lvl="0" indent="0">
              <a:buNone/>
            </a:pPr>
            <a:r>
              <a:rPr lang="pt-BR" sz="1100" b="1" i="0" u="none" strike="noStrike" cap="none" dirty="0">
                <a:solidFill>
                  <a:srgbClr val="000000"/>
                </a:solidFill>
                <a:effectLst/>
                <a:latin typeface="Arial"/>
                <a:ea typeface="Arial"/>
                <a:cs typeface="Arial"/>
                <a:sym typeface="Arial"/>
              </a:rPr>
              <a:t>Sexualidade: Período: de 4 a 6 anos aproximadamente - Fase Fálica</a:t>
            </a:r>
          </a:p>
          <a:p>
            <a:pPr marL="158750" lvl="0" indent="0">
              <a:buNone/>
            </a:pPr>
            <a:r>
              <a:rPr lang="pt-BR" sz="1100" b="0" i="0" u="none" strike="noStrike" cap="none" dirty="0">
                <a:solidFill>
                  <a:srgbClr val="000000"/>
                </a:solidFill>
                <a:effectLst/>
                <a:latin typeface="Arial"/>
                <a:ea typeface="Arial"/>
                <a:cs typeface="Arial"/>
                <a:sym typeface="Arial"/>
              </a:rPr>
              <a:t>Interesse pela reprodução, como se engravida e até mesmo como o bebê faz para sair da barriga da mãe. -Responder às curiosidades embaraçosas com naturalidade. -Aproveitar os exemplos da vida cotidiana para inserir o “grande tema” nas conversas.                               </a:t>
            </a:r>
          </a:p>
        </p:txBody>
      </p:sp>
    </p:spTree>
    <p:extLst>
      <p:ext uri="{BB962C8B-B14F-4D97-AF65-F5344CB8AC3E}">
        <p14:creationId xmlns:p14="http://schemas.microsoft.com/office/powerpoint/2010/main" val="4169480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0" i="0" u="none" strike="noStrike" cap="none" dirty="0">
                <a:solidFill>
                  <a:srgbClr val="000000"/>
                </a:solidFill>
                <a:effectLst/>
                <a:latin typeface="Arial"/>
                <a:ea typeface="Arial"/>
                <a:cs typeface="Arial"/>
                <a:sym typeface="Arial"/>
              </a:rPr>
              <a:t>Brinquedos que desenvolvam concentração, estratégia, raciocínio.</a:t>
            </a:r>
          </a:p>
          <a:p>
            <a:pPr lvl="0"/>
            <a:r>
              <a:rPr lang="pt-BR" sz="1100" b="0" i="0" u="none" strike="noStrike" cap="none" dirty="0">
                <a:solidFill>
                  <a:srgbClr val="000000"/>
                </a:solidFill>
                <a:effectLst/>
                <a:latin typeface="Arial"/>
                <a:ea typeface="Arial"/>
                <a:cs typeface="Arial"/>
                <a:sym typeface="Arial"/>
              </a:rPr>
              <a:t>Jogos com regras, jogos de tabuleiro.</a:t>
            </a:r>
          </a:p>
          <a:p>
            <a:pPr lvl="0"/>
            <a:r>
              <a:rPr lang="pt-BR" sz="1100" b="0" i="0" u="none" strike="noStrike" cap="none" dirty="0">
                <a:solidFill>
                  <a:srgbClr val="000000"/>
                </a:solidFill>
                <a:effectLst/>
                <a:latin typeface="Arial"/>
                <a:ea typeface="Arial"/>
                <a:cs typeface="Arial"/>
                <a:sym typeface="Arial"/>
              </a:rPr>
              <a:t>Ajudar em tarefas domésticas como guardar parte da louça.</a:t>
            </a:r>
          </a:p>
          <a:p>
            <a:pPr lvl="0"/>
            <a:r>
              <a:rPr lang="pt-BR" sz="1100" b="0" i="0" u="none" strike="noStrike" cap="none" dirty="0">
                <a:solidFill>
                  <a:srgbClr val="000000"/>
                </a:solidFill>
                <a:effectLst/>
                <a:latin typeface="Arial"/>
                <a:ea typeface="Arial"/>
                <a:cs typeface="Arial"/>
                <a:sym typeface="Arial"/>
              </a:rPr>
              <a:t>Tirar pó.</a:t>
            </a:r>
          </a:p>
          <a:p>
            <a:pPr lvl="0"/>
            <a:r>
              <a:rPr lang="pt-BR" sz="1100" b="0" i="0" u="none" strike="noStrike" cap="none" dirty="0">
                <a:solidFill>
                  <a:srgbClr val="000000"/>
                </a:solidFill>
                <a:effectLst/>
                <a:latin typeface="Arial"/>
                <a:ea typeface="Arial"/>
                <a:cs typeface="Arial"/>
                <a:sym typeface="Arial"/>
              </a:rPr>
              <a:t>Regar as plantas.</a:t>
            </a:r>
          </a:p>
          <a:p>
            <a:endParaRPr lang="pt-BR" dirty="0"/>
          </a:p>
        </p:txBody>
      </p:sp>
    </p:spTree>
    <p:extLst>
      <p:ext uri="{BB962C8B-B14F-4D97-AF65-F5344CB8AC3E}">
        <p14:creationId xmlns:p14="http://schemas.microsoft.com/office/powerpoint/2010/main" val="3596412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140383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lvl="0" indent="0" algn="l" rtl="0">
              <a:spcBef>
                <a:spcPts val="0"/>
              </a:spcBef>
              <a:spcAft>
                <a:spcPts val="0"/>
              </a:spcAft>
              <a:buNone/>
            </a:pPr>
            <a:r>
              <a:rPr lang="pt-BR" dirty="0" smtClean="0"/>
              <a:t>Se o coordenador</a:t>
            </a:r>
            <a:r>
              <a:rPr lang="pt-BR" baseline="0" dirty="0" smtClean="0"/>
              <a:t> entender necessário, pode incluir outras perguntas dentro do tema proposto.</a:t>
            </a:r>
            <a:endParaRPr lang="pt-BR" dirty="0"/>
          </a:p>
        </p:txBody>
      </p:sp>
    </p:spTree>
    <p:extLst>
      <p:ext uri="{BB962C8B-B14F-4D97-AF65-F5344CB8AC3E}">
        <p14:creationId xmlns:p14="http://schemas.microsoft.com/office/powerpoint/2010/main" val="1761940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lnSpc>
                <a:spcPct val="120000"/>
              </a:lnSpc>
              <a:spcBef>
                <a:spcPts val="0"/>
              </a:spcBef>
              <a:spcAft>
                <a:spcPts val="600"/>
              </a:spcAft>
              <a:buNone/>
            </a:pPr>
            <a:endParaRPr lang="pt-BR" dirty="0">
              <a:solidFill>
                <a:schemeClr val="tx1">
                  <a:lumMod val="50000"/>
                  <a:lumOff val="50000"/>
                </a:schemeClr>
              </a:solidFill>
            </a:endParaRPr>
          </a:p>
        </p:txBody>
      </p:sp>
    </p:spTree>
    <p:extLst>
      <p:ext uri="{BB962C8B-B14F-4D97-AF65-F5344CB8AC3E}">
        <p14:creationId xmlns:p14="http://schemas.microsoft.com/office/powerpoint/2010/main" val="3225086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endParaRPr lang="pt-BR"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51750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Compartilhar a experiência do convive à</a:t>
            </a:r>
            <a:r>
              <a:rPr lang="pt-BR" baseline="0" dirty="0" smtClean="0"/>
              <a:t> ação : A Hora do Aconchego ...</a:t>
            </a:r>
          </a:p>
          <a:p>
            <a:endParaRPr lang="pt-BR" dirty="0"/>
          </a:p>
        </p:txBody>
      </p:sp>
    </p:spTree>
    <p:extLst>
      <p:ext uri="{BB962C8B-B14F-4D97-AF65-F5344CB8AC3E}">
        <p14:creationId xmlns:p14="http://schemas.microsoft.com/office/powerpoint/2010/main" val="1567693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endParaRPr lang="pt-BR" b="0" baseline="0" dirty="0"/>
          </a:p>
          <a:p>
            <a:pPr marL="158750" indent="0">
              <a:buNone/>
            </a:pPr>
            <a:r>
              <a:rPr lang="pt-BR" baseline="0" dirty="0"/>
              <a:t>.</a:t>
            </a:r>
            <a:endParaRPr lang="pt-BR" dirty="0"/>
          </a:p>
          <a:p>
            <a:endParaRPr lang="pt-BR" dirty="0"/>
          </a:p>
        </p:txBody>
      </p:sp>
    </p:spTree>
    <p:extLst>
      <p:ext uri="{BB962C8B-B14F-4D97-AF65-F5344CB8AC3E}">
        <p14:creationId xmlns:p14="http://schemas.microsoft.com/office/powerpoint/2010/main" val="51302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a:t>O papel das mães e dos pais na educação dos filhos é fundamental para a formação dos aspectos  físico, cognitivo, psíquico e motor da criança,  pois  este processo de amadurecimento terá repercussão na constituição do adulto. </a:t>
            </a:r>
          </a:p>
          <a:p>
            <a:endParaRPr lang="pt-BR" dirty="0"/>
          </a:p>
        </p:txBody>
      </p:sp>
    </p:spTree>
    <p:extLst>
      <p:ext uri="{BB962C8B-B14F-4D97-AF65-F5344CB8AC3E}">
        <p14:creationId xmlns:p14="http://schemas.microsoft.com/office/powerpoint/2010/main" val="3895015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427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069351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aa9ef04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aa9ef04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970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a:latin typeface="Inter Medium" panose="02000503000000020004" pitchFamily="2" charset="0"/>
                <a:ea typeface="Inter Medium" panose="02000503000000020004" pitchFamily="2" charset="0"/>
                <a:cs typeface="Times New Roman" panose="02020603050405020304" pitchFamily="18" charset="0"/>
              </a:rPr>
              <a:t>A criança necessita de toque como demonstração de carinho e afeto, necessita ter uma alimentação saudável, cuidados de higiene física e mental, brincar, ter atividades ao ar livre, contato com a natureza, horas de sono adequadas à sua idade, frequentar a escola, interagir com outras crianças e com seus pais. </a:t>
            </a:r>
            <a:endParaRPr lang="pt-BR" sz="1100" b="0" i="0" u="none" strike="noStrike" cap="none" dirty="0">
              <a:solidFill>
                <a:srgbClr val="000000"/>
              </a:solidFill>
              <a:effectLst/>
              <a:latin typeface="Arial"/>
              <a:ea typeface="Arial"/>
              <a:cs typeface="Arial"/>
              <a:sym typeface="Arial"/>
            </a:endParaRPr>
          </a:p>
          <a:p>
            <a:endParaRPr lang="pt-BR" dirty="0"/>
          </a:p>
        </p:txBody>
      </p:sp>
    </p:spTree>
    <p:extLst>
      <p:ext uri="{BB962C8B-B14F-4D97-AF65-F5344CB8AC3E}">
        <p14:creationId xmlns:p14="http://schemas.microsoft.com/office/powerpoint/2010/main" val="214735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a:latin typeface="Inter Medium" panose="02000503000000020004" pitchFamily="2" charset="0"/>
                <a:ea typeface="Inter Medium" panose="02000503000000020004" pitchFamily="2" charset="0"/>
                <a:cs typeface="Times New Roman" panose="02020603050405020304" pitchFamily="18" charset="0"/>
              </a:rPr>
              <a:t>A criança necessita de toque como demonstração de carinho e afeto, necessita ter uma alimentação saudável, cuidados de higiene física e mental, brincar, ter atividades ao ar livre, contato com a natureza, horas de sono adequadas à sua idade, frequentar a escola, interagir com outras crianças e com seus pais. </a:t>
            </a:r>
            <a:endParaRPr lang="pt-BR" sz="1100" b="0" i="0" u="none" strike="noStrike" cap="none" dirty="0">
              <a:solidFill>
                <a:srgbClr val="000000"/>
              </a:solidFill>
              <a:effectLst/>
              <a:latin typeface="Arial"/>
              <a:ea typeface="Arial"/>
              <a:cs typeface="Arial"/>
              <a:sym typeface="Arial"/>
            </a:endParaRPr>
          </a:p>
          <a:p>
            <a:endParaRPr lang="pt-BR" dirty="0"/>
          </a:p>
        </p:txBody>
      </p:sp>
    </p:spTree>
    <p:extLst>
      <p:ext uri="{BB962C8B-B14F-4D97-AF65-F5344CB8AC3E}">
        <p14:creationId xmlns:p14="http://schemas.microsoft.com/office/powerpoint/2010/main" val="240475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46384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01860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t-BR" sz="1100" b="0" i="0" u="none" strike="noStrike" cap="none" dirty="0">
                <a:solidFill>
                  <a:srgbClr val="000000"/>
                </a:solidFill>
                <a:effectLst/>
                <a:latin typeface="Arial"/>
                <a:ea typeface="Arial"/>
                <a:cs typeface="Arial"/>
                <a:sym typeface="Arial"/>
              </a:rPr>
              <a:t> </a:t>
            </a:r>
            <a:r>
              <a:rPr lang="pt-BR" sz="1100" b="1" i="0" u="none" strike="noStrike" cap="none" dirty="0">
                <a:solidFill>
                  <a:srgbClr val="000000"/>
                </a:solidFill>
                <a:effectLst/>
                <a:latin typeface="Arial"/>
                <a:ea typeface="Arial"/>
                <a:cs typeface="Arial"/>
                <a:sym typeface="Arial"/>
              </a:rPr>
              <a:t>Social e Emocional: </a:t>
            </a:r>
            <a:r>
              <a:rPr lang="pt-BR" sz="1100" b="0" i="0" u="none" strike="noStrike" cap="none" dirty="0">
                <a:solidFill>
                  <a:srgbClr val="000000"/>
                </a:solidFill>
                <a:effectLst/>
                <a:latin typeface="Arial"/>
                <a:ea typeface="Arial"/>
                <a:cs typeface="Arial"/>
                <a:sym typeface="Arial"/>
              </a:rPr>
              <a:t>Começa a sorrir para as </a:t>
            </a:r>
            <a:r>
              <a:rPr lang="pt-BR" sz="1100" b="0" i="0" u="none" strike="noStrike" cap="none" dirty="0" err="1">
                <a:solidFill>
                  <a:srgbClr val="000000"/>
                </a:solidFill>
                <a:effectLst/>
                <a:latin typeface="Arial"/>
                <a:ea typeface="Arial"/>
                <a:cs typeface="Arial"/>
                <a:sym typeface="Arial"/>
              </a:rPr>
              <a:t>pessoas.-Pode</a:t>
            </a:r>
            <a:r>
              <a:rPr lang="pt-BR" sz="1100" b="0" i="0" u="none" strike="noStrike" cap="none" dirty="0">
                <a:solidFill>
                  <a:srgbClr val="000000"/>
                </a:solidFill>
                <a:effectLst/>
                <a:latin typeface="Arial"/>
                <a:ea typeface="Arial"/>
                <a:cs typeface="Arial"/>
                <a:sym typeface="Arial"/>
              </a:rPr>
              <a:t> se acalmar rapidamente (leva as mãos à boca). -Tenta olhar para seus pais. </a:t>
            </a:r>
          </a:p>
          <a:p>
            <a:pPr marL="158750" indent="0">
              <a:buNone/>
            </a:pPr>
            <a:r>
              <a:rPr lang="pt-BR" sz="1100" b="0" i="0" u="none" strike="noStrike" cap="none" dirty="0">
                <a:solidFill>
                  <a:srgbClr val="000000"/>
                </a:solidFill>
                <a:effectLst/>
                <a:latin typeface="Arial"/>
                <a:ea typeface="Arial"/>
                <a:cs typeface="Arial"/>
                <a:sym typeface="Arial"/>
              </a:rPr>
              <a:t> </a:t>
            </a:r>
            <a:r>
              <a:rPr lang="pt-BR" b="1" dirty="0">
                <a:effectLst/>
              </a:rPr>
              <a:t>Linguagem e Comunicação</a:t>
            </a:r>
            <a:r>
              <a:rPr lang="pt-BR" dirty="0">
                <a:effectLst/>
              </a:rPr>
              <a:t> </a:t>
            </a:r>
            <a:r>
              <a:rPr lang="pt-BR" sz="1100" b="0" i="0" u="none" strike="noStrike" cap="none" dirty="0">
                <a:solidFill>
                  <a:srgbClr val="000000"/>
                </a:solidFill>
                <a:effectLst/>
                <a:latin typeface="Arial"/>
                <a:ea typeface="Arial"/>
                <a:cs typeface="Arial"/>
                <a:sym typeface="Arial"/>
              </a:rPr>
              <a:t>Pode fazer barulhos com a boca — murmúrios e sons. -Vira a cabeça em direção a sons.</a:t>
            </a:r>
          </a:p>
          <a:p>
            <a:pPr marL="158750" indent="0">
              <a:buNone/>
            </a:pPr>
            <a:r>
              <a:rPr lang="pt-BR" sz="1100" b="0" i="0" u="none" strike="noStrike" cap="none" dirty="0">
                <a:solidFill>
                  <a:srgbClr val="000000"/>
                </a:solidFill>
                <a:effectLst/>
                <a:latin typeface="Arial"/>
                <a:ea typeface="Arial"/>
                <a:cs typeface="Arial"/>
                <a:sym typeface="Arial"/>
              </a:rPr>
              <a:t> </a:t>
            </a:r>
            <a:r>
              <a:rPr lang="pt-BR" b="1" dirty="0">
                <a:effectLst/>
              </a:rPr>
              <a:t>Cognitivo - Aprendizado, pensamento, resolução de problemas </a:t>
            </a:r>
            <a:r>
              <a:rPr lang="pt-BR" sz="1100" b="0" i="0" u="none" strike="noStrike" cap="none" dirty="0">
                <a:solidFill>
                  <a:srgbClr val="000000"/>
                </a:solidFill>
                <a:effectLst/>
                <a:latin typeface="Arial"/>
                <a:ea typeface="Arial"/>
                <a:cs typeface="Arial"/>
                <a:sym typeface="Arial"/>
              </a:rPr>
              <a:t>Período de maior desenvolvimento das redes neurais, potencializado pelo aleitamento materno. </a:t>
            </a:r>
          </a:p>
          <a:p>
            <a:pPr marL="158750" lvl="0" indent="0">
              <a:buNone/>
            </a:pPr>
            <a:r>
              <a:rPr lang="pt-BR" sz="1100" b="0" i="0" u="none" strike="noStrike" cap="none" dirty="0">
                <a:solidFill>
                  <a:srgbClr val="000000"/>
                </a:solidFill>
                <a:effectLst/>
                <a:latin typeface="Arial"/>
                <a:ea typeface="Arial"/>
                <a:cs typeface="Arial"/>
                <a:sym typeface="Arial"/>
              </a:rPr>
              <a:t>Presta atenção em rostos. -Começa a seguir coisas com os olhos. -Olha para objetos coloridos.</a:t>
            </a:r>
          </a:p>
          <a:p>
            <a:pPr marL="158750" lvl="0" indent="0">
              <a:buNone/>
            </a:pPr>
            <a:r>
              <a:rPr lang="pt-BR" sz="1100" b="1" i="0" u="none" strike="noStrike" cap="none" dirty="0">
                <a:solidFill>
                  <a:srgbClr val="000000"/>
                </a:solidFill>
                <a:effectLst/>
                <a:latin typeface="Arial"/>
                <a:ea typeface="Arial"/>
                <a:cs typeface="Arial"/>
                <a:sym typeface="Arial"/>
              </a:rPr>
              <a:t>Desenvolvimento Físico e Motor - L</a:t>
            </a:r>
            <a:r>
              <a:rPr lang="pt-BR" sz="1100" b="0" i="0" u="none" strike="noStrike" cap="none" dirty="0">
                <a:solidFill>
                  <a:srgbClr val="000000"/>
                </a:solidFill>
                <a:effectLst/>
                <a:latin typeface="Arial"/>
                <a:ea typeface="Arial"/>
                <a:cs typeface="Arial"/>
                <a:sym typeface="Arial"/>
              </a:rPr>
              <a:t>evanta e tenta manter a cabeça erguida (levanta a cabeça quando deitado de barriga para baixo).</a:t>
            </a:r>
          </a:p>
          <a:p>
            <a:pPr marL="158750" lvl="0" indent="0">
              <a:buNone/>
            </a:pPr>
            <a:r>
              <a:rPr lang="pt-BR" sz="1100" b="0" i="0" u="none" strike="noStrike" cap="none" dirty="0">
                <a:solidFill>
                  <a:srgbClr val="000000"/>
                </a:solidFill>
                <a:effectLst/>
                <a:latin typeface="Arial"/>
                <a:ea typeface="Arial"/>
                <a:cs typeface="Arial"/>
                <a:sym typeface="Arial"/>
              </a:rPr>
              <a:t>Faz movimentos mais 3suaves com braços e pernas. -Gosta de ficar em várias posições.</a:t>
            </a:r>
          </a:p>
          <a:p>
            <a:pPr marL="158750" indent="0">
              <a:buNone/>
            </a:pPr>
            <a:r>
              <a:rPr lang="pt-BR" sz="1100" b="1" i="0" u="none" strike="noStrike" cap="none" dirty="0">
                <a:solidFill>
                  <a:srgbClr val="000000"/>
                </a:solidFill>
                <a:effectLst/>
                <a:latin typeface="Arial"/>
                <a:ea typeface="Arial"/>
                <a:cs typeface="Arial"/>
                <a:sym typeface="Arial"/>
              </a:rPr>
              <a:t>Sexualidade: </a:t>
            </a:r>
            <a:r>
              <a:rPr lang="pt-BR" sz="1100" b="0" i="0" u="none" strike="noStrike" cap="none" dirty="0">
                <a:solidFill>
                  <a:srgbClr val="000000"/>
                </a:solidFill>
                <a:effectLst/>
                <a:latin typeface="Arial"/>
                <a:ea typeface="Arial"/>
                <a:cs typeface="Arial"/>
                <a:sym typeface="Arial"/>
              </a:rPr>
              <a:t>Chamada fase oral: período em que o bebê sente e explora com a boca. </a:t>
            </a:r>
            <a:endParaRPr dirty="0"/>
          </a:p>
        </p:txBody>
      </p:sp>
    </p:spTree>
    <p:extLst>
      <p:ext uri="{BB962C8B-B14F-4D97-AF65-F5344CB8AC3E}">
        <p14:creationId xmlns:p14="http://schemas.microsoft.com/office/powerpoint/2010/main" val="1694864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lvl="0" indent="-342900">
              <a:buFont typeface="Arial" panose="020B0604020202020204" pitchFamily="34" charset="0"/>
              <a:buChar char="•"/>
            </a:pPr>
            <a:r>
              <a:rPr lang="pt-BR" sz="1100" dirty="0"/>
              <a:t>Dê colo. Dê atenção. O afeto é fundamental para o desenvolvimento.</a:t>
            </a:r>
          </a:p>
          <a:p>
            <a:pPr marL="457200" lvl="0" indent="-342900">
              <a:buFont typeface="Arial" panose="020B0604020202020204" pitchFamily="34" charset="0"/>
              <a:buChar char="•"/>
            </a:pPr>
            <a:r>
              <a:rPr lang="pt-BR" sz="1100" dirty="0"/>
              <a:t>Cante. Imite seus sons e caretas.</a:t>
            </a:r>
          </a:p>
          <a:p>
            <a:pPr marL="457200" lvl="0" indent="-342900">
              <a:buFont typeface="Arial" panose="020B0604020202020204" pitchFamily="34" charset="0"/>
              <a:buChar char="•"/>
            </a:pPr>
            <a:r>
              <a:rPr lang="pt-BR" sz="1100" dirty="0"/>
              <a:t>Crie rotinas. Respeite os horários do bebê, atenda sempre que ele solicitar.</a:t>
            </a:r>
          </a:p>
          <a:p>
            <a:pPr marL="722313" lvl="0" indent="-608013">
              <a:buFont typeface="Arial" panose="020B0604020202020204" pitchFamily="34" charset="0"/>
              <a:buChar char="•"/>
            </a:pPr>
            <a:r>
              <a:rPr lang="pt-BR" sz="1100" dirty="0"/>
              <a:t>Olhe nos olhos. Converse. Evite lugares barulhentos e com muita gente.</a:t>
            </a:r>
          </a:p>
          <a:p>
            <a:pPr marL="722313" lvl="0" indent="-608013">
              <a:buFont typeface="Arial" panose="020B0604020202020204" pitchFamily="34" charset="0"/>
              <a:buChar char="•"/>
            </a:pPr>
            <a:r>
              <a:rPr lang="pt-BR" sz="1100" dirty="0"/>
              <a:t>No carro, o bebê deve ir sempre no banco de trás em cadeirinha adequada.</a:t>
            </a:r>
          </a:p>
          <a:p>
            <a:pPr marL="722313" lvl="0" indent="-608013">
              <a:buFont typeface="Arial" panose="020B0604020202020204" pitchFamily="34" charset="0"/>
              <a:buChar char="•"/>
            </a:pPr>
            <a:r>
              <a:rPr lang="pt-BR" sz="1100" dirty="0"/>
              <a:t>Nunca deixe o bebê mamando sozinho.</a:t>
            </a:r>
          </a:p>
          <a:p>
            <a:pPr marL="722313" indent="-608013">
              <a:buFont typeface="Arial" panose="020B0604020202020204" pitchFamily="34" charset="0"/>
              <a:buChar char="•"/>
            </a:pPr>
            <a:r>
              <a:rPr lang="pt-BR" sz="1100" dirty="0"/>
              <a:t>Cólica são normais nesta fase. Mantenha-se calma e converse com o pediatra.</a:t>
            </a:r>
          </a:p>
          <a:p>
            <a:endParaRPr lang="pt-BR" dirty="0"/>
          </a:p>
        </p:txBody>
      </p:sp>
    </p:spTree>
    <p:extLst>
      <p:ext uri="{BB962C8B-B14F-4D97-AF65-F5344CB8AC3E}">
        <p14:creationId xmlns:p14="http://schemas.microsoft.com/office/powerpoint/2010/main" val="3891695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rotWithShape="1">
          <a:blip r:embed="rId3"/>
          <a:srcRect r="42868" b="-17560"/>
          <a:stretch/>
        </p:blipFill>
        <p:spPr>
          <a:xfrm>
            <a:off x="189244" y="4420011"/>
            <a:ext cx="827898" cy="295827"/>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54473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5917519" y="4773255"/>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spTree>
    <p:extLst>
      <p:ext uri="{BB962C8B-B14F-4D97-AF65-F5344CB8AC3E}">
        <p14:creationId xmlns:p14="http://schemas.microsoft.com/office/powerpoint/2010/main" val="36252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42890723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3060957"/>
            <a:ext cx="1438382" cy="2082543"/>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43300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344170241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67155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399563994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73682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402194865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303136762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9658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515255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327F94B-B8EB-0471-704A-6D8654B86E2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1DA49114-1D1D-A0DC-3114-712B160C17CF}"/>
              </a:ext>
            </a:extLst>
          </p:cNvPr>
          <p:cNvPicPr>
            <a:picLocks noChangeAspect="1"/>
          </p:cNvPicPr>
          <p:nvPr userDrawn="1"/>
        </p:nvPicPr>
        <p:blipFill>
          <a:blip r:embed="rId3"/>
          <a:stretch>
            <a:fillRect/>
          </a:stretch>
        </p:blipFill>
        <p:spPr>
          <a:xfrm>
            <a:off x="4956559" y="4586513"/>
            <a:ext cx="1575003" cy="273504"/>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883279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61216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311380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91223478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404644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117823728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a:p>
        </p:txBody>
      </p:sp>
    </p:spTree>
    <p:extLst>
      <p:ext uri="{BB962C8B-B14F-4D97-AF65-F5344CB8AC3E}">
        <p14:creationId xmlns:p14="http://schemas.microsoft.com/office/powerpoint/2010/main" val="120395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5990710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1" r:id="rId3"/>
    <p:sldLayoutId id="2147483662" r:id="rId4"/>
    <p:sldLayoutId id="2147483677" r:id="rId5"/>
    <p:sldLayoutId id="2147483651" r:id="rId6"/>
    <p:sldLayoutId id="2147483713" r:id="rId7"/>
    <p:sldLayoutId id="2147483714" r:id="rId8"/>
    <p:sldLayoutId id="2147483757" r:id="rId9"/>
    <p:sldLayoutId id="2147483780" r:id="rId10"/>
    <p:sldLayoutId id="2147483781" r:id="rId11"/>
    <p:sldLayoutId id="2147483678" r:id="rId12"/>
    <p:sldLayoutId id="2147483782" r:id="rId13"/>
    <p:sldLayoutId id="2147483711" r:id="rId14"/>
    <p:sldLayoutId id="2147483784" r:id="rId15"/>
    <p:sldLayoutId id="2147483783" r:id="rId16"/>
    <p:sldLayoutId id="2147483787" r:id="rId17"/>
    <p:sldLayoutId id="2147483788" r:id="rId18"/>
    <p:sldLayoutId id="2147483789" r:id="rId19"/>
    <p:sldLayoutId id="2147483650" r:id="rId20"/>
    <p:sldLayoutId id="2147483790" r:id="rId21"/>
    <p:sldLayoutId id="2147483712" r:id="rId22"/>
    <p:sldLayoutId id="2147483652" r:id="rId23"/>
    <p:sldLayoutId id="2147483653" r:id="rId24"/>
    <p:sldLayoutId id="2147483654" r:id="rId25"/>
    <p:sldLayoutId id="2147483655" r:id="rId26"/>
    <p:sldLayoutId id="2147483656" r:id="rId27"/>
    <p:sldLayoutId id="2147483657" r:id="rId28"/>
    <p:sldLayoutId id="214748365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fI_WIrgRbOA?t=1051"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s://escoladepais.org.br/autismo/" TargetMode="External"/><Relationship Id="rId5" Type="http://schemas.openxmlformats.org/officeDocument/2006/relationships/hyperlink" Target="https://youtu.be/-cwKmqjpAcU?t=324-" TargetMode="External"/><Relationship Id="rId4" Type="http://schemas.openxmlformats.org/officeDocument/2006/relationships/hyperlink" Target="https://youtu.be/TSyneD4gjZc?t=29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endParaRPr lang="pt-BR"/>
          </a:p>
        </p:txBody>
      </p:sp>
      <p:sp>
        <p:nvSpPr>
          <p:cNvPr id="3" name="Espaço Reservado para Texto 2"/>
          <p:cNvSpPr>
            <a:spLocks noGrp="1"/>
          </p:cNvSpPr>
          <p:nvPr>
            <p:ph type="body" sz="quarter" idx="14"/>
          </p:nvPr>
        </p:nvSpPr>
        <p:spPr/>
        <p:txBody>
          <a:bodyPr/>
          <a:lstStyle/>
          <a:p>
            <a:endParaRPr lang="pt-BR" dirty="0"/>
          </a:p>
        </p:txBody>
      </p:sp>
      <p:sp>
        <p:nvSpPr>
          <p:cNvPr id="6" name="CaixaDeTexto 5"/>
          <p:cNvSpPr txBox="1"/>
          <p:nvPr/>
        </p:nvSpPr>
        <p:spPr>
          <a:xfrm>
            <a:off x="4012442" y="1187355"/>
            <a:ext cx="3616657" cy="369332"/>
          </a:xfrm>
          <a:prstGeom prst="rect">
            <a:avLst/>
          </a:prstGeom>
          <a:noFill/>
        </p:spPr>
        <p:txBody>
          <a:bodyPr wrap="square" rtlCol="0">
            <a:spAutoFit/>
          </a:bodyPr>
          <a:lstStyle/>
          <a:p>
            <a:pPr algn="ctr"/>
            <a:r>
              <a:rPr lang="pt-BR" sz="1800" dirty="0" smtClean="0">
                <a:solidFill>
                  <a:schemeClr val="bg1"/>
                </a:solidFill>
                <a:latin typeface="Syncopate" panose="02060507000000020003" pitchFamily="18" charset="0"/>
              </a:rPr>
              <a:t>Fase infantil</a:t>
            </a:r>
            <a:endParaRPr lang="pt-BR" sz="1800" dirty="0">
              <a:solidFill>
                <a:schemeClr val="bg1"/>
              </a:solidFill>
              <a:latin typeface="Syncopate" panose="02060507000000020003" pitchFamily="18" charset="0"/>
            </a:endParaRPr>
          </a:p>
        </p:txBody>
      </p:sp>
      <p:pic>
        <p:nvPicPr>
          <p:cNvPr id="7" name="Imagem 6" descr="C:\Users\Dell\Desktop\Vera e EPB 2020 a 2023\DEN 2020 a 2023\PROJETOS 2022\2024\CADERNOS CONVERSAS\EPB_capa-fase_infanti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777" y="0"/>
            <a:ext cx="7779223" cy="5143500"/>
          </a:xfrm>
          <a:prstGeom prst="rect">
            <a:avLst/>
          </a:prstGeom>
          <a:noFill/>
          <a:ln>
            <a:noFill/>
          </a:ln>
        </p:spPr>
      </p:pic>
    </p:spTree>
    <p:extLst>
      <p:ext uri="{BB962C8B-B14F-4D97-AF65-F5344CB8AC3E}">
        <p14:creationId xmlns:p14="http://schemas.microsoft.com/office/powerpoint/2010/main" val="3815385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Texto 1"/>
          <p:cNvSpPr>
            <a:spLocks noGrp="1"/>
          </p:cNvSpPr>
          <p:nvPr>
            <p:ph type="body" sz="quarter" idx="14"/>
          </p:nvPr>
        </p:nvSpPr>
        <p:spPr>
          <a:xfrm>
            <a:off x="1288925" y="677781"/>
            <a:ext cx="6945687" cy="3756025"/>
          </a:xfrm>
        </p:spPr>
        <p:txBody>
          <a:bodyPr>
            <a:normAutofit fontScale="85000" lnSpcReduction="20000"/>
          </a:bodyPr>
          <a:lstStyle/>
          <a:p>
            <a:r>
              <a:rPr lang="pt-BR" dirty="0">
                <a:solidFill>
                  <a:srgbClr val="FF5F00"/>
                </a:solidFill>
              </a:rPr>
              <a:t>A IDEIA É TRABALHAR 2 FASES DE IDADE DE ACORDO COM O PÚBLICO </a:t>
            </a:r>
          </a:p>
          <a:p>
            <a:endParaRPr lang="pt-BR" dirty="0"/>
          </a:p>
          <a:p>
            <a:r>
              <a:rPr lang="pt-BR" b="1" dirty="0"/>
              <a:t>Gestantes</a:t>
            </a:r>
            <a:r>
              <a:rPr lang="pt-BR" dirty="0"/>
              <a:t> – 3 meses e 3 anos</a:t>
            </a:r>
          </a:p>
          <a:p>
            <a:r>
              <a:rPr lang="pt-BR" b="1" dirty="0"/>
              <a:t>Pais de creches </a:t>
            </a:r>
            <a:r>
              <a:rPr lang="pt-BR" dirty="0"/>
              <a:t>– 6 meses e 4 anos</a:t>
            </a:r>
          </a:p>
          <a:p>
            <a:r>
              <a:rPr lang="pt-BR" b="1" dirty="0"/>
              <a:t>Pais crianças educação infantil e início fundamental </a:t>
            </a:r>
            <a:r>
              <a:rPr lang="pt-BR" dirty="0"/>
              <a:t>– 12 meses e 5 </a:t>
            </a:r>
            <a:r>
              <a:rPr lang="pt-BR" dirty="0" smtClean="0"/>
              <a:t>anos, por exemplo.</a:t>
            </a:r>
            <a:endParaRPr lang="pt-BR" dirty="0"/>
          </a:p>
          <a:p>
            <a:endParaRPr lang="pt-BR" dirty="0"/>
          </a:p>
          <a:p>
            <a:r>
              <a:rPr lang="pt-BR" dirty="0"/>
              <a:t>OCULTAR OS DEMAIS </a:t>
            </a:r>
            <a:r>
              <a:rPr lang="pt-BR" dirty="0" smtClean="0"/>
              <a:t>– Clique na miniatura do slide com o botão direito do mouse e ocultar slide</a:t>
            </a:r>
            <a:endParaRPr lang="pt-BR" dirty="0"/>
          </a:p>
          <a:p>
            <a:r>
              <a:rPr lang="pt-BR" b="1" dirty="0"/>
              <a:t>Toda tabela deve ser enviada por e-mail/</a:t>
            </a:r>
            <a:r>
              <a:rPr lang="pt-BR" b="1" dirty="0" err="1"/>
              <a:t>whats</a:t>
            </a:r>
            <a:endParaRPr lang="pt-BR" b="1" dirty="0"/>
          </a:p>
          <a:p>
            <a:endParaRPr lang="pt-BR" dirty="0"/>
          </a:p>
        </p:txBody>
      </p:sp>
    </p:spTree>
    <p:extLst>
      <p:ext uri="{BB962C8B-B14F-4D97-AF65-F5344CB8AC3E}">
        <p14:creationId xmlns:p14="http://schemas.microsoft.com/office/powerpoint/2010/main" val="37151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1975255" y="0"/>
            <a:ext cx="4812632"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r>
              <a:rPr kumimoji="0" lang="pt-BR" sz="2400" b="1" i="0" u="none" strike="noStrike" kern="0" cap="none" spc="0" normalizeH="0" baseline="0" noProof="0" dirty="0" smtClean="0">
                <a:ln>
                  <a:noFill/>
                </a:ln>
                <a:solidFill>
                  <a:srgbClr val="FF5F00"/>
                </a:solidFill>
                <a:effectLst/>
                <a:uLnTx/>
                <a:uFillTx/>
                <a:latin typeface="Syncopate" panose="02060507000000020003" pitchFamily="18" charset="0"/>
                <a:ea typeface="Oswald"/>
                <a:cs typeface="Bakbak One" pitchFamily="2" charset="0"/>
                <a:sym typeface="Oswald"/>
              </a:rPr>
              <a:t>desenvolvimento 3 meses </a:t>
            </a:r>
            <a:endPar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360671" y="3121464"/>
            <a:ext cx="1954960" cy="1646282"/>
            <a:chOff x="682580"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682580" y="3947738"/>
              <a:ext cx="2240924" cy="66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8" name="Agrupar 7"/>
          <p:cNvGrpSpPr/>
          <p:nvPr/>
        </p:nvGrpSpPr>
        <p:grpSpPr>
          <a:xfrm>
            <a:off x="492752" y="859996"/>
            <a:ext cx="1640540" cy="1666992"/>
            <a:chOff x="603110" y="970354"/>
            <a:chExt cx="1640540" cy="1666992"/>
          </a:xfrm>
        </p:grpSpPr>
        <p:sp>
          <p:nvSpPr>
            <p:cNvPr id="3" name="Elipse 2"/>
            <p:cNvSpPr/>
            <p:nvPr/>
          </p:nvSpPr>
          <p:spPr>
            <a:xfrm>
              <a:off x="603110" y="970354"/>
              <a:ext cx="1640540" cy="1666992"/>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608084" y="1460489"/>
              <a:ext cx="14681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4460423" y="968325"/>
            <a:ext cx="1915030" cy="1666989"/>
            <a:chOff x="7171382" y="2601533"/>
            <a:chExt cx="2044347"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71650" y="3223260"/>
              <a:ext cx="2044079" cy="4167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4390344" y="3177955"/>
            <a:ext cx="1994690" cy="1709355"/>
            <a:chOff x="4062835"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62835" y="4098120"/>
              <a:ext cx="2086377" cy="759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9" name="Agrupar 8"/>
          <p:cNvGrpSpPr/>
          <p:nvPr/>
        </p:nvGrpSpPr>
        <p:grpSpPr>
          <a:xfrm>
            <a:off x="2502815" y="2098409"/>
            <a:ext cx="1643292" cy="1556979"/>
            <a:chOff x="3180731" y="3501541"/>
            <a:chExt cx="1643292" cy="1556979"/>
          </a:xfrm>
        </p:grpSpPr>
        <p:sp>
          <p:nvSpPr>
            <p:cNvPr id="16" name="Elipse 15"/>
            <p:cNvSpPr/>
            <p:nvPr/>
          </p:nvSpPr>
          <p:spPr>
            <a:xfrm>
              <a:off x="3180731" y="3501541"/>
              <a:ext cx="1620023" cy="1556979"/>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3265679" y="4005961"/>
              <a:ext cx="1558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5" name="Imagem 4"/>
          <p:cNvPicPr>
            <a:picLocks noChangeAspect="1"/>
          </p:cNvPicPr>
          <p:nvPr/>
        </p:nvPicPr>
        <p:blipFill rotWithShape="1">
          <a:blip r:embed="rId3"/>
          <a:srcRect t="33419" b="5289"/>
          <a:stretch/>
        </p:blipFill>
        <p:spPr>
          <a:xfrm>
            <a:off x="6747641" y="0"/>
            <a:ext cx="2396359" cy="5096203"/>
          </a:xfrm>
          <a:prstGeom prst="rect">
            <a:avLst/>
          </a:prstGeom>
        </p:spPr>
      </p:pic>
    </p:spTree>
    <p:extLst>
      <p:ext uri="{BB962C8B-B14F-4D97-AF65-F5344CB8AC3E}">
        <p14:creationId xmlns:p14="http://schemas.microsoft.com/office/powerpoint/2010/main" val="1633395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832520" y="121324"/>
            <a:ext cx="4961312" cy="576262"/>
          </a:xfrm>
        </p:spPr>
        <p:txBody>
          <a:bodyPr/>
          <a:lstStyle/>
          <a:p>
            <a:r>
              <a:rPr lang="pt-BR" dirty="0"/>
              <a:t>dicas</a:t>
            </a:r>
          </a:p>
        </p:txBody>
      </p:sp>
      <p:sp>
        <p:nvSpPr>
          <p:cNvPr id="3" name="Espaço Reservado para Texto 2"/>
          <p:cNvSpPr>
            <a:spLocks noGrp="1"/>
          </p:cNvSpPr>
          <p:nvPr>
            <p:ph type="body" sz="quarter" idx="14"/>
          </p:nvPr>
        </p:nvSpPr>
        <p:spPr>
          <a:xfrm>
            <a:off x="794942" y="752585"/>
            <a:ext cx="7309398" cy="3756025"/>
          </a:xfrm>
        </p:spPr>
        <p:txBody>
          <a:bodyPr>
            <a:noAutofit/>
          </a:bodyPr>
          <a:lstStyle/>
          <a:p>
            <a:pPr marL="457200" lvl="0" indent="-342900">
              <a:buFont typeface="Arial" panose="020B0604020202020204" pitchFamily="34" charset="0"/>
              <a:buChar char="•"/>
            </a:pPr>
            <a:r>
              <a:rPr lang="pt-BR" dirty="0">
                <a:latin typeface="Inter Medium" panose="02000503000000020004" pitchFamily="2" charset="0"/>
                <a:ea typeface="Inter Medium" panose="02000503000000020004" pitchFamily="2" charset="0"/>
              </a:rPr>
              <a:t>Dê colo. Dê atenção - O afeto é fundamental.</a:t>
            </a:r>
          </a:p>
          <a:p>
            <a:pPr marL="457200" lvl="0" indent="-342900">
              <a:buFont typeface="Arial" panose="020B0604020202020204" pitchFamily="34" charset="0"/>
              <a:buChar char="•"/>
            </a:pPr>
            <a:r>
              <a:rPr lang="pt-BR" dirty="0">
                <a:latin typeface="Inter Medium" panose="02000503000000020004" pitchFamily="2" charset="0"/>
                <a:ea typeface="Inter Medium" panose="02000503000000020004" pitchFamily="2" charset="0"/>
              </a:rPr>
              <a:t>Cante. Imite seus sons e caretas.</a:t>
            </a:r>
          </a:p>
          <a:p>
            <a:pPr marL="457200" lvl="0" indent="-342900">
              <a:buFont typeface="Arial" panose="020B0604020202020204" pitchFamily="34" charset="0"/>
              <a:buChar char="•"/>
            </a:pPr>
            <a:r>
              <a:rPr lang="pt-BR" dirty="0">
                <a:latin typeface="Inter Medium" panose="02000503000000020004" pitchFamily="2" charset="0"/>
                <a:ea typeface="Inter Medium" panose="02000503000000020004" pitchFamily="2" charset="0"/>
              </a:rPr>
              <a:t>Crie rotinas. Respeite os horários do bebê, atenda sempre que ele solicitar.</a:t>
            </a:r>
          </a:p>
        </p:txBody>
      </p:sp>
      <p:sp>
        <p:nvSpPr>
          <p:cNvPr id="4" name="Retângulo 3"/>
          <p:cNvSpPr/>
          <p:nvPr/>
        </p:nvSpPr>
        <p:spPr>
          <a:xfrm>
            <a:off x="2096627" y="2697390"/>
            <a:ext cx="6717402" cy="2308324"/>
          </a:xfrm>
          <a:prstGeom prst="rect">
            <a:avLst/>
          </a:prstGeom>
        </p:spPr>
        <p:txBody>
          <a:bodyPr wrap="square">
            <a:spAutoFit/>
          </a:bodyPr>
          <a:lstStyle/>
          <a:p>
            <a:pPr marL="342900" indent="-342900">
              <a:buClr>
                <a:schemeClr val="tx1">
                  <a:lumMod val="75000"/>
                  <a:lumOff val="25000"/>
                </a:schemeClr>
              </a:buClr>
              <a:buFont typeface="Arial" panose="020B0604020202020204" pitchFamily="34" charset="0"/>
              <a:buChar char="•"/>
            </a:pPr>
            <a:r>
              <a:rPr lang="pt-BR" sz="2400" dirty="0">
                <a:solidFill>
                  <a:schemeClr val="tx1">
                    <a:lumMod val="75000"/>
                    <a:lumOff val="25000"/>
                  </a:schemeClr>
                </a:solidFill>
                <a:latin typeface="Inter Medium" panose="02000503000000020004" pitchFamily="2" charset="0"/>
                <a:ea typeface="Inter Medium" panose="02000503000000020004" pitchFamily="2" charset="0"/>
              </a:rPr>
              <a:t>Olhe nos olhos. Converse. Evite lugares barulhentos.</a:t>
            </a:r>
          </a:p>
          <a:p>
            <a:pPr marL="342900" indent="-342900">
              <a:buClr>
                <a:schemeClr val="tx1">
                  <a:lumMod val="75000"/>
                  <a:lumOff val="25000"/>
                </a:schemeClr>
              </a:buClr>
              <a:buFont typeface="Arial" panose="020B0604020202020204" pitchFamily="34" charset="0"/>
              <a:buChar char="•"/>
            </a:pPr>
            <a:r>
              <a:rPr lang="pt-BR" sz="2400" dirty="0">
                <a:solidFill>
                  <a:schemeClr val="tx1">
                    <a:lumMod val="75000"/>
                    <a:lumOff val="25000"/>
                  </a:schemeClr>
                </a:solidFill>
                <a:latin typeface="Inter Medium" panose="02000503000000020004" pitchFamily="2" charset="0"/>
                <a:ea typeface="Inter Medium" panose="02000503000000020004" pitchFamily="2" charset="0"/>
              </a:rPr>
              <a:t>No carro, o bebê deve ir sempre no banco de trás em cadeirinha adequada.</a:t>
            </a:r>
          </a:p>
          <a:p>
            <a:pPr marL="342900" indent="-342900">
              <a:buClr>
                <a:schemeClr val="tx1">
                  <a:lumMod val="75000"/>
                  <a:lumOff val="25000"/>
                </a:schemeClr>
              </a:buClr>
              <a:buFont typeface="Arial" panose="020B0604020202020204" pitchFamily="34" charset="0"/>
              <a:buChar char="•"/>
            </a:pPr>
            <a:r>
              <a:rPr lang="pt-BR" sz="2400" dirty="0">
                <a:solidFill>
                  <a:schemeClr val="tx1">
                    <a:lumMod val="75000"/>
                    <a:lumOff val="25000"/>
                  </a:schemeClr>
                </a:solidFill>
                <a:latin typeface="Inter Medium" panose="02000503000000020004" pitchFamily="2" charset="0"/>
                <a:ea typeface="Inter Medium" panose="02000503000000020004" pitchFamily="2" charset="0"/>
              </a:rPr>
              <a:t>Nunca deixe o bebê mamando sozinho.</a:t>
            </a:r>
          </a:p>
          <a:p>
            <a:pPr marL="342900" indent="-342900">
              <a:buClr>
                <a:schemeClr val="tx1">
                  <a:lumMod val="75000"/>
                  <a:lumOff val="25000"/>
                </a:schemeClr>
              </a:buClr>
              <a:buFont typeface="Arial" panose="020B0604020202020204" pitchFamily="34" charset="0"/>
              <a:buChar char="•"/>
            </a:pPr>
            <a:r>
              <a:rPr lang="pt-BR" sz="2400" dirty="0" smtClean="0">
                <a:solidFill>
                  <a:schemeClr val="tx1">
                    <a:lumMod val="75000"/>
                    <a:lumOff val="25000"/>
                  </a:schemeClr>
                </a:solidFill>
                <a:latin typeface="Inter Medium" panose="02000503000000020004" pitchFamily="2" charset="0"/>
                <a:ea typeface="Inter Medium" panose="02000503000000020004" pitchFamily="2" charset="0"/>
              </a:rPr>
              <a:t>Cólicas </a:t>
            </a:r>
            <a:r>
              <a:rPr lang="pt-BR" sz="2400" dirty="0">
                <a:solidFill>
                  <a:schemeClr val="tx1">
                    <a:lumMod val="75000"/>
                    <a:lumOff val="25000"/>
                  </a:schemeClr>
                </a:solidFill>
                <a:latin typeface="Inter Medium" panose="02000503000000020004" pitchFamily="2" charset="0"/>
                <a:ea typeface="Inter Medium" panose="02000503000000020004" pitchFamily="2" charset="0"/>
              </a:rPr>
              <a:t>são normais nesta fase. </a:t>
            </a:r>
          </a:p>
        </p:txBody>
      </p:sp>
    </p:spTree>
    <p:extLst>
      <p:ext uri="{BB962C8B-B14F-4D97-AF65-F5344CB8AC3E}">
        <p14:creationId xmlns:p14="http://schemas.microsoft.com/office/powerpoint/2010/main" val="236451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96"/>
        <p:cNvGrpSpPr/>
        <p:nvPr/>
      </p:nvGrpSpPr>
      <p:grpSpPr>
        <a:xfrm>
          <a:off x="0" y="0"/>
          <a:ext cx="0" cy="0"/>
          <a:chOff x="0" y="0"/>
          <a:chExt cx="0" cy="0"/>
        </a:xfrm>
      </p:grpSpPr>
      <p:pic>
        <p:nvPicPr>
          <p:cNvPr id="9" name="Imagem 8"/>
          <p:cNvPicPr>
            <a:picLocks noChangeAspect="1"/>
          </p:cNvPicPr>
          <p:nvPr/>
        </p:nvPicPr>
        <p:blipFill rotWithShape="1">
          <a:blip r:embed="rId3">
            <a:extLst>
              <a:ext uri="{28A0092B-C50C-407E-A947-70E740481C1C}">
                <a14:useLocalDpi xmlns:a14="http://schemas.microsoft.com/office/drawing/2010/main" val="0"/>
              </a:ext>
            </a:extLst>
          </a:blip>
          <a:srcRect l="8070" r="7368"/>
          <a:stretch/>
        </p:blipFill>
        <p:spPr>
          <a:xfrm>
            <a:off x="0" y="0"/>
            <a:ext cx="2899611" cy="5143500"/>
          </a:xfrm>
          <a:prstGeom prst="rect">
            <a:avLst/>
          </a:prstGeom>
        </p:spPr>
      </p:pic>
      <p:sp>
        <p:nvSpPr>
          <p:cNvPr id="7" name="Google Shape;82;p16">
            <a:extLst>
              <a:ext uri="{FF2B5EF4-FFF2-40B4-BE49-F238E27FC236}">
                <a16:creationId xmlns:a16="http://schemas.microsoft.com/office/drawing/2014/main" id="{5D9CD91F-9DF2-AB93-DB3E-1ECE08891434}"/>
              </a:ext>
            </a:extLst>
          </p:cNvPr>
          <p:cNvSpPr txBox="1"/>
          <p:nvPr/>
        </p:nvSpPr>
        <p:spPr>
          <a:xfrm>
            <a:off x="2893850" y="380187"/>
            <a:ext cx="5186275"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desenvolvimento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b="1" dirty="0">
                <a:solidFill>
                  <a:srgbClr val="FF5F00"/>
                </a:solidFill>
                <a:latin typeface="Syncopate" panose="02060507000000020003" pitchFamily="18" charset="0"/>
                <a:ea typeface="Oswald"/>
                <a:cs typeface="Bakbak One" pitchFamily="2" charset="0"/>
                <a:sym typeface="Oswald"/>
              </a:rPr>
              <a:t>4 meses</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3299780" y="3305710"/>
            <a:ext cx="2083678" cy="1606949"/>
            <a:chOff x="695760"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695760" y="3899870"/>
              <a:ext cx="2240924" cy="664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3337555" y="1351241"/>
            <a:ext cx="1770750" cy="1685364"/>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003394" y="1642193"/>
              <a:ext cx="1587059" cy="7951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6820985" y="1298605"/>
            <a:ext cx="1895414" cy="1622917"/>
            <a:chOff x="7171382" y="2601533"/>
            <a:chExt cx="1889090"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239075" y="3185749"/>
              <a:ext cx="1821397" cy="428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6795720" y="3164542"/>
            <a:ext cx="2083678" cy="1748117"/>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714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5207121" y="2302301"/>
            <a:ext cx="1844382" cy="1574493"/>
            <a:chOff x="4467945" y="2400727"/>
            <a:chExt cx="2099257" cy="1936661"/>
          </a:xfrm>
        </p:grpSpPr>
        <p:sp>
          <p:nvSpPr>
            <p:cNvPr id="16" name="Elipse 15"/>
            <p:cNvSpPr/>
            <p:nvPr/>
          </p:nvSpPr>
          <p:spPr>
            <a:xfrm>
              <a:off x="4467945" y="2400727"/>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724684" y="3118327"/>
              <a:ext cx="1558344" cy="870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91316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dicas</a:t>
            </a:r>
          </a:p>
        </p:txBody>
      </p:sp>
      <p:sp>
        <p:nvSpPr>
          <p:cNvPr id="3" name="Espaço Reservado para Texto 2"/>
          <p:cNvSpPr>
            <a:spLocks noGrp="1"/>
          </p:cNvSpPr>
          <p:nvPr>
            <p:ph type="body" sz="quarter" idx="14"/>
          </p:nvPr>
        </p:nvSpPr>
        <p:spPr/>
        <p:txBody>
          <a:bodyPr>
            <a:noAutofit/>
          </a:bodyPr>
          <a:lstStyle/>
          <a:p>
            <a:pPr marL="457200" lvl="0" indent="-342900">
              <a:buFont typeface="Arial" panose="020B0604020202020204" pitchFamily="34" charset="0"/>
              <a:buChar char="•"/>
            </a:pPr>
            <a:r>
              <a:rPr lang="pt-BR" dirty="0"/>
              <a:t>Dar objetos de diferentes texturas.</a:t>
            </a:r>
          </a:p>
          <a:p>
            <a:pPr marL="457200" lvl="0" indent="-342900">
              <a:buFont typeface="Arial" panose="020B0604020202020204" pitchFamily="34" charset="0"/>
              <a:buChar char="•"/>
            </a:pPr>
            <a:r>
              <a:rPr lang="pt-BR" dirty="0"/>
              <a:t>Demonstre alegrias a cada conquista.</a:t>
            </a:r>
          </a:p>
          <a:p>
            <a:pPr marL="457200" lvl="0" indent="-342900">
              <a:buFont typeface="Arial" panose="020B0604020202020204" pitchFamily="34" charset="0"/>
              <a:buChar char="•"/>
            </a:pPr>
            <a:r>
              <a:rPr lang="pt-BR" dirty="0"/>
              <a:t>Conversar, cantar, ninar.</a:t>
            </a:r>
          </a:p>
          <a:p>
            <a:pPr marL="457200" lvl="0" indent="-342900">
              <a:buFont typeface="Arial" panose="020B0604020202020204" pitchFamily="34" charset="0"/>
              <a:buChar char="•"/>
            </a:pPr>
            <a:r>
              <a:rPr lang="pt-BR" dirty="0"/>
              <a:t>Criar rotinas.</a:t>
            </a:r>
          </a:p>
          <a:p>
            <a:pPr marL="457200" lvl="0" indent="-342900">
              <a:buFont typeface="Arial" panose="020B0604020202020204" pitchFamily="34" charset="0"/>
              <a:buChar char="•"/>
            </a:pPr>
            <a:r>
              <a:rPr lang="pt-BR" dirty="0"/>
              <a:t>Dar atenção, dar colo. Brincar com ela. </a:t>
            </a:r>
          </a:p>
          <a:p>
            <a:pPr marL="457200" indent="-342900">
              <a:buFont typeface="Arial" panose="020B0604020202020204" pitchFamily="34" charset="0"/>
              <a:buChar char="•"/>
            </a:pPr>
            <a:r>
              <a:rPr lang="pt-BR" dirty="0"/>
              <a:t>Nunca deixe o bebê sozinho em casa, no carro, no banho, no trocador ou sob cuidados de outra criança.</a:t>
            </a:r>
          </a:p>
        </p:txBody>
      </p:sp>
    </p:spTree>
    <p:extLst>
      <p:ext uri="{BB962C8B-B14F-4D97-AF65-F5344CB8AC3E}">
        <p14:creationId xmlns:p14="http://schemas.microsoft.com/office/powerpoint/2010/main" val="415617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96"/>
        <p:cNvGrpSpPr/>
        <p:nvPr/>
      </p:nvGrpSpPr>
      <p:grpSpPr>
        <a:xfrm>
          <a:off x="0" y="0"/>
          <a:ext cx="0" cy="0"/>
          <a:chOff x="0" y="0"/>
          <a:chExt cx="0" cy="0"/>
        </a:xfrm>
      </p:grpSpPr>
      <p:pic>
        <p:nvPicPr>
          <p:cNvPr id="2" name="Imagem 1"/>
          <p:cNvPicPr>
            <a:picLocks noChangeAspect="1"/>
          </p:cNvPicPr>
          <p:nvPr/>
        </p:nvPicPr>
        <p:blipFill rotWithShape="1">
          <a:blip r:embed="rId3"/>
          <a:srcRect l="45737"/>
          <a:stretch/>
        </p:blipFill>
        <p:spPr>
          <a:xfrm>
            <a:off x="1" y="1431758"/>
            <a:ext cx="2540510" cy="3116179"/>
          </a:xfrm>
          <a:prstGeom prst="rect">
            <a:avLst/>
          </a:pr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8773" r="11929"/>
          <a:stretch/>
        </p:blipFill>
        <p:spPr>
          <a:xfrm>
            <a:off x="0" y="0"/>
            <a:ext cx="2719137" cy="5143500"/>
          </a:xfrm>
          <a:prstGeom prst="rect">
            <a:avLst/>
          </a:prstGeom>
        </p:spPr>
      </p:pic>
      <p:sp>
        <p:nvSpPr>
          <p:cNvPr id="7" name="Google Shape;82;p16">
            <a:extLst>
              <a:ext uri="{FF2B5EF4-FFF2-40B4-BE49-F238E27FC236}">
                <a16:creationId xmlns:a16="http://schemas.microsoft.com/office/drawing/2014/main" id="{5D9CD91F-9DF2-AB93-DB3E-1ECE08891434}"/>
              </a:ext>
            </a:extLst>
          </p:cNvPr>
          <p:cNvSpPr txBox="1"/>
          <p:nvPr/>
        </p:nvSpPr>
        <p:spPr>
          <a:xfrm>
            <a:off x="3090439" y="464565"/>
            <a:ext cx="5186275"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Desenvolvimento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b="1" dirty="0">
                <a:solidFill>
                  <a:srgbClr val="FF5F00"/>
                </a:solidFill>
                <a:latin typeface="Syncopate" panose="02060507000000020003" pitchFamily="18" charset="0"/>
                <a:ea typeface="Oswald"/>
                <a:cs typeface="Bakbak One" pitchFamily="2" charset="0"/>
                <a:sym typeface="Oswald"/>
              </a:rPr>
              <a:t>6 meses </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3331343" y="3259813"/>
            <a:ext cx="2205988" cy="1691728"/>
            <a:chOff x="723858"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723858" y="4010739"/>
              <a:ext cx="2240924" cy="540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2993153" y="1457109"/>
            <a:ext cx="1877919" cy="1719769"/>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129565" y="1648496"/>
              <a:ext cx="14681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6957611" y="1343313"/>
            <a:ext cx="1832670" cy="1655675"/>
            <a:chOff x="7171382" y="2601533"/>
            <a:chExt cx="1826952"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76937" y="3274694"/>
              <a:ext cx="1821397" cy="4196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6743699" y="3210791"/>
            <a:ext cx="2150919" cy="1688795"/>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625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5070451" y="2056072"/>
            <a:ext cx="1843981" cy="1606273"/>
            <a:chOff x="4467945" y="2400727"/>
            <a:chExt cx="2099257" cy="1936661"/>
          </a:xfrm>
        </p:grpSpPr>
        <p:sp>
          <p:nvSpPr>
            <p:cNvPr id="16" name="Elipse 15"/>
            <p:cNvSpPr/>
            <p:nvPr/>
          </p:nvSpPr>
          <p:spPr>
            <a:xfrm>
              <a:off x="4467945" y="2400727"/>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724684" y="3118327"/>
              <a:ext cx="1558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16314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229648" y="155374"/>
            <a:ext cx="4961312" cy="576262"/>
          </a:xfrm>
        </p:spPr>
        <p:txBody>
          <a:bodyPr/>
          <a:lstStyle/>
          <a:p>
            <a:r>
              <a:rPr lang="pt-BR" dirty="0"/>
              <a:t>dicas</a:t>
            </a:r>
          </a:p>
        </p:txBody>
      </p:sp>
      <p:sp>
        <p:nvSpPr>
          <p:cNvPr id="3" name="Espaço Reservado para Texto 2"/>
          <p:cNvSpPr>
            <a:spLocks noGrp="1"/>
          </p:cNvSpPr>
          <p:nvPr>
            <p:ph type="body" sz="quarter" idx="14"/>
          </p:nvPr>
        </p:nvSpPr>
        <p:spPr>
          <a:xfrm>
            <a:off x="1371315" y="987403"/>
            <a:ext cx="6945687" cy="3756025"/>
          </a:xfrm>
        </p:spPr>
        <p:txBody>
          <a:bodyPr>
            <a:noAutofit/>
          </a:bodyPr>
          <a:lstStyle/>
          <a:p>
            <a:pPr marL="457200" lvl="0" indent="-342900">
              <a:buFont typeface="Arial" panose="020B0604020202020204" pitchFamily="34" charset="0"/>
              <a:buChar char="•"/>
            </a:pPr>
            <a:r>
              <a:rPr lang="pt-BR" dirty="0"/>
              <a:t>Deixe o bebê brincar no chão</a:t>
            </a:r>
          </a:p>
          <a:p>
            <a:pPr marL="457200" lvl="0" indent="-342900">
              <a:buFont typeface="Arial" panose="020B0604020202020204" pitchFamily="34" charset="0"/>
              <a:buChar char="•"/>
            </a:pPr>
            <a:r>
              <a:rPr lang="pt-BR" dirty="0"/>
              <a:t>Dê atenção. </a:t>
            </a:r>
          </a:p>
          <a:p>
            <a:pPr marL="457200" lvl="0" indent="-342900">
              <a:buFont typeface="Arial" panose="020B0604020202020204" pitchFamily="34" charset="0"/>
              <a:buChar char="•"/>
            </a:pPr>
            <a:r>
              <a:rPr lang="pt-BR" dirty="0"/>
              <a:t>Cante, imite seus sons e caretas</a:t>
            </a:r>
          </a:p>
          <a:p>
            <a:pPr marL="457200" lvl="0" indent="-342900">
              <a:buFont typeface="Arial" panose="020B0604020202020204" pitchFamily="34" charset="0"/>
              <a:buChar char="•"/>
            </a:pPr>
            <a:r>
              <a:rPr lang="pt-BR" dirty="0"/>
              <a:t>Brincar de assoprar, apertar, rolar.</a:t>
            </a:r>
          </a:p>
          <a:p>
            <a:pPr marL="457200" lvl="0" indent="-342900">
              <a:buFont typeface="Arial" panose="020B0604020202020204" pitchFamily="34" charset="0"/>
              <a:buChar char="•"/>
            </a:pPr>
            <a:r>
              <a:rPr lang="pt-BR" dirty="0"/>
              <a:t>Brinque com a criança ao ar livre, nos horários de sol que são seguros.</a:t>
            </a:r>
          </a:p>
          <a:p>
            <a:pPr marL="457200" indent="-342900">
              <a:buFont typeface="Arial" panose="020B0604020202020204" pitchFamily="34" charset="0"/>
              <a:buChar char="•"/>
            </a:pPr>
            <a:r>
              <a:rPr lang="pt-BR" dirty="0"/>
              <a:t>Não exponha a criança às telas de celulares, tablets ou computadores antes dos dois anos de idade!</a:t>
            </a:r>
          </a:p>
        </p:txBody>
      </p:sp>
    </p:spTree>
    <p:extLst>
      <p:ext uri="{BB962C8B-B14F-4D97-AF65-F5344CB8AC3E}">
        <p14:creationId xmlns:p14="http://schemas.microsoft.com/office/powerpoint/2010/main" val="476787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96"/>
        <p:cNvGrpSpPr/>
        <p:nvPr/>
      </p:nvGrpSpPr>
      <p:grpSpPr>
        <a:xfrm>
          <a:off x="0" y="0"/>
          <a:ext cx="0" cy="0"/>
          <a:chOff x="0" y="0"/>
          <a:chExt cx="0" cy="0"/>
        </a:xfrm>
      </p:grpSpPr>
      <p:pic>
        <p:nvPicPr>
          <p:cNvPr id="29" name="Imagem 28"/>
          <p:cNvPicPr>
            <a:picLocks noChangeAspect="1"/>
          </p:cNvPicPr>
          <p:nvPr/>
        </p:nvPicPr>
        <p:blipFill rotWithShape="1">
          <a:blip r:embed="rId3">
            <a:extLst>
              <a:ext uri="{28A0092B-C50C-407E-A947-70E740481C1C}">
                <a14:useLocalDpi xmlns:a14="http://schemas.microsoft.com/office/drawing/2010/main" val="0"/>
              </a:ext>
            </a:extLst>
          </a:blip>
          <a:srcRect l="9863" r="10292"/>
          <a:stretch/>
        </p:blipFill>
        <p:spPr>
          <a:xfrm>
            <a:off x="6063916" y="-1"/>
            <a:ext cx="3080084" cy="5143500"/>
          </a:xfrm>
          <a:prstGeom prst="rect">
            <a:avLst/>
          </a:prstGeom>
        </p:spPr>
      </p:pic>
      <p:sp>
        <p:nvSpPr>
          <p:cNvPr id="7" name="Google Shape;82;p16">
            <a:extLst>
              <a:ext uri="{FF2B5EF4-FFF2-40B4-BE49-F238E27FC236}">
                <a16:creationId xmlns:a16="http://schemas.microsoft.com/office/drawing/2014/main" id="{5D9CD91F-9DF2-AB93-DB3E-1ECE08891434}"/>
              </a:ext>
            </a:extLst>
          </p:cNvPr>
          <p:cNvSpPr txBox="1"/>
          <p:nvPr/>
        </p:nvSpPr>
        <p:spPr>
          <a:xfrm>
            <a:off x="779158" y="520684"/>
            <a:ext cx="5188505"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desenvolvimento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9 meses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259146" y="3323684"/>
            <a:ext cx="2252234" cy="1783720"/>
            <a:chOff x="723858"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723858" y="4010739"/>
              <a:ext cx="2240924" cy="540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245580" y="1249796"/>
            <a:ext cx="1917287" cy="1813286"/>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129565" y="1648496"/>
              <a:ext cx="14681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3976296" y="1443983"/>
            <a:ext cx="1881481" cy="1745707"/>
            <a:chOff x="7171382" y="2601533"/>
            <a:chExt cx="1837098"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87083" y="3233351"/>
              <a:ext cx="1821397" cy="398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3607414" y="3397363"/>
            <a:ext cx="2194486" cy="1637303"/>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625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2118261" y="2200085"/>
            <a:ext cx="1882638" cy="1693619"/>
            <a:chOff x="4467945" y="2400727"/>
            <a:chExt cx="2099257" cy="1936661"/>
          </a:xfrm>
        </p:grpSpPr>
        <p:sp>
          <p:nvSpPr>
            <p:cNvPr id="16" name="Elipse 15"/>
            <p:cNvSpPr/>
            <p:nvPr/>
          </p:nvSpPr>
          <p:spPr>
            <a:xfrm>
              <a:off x="4467945" y="2400727"/>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724684" y="3118327"/>
              <a:ext cx="1558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48044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dicas</a:t>
            </a:r>
          </a:p>
        </p:txBody>
      </p:sp>
      <p:sp>
        <p:nvSpPr>
          <p:cNvPr id="3" name="Espaço Reservado para Texto 2"/>
          <p:cNvSpPr>
            <a:spLocks noGrp="1"/>
          </p:cNvSpPr>
          <p:nvPr>
            <p:ph type="body" sz="quarter" idx="14"/>
          </p:nvPr>
        </p:nvSpPr>
        <p:spPr/>
        <p:txBody>
          <a:bodyPr>
            <a:normAutofit lnSpcReduction="10000"/>
          </a:bodyPr>
          <a:lstStyle/>
          <a:p>
            <a:pPr marL="457200" lvl="0" indent="-342900">
              <a:buFont typeface="Arial" panose="020B0604020202020204" pitchFamily="34" charset="0"/>
              <a:buChar char="•"/>
            </a:pPr>
            <a:r>
              <a:rPr lang="pt-BR" dirty="0"/>
              <a:t>Brinque de esconder e achar (objetos e pessoas)</a:t>
            </a:r>
          </a:p>
          <a:p>
            <a:pPr marL="457200" lvl="0" indent="-342900">
              <a:buFont typeface="Arial" panose="020B0604020202020204" pitchFamily="34" charset="0"/>
              <a:buChar char="•"/>
            </a:pPr>
            <a:r>
              <a:rPr lang="pt-BR" dirty="0"/>
              <a:t>Deixar os brinquedos longe para estimular a busca</a:t>
            </a:r>
          </a:p>
          <a:p>
            <a:pPr marL="457200" lvl="0" indent="-342900">
              <a:buFont typeface="Arial" panose="020B0604020202020204" pitchFamily="34" charset="0"/>
              <a:buChar char="•"/>
            </a:pPr>
            <a:r>
              <a:rPr lang="pt-BR" dirty="0"/>
              <a:t>Brinquedos sonoros</a:t>
            </a:r>
          </a:p>
          <a:p>
            <a:pPr marL="457200" indent="-342900">
              <a:buFont typeface="Arial" panose="020B0604020202020204" pitchFamily="34" charset="0"/>
              <a:buChar char="•"/>
            </a:pPr>
            <a:r>
              <a:rPr lang="pt-BR" dirty="0"/>
              <a:t>Nunca brinque com a criança jogando-a para cima ou chacoalhando sua cabeça, pois isso pode causar danos ao seu cérebro.</a:t>
            </a:r>
          </a:p>
        </p:txBody>
      </p:sp>
    </p:spTree>
    <p:extLst>
      <p:ext uri="{BB962C8B-B14F-4D97-AF65-F5344CB8AC3E}">
        <p14:creationId xmlns:p14="http://schemas.microsoft.com/office/powerpoint/2010/main" val="425019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1462634" y="0"/>
            <a:ext cx="4839574"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desenvolvimento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b="1" dirty="0">
                <a:solidFill>
                  <a:srgbClr val="FF5F00"/>
                </a:solidFill>
                <a:latin typeface="Syncopate" panose="02060507000000020003" pitchFamily="18" charset="0"/>
                <a:ea typeface="Oswald"/>
                <a:cs typeface="Bakbak One" pitchFamily="2" charset="0"/>
                <a:sym typeface="Oswald"/>
              </a:rPr>
              <a:t>12 meses</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498739" y="3121636"/>
            <a:ext cx="2202782" cy="1834828"/>
            <a:chOff x="693302"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693302" y="3990626"/>
              <a:ext cx="2240924" cy="540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458271" y="949156"/>
            <a:ext cx="1875190" cy="1865241"/>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129565" y="1648496"/>
              <a:ext cx="14681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4210120" y="942873"/>
            <a:ext cx="1830007" cy="1795726"/>
            <a:chOff x="7171382" y="2601533"/>
            <a:chExt cx="1826952"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76937" y="3274694"/>
              <a:ext cx="1821397" cy="386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3828329" y="3293030"/>
            <a:ext cx="2146303" cy="1684216"/>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625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2411430" y="1822103"/>
            <a:ext cx="1841302" cy="1742145"/>
            <a:chOff x="4636393" y="2292439"/>
            <a:chExt cx="2099257" cy="1936661"/>
          </a:xfrm>
        </p:grpSpPr>
        <p:sp>
          <p:nvSpPr>
            <p:cNvPr id="16" name="Elipse 15"/>
            <p:cNvSpPr/>
            <p:nvPr/>
          </p:nvSpPr>
          <p:spPr>
            <a:xfrm>
              <a:off x="4636393" y="2292439"/>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881094" y="2985979"/>
              <a:ext cx="1558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5978" r="6657"/>
          <a:stretch/>
        </p:blipFill>
        <p:spPr>
          <a:xfrm>
            <a:off x="6148551" y="0"/>
            <a:ext cx="2995449" cy="5143500"/>
          </a:xfrm>
          <a:prstGeom prst="rect">
            <a:avLst/>
          </a:prstGeom>
        </p:spPr>
      </p:pic>
    </p:spTree>
    <p:extLst>
      <p:ext uri="{BB962C8B-B14F-4D97-AF65-F5344CB8AC3E}">
        <p14:creationId xmlns:p14="http://schemas.microsoft.com/office/powerpoint/2010/main" val="28687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7BD2371-B523-6D06-A95B-F1DB3C22520A}"/>
              </a:ext>
            </a:extLst>
          </p:cNvPr>
          <p:cNvPicPr>
            <a:picLocks noChangeAspect="1"/>
          </p:cNvPicPr>
          <p:nvPr/>
        </p:nvPicPr>
        <p:blipFill rotWithShape="1">
          <a:blip r:embed="rId2"/>
          <a:srcRect l="23720" t="10040" b="3433"/>
          <a:stretch/>
        </p:blipFill>
        <p:spPr>
          <a:xfrm>
            <a:off x="0" y="-1"/>
            <a:ext cx="5885208" cy="4450557"/>
          </a:xfrm>
          <a:prstGeom prst="rect">
            <a:avLst/>
          </a:prstGeom>
        </p:spPr>
      </p:pic>
      <p:pic>
        <p:nvPicPr>
          <p:cNvPr id="8" name="Imagem 7">
            <a:extLst>
              <a:ext uri="{FF2B5EF4-FFF2-40B4-BE49-F238E27FC236}">
                <a16:creationId xmlns:a16="http://schemas.microsoft.com/office/drawing/2014/main" id="{1F783EC7-E859-812D-F714-892528D58DB6}"/>
              </a:ext>
            </a:extLst>
          </p:cNvPr>
          <p:cNvPicPr>
            <a:picLocks noChangeAspect="1"/>
          </p:cNvPicPr>
          <p:nvPr/>
        </p:nvPicPr>
        <p:blipFill rotWithShape="1">
          <a:blip r:embed="rId3"/>
          <a:srcRect b="12115"/>
          <a:stretch/>
        </p:blipFill>
        <p:spPr>
          <a:xfrm>
            <a:off x="0" y="0"/>
            <a:ext cx="9144000" cy="4520381"/>
          </a:xfrm>
          <a:prstGeom prst="rect">
            <a:avLst/>
          </a:prstGeom>
        </p:spPr>
      </p:pic>
      <p:sp>
        <p:nvSpPr>
          <p:cNvPr id="9" name="Google Shape;130;p21">
            <a:extLst>
              <a:ext uri="{FF2B5EF4-FFF2-40B4-BE49-F238E27FC236}">
                <a16:creationId xmlns:a16="http://schemas.microsoft.com/office/drawing/2014/main" id="{93C0B71D-BF04-6044-F21D-5DE0490BFC48}"/>
              </a:ext>
            </a:extLst>
          </p:cNvPr>
          <p:cNvSpPr txBox="1"/>
          <p:nvPr/>
        </p:nvSpPr>
        <p:spPr>
          <a:xfrm>
            <a:off x="4823504" y="2461915"/>
            <a:ext cx="4218923" cy="1661963"/>
          </a:xfrm>
          <a:prstGeom prst="rect">
            <a:avLst/>
          </a:prstGeom>
          <a:noFill/>
          <a:ln>
            <a:noFill/>
          </a:ln>
        </p:spPr>
        <p:txBody>
          <a:bodyPr spcFirstLastPara="1" wrap="square" lIns="91425" tIns="91425" rIns="91425" bIns="91425" anchor="t" anchorCtr="0">
            <a:spAutoFit/>
          </a:bodyPr>
          <a:lstStyle/>
          <a:p>
            <a:pPr lvl="0" algn="ctr"/>
            <a:r>
              <a:rPr lang="pt-BR" sz="2400" b="1" dirty="0" smtClean="0">
                <a:solidFill>
                  <a:schemeClr val="tx1"/>
                </a:solidFill>
                <a:latin typeface="Syncopate" panose="02060507000000020003" pitchFamily="18" charset="0"/>
                <a:ea typeface="Oswald ExtraLight"/>
                <a:cs typeface="Bakbak One" pitchFamily="2" charset="0"/>
                <a:sym typeface="Oswald ExtraLight"/>
              </a:rPr>
              <a:t>Orientando famílias para transformar o futuro</a:t>
            </a:r>
            <a:endParaRPr lang="da-DK" sz="2400" b="1" dirty="0">
              <a:solidFill>
                <a:schemeClr val="tx1"/>
              </a:solidFill>
              <a:latin typeface="Syncopate" panose="02060507000000020003" pitchFamily="18" charset="0"/>
              <a:ea typeface="Oswald ExtraLight"/>
              <a:cs typeface="Bakbak One" pitchFamily="2" charset="0"/>
              <a:sym typeface="Oswald ExtraLight"/>
            </a:endParaRPr>
          </a:p>
        </p:txBody>
      </p:sp>
    </p:spTree>
    <p:extLst>
      <p:ext uri="{BB962C8B-B14F-4D97-AF65-F5344CB8AC3E}">
        <p14:creationId xmlns:p14="http://schemas.microsoft.com/office/powerpoint/2010/main" val="1072440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dicas</a:t>
            </a:r>
          </a:p>
        </p:txBody>
      </p:sp>
      <p:sp>
        <p:nvSpPr>
          <p:cNvPr id="5" name="Rectangle 1"/>
          <p:cNvSpPr>
            <a:spLocks noGrp="1" noChangeArrowheads="1"/>
          </p:cNvSpPr>
          <p:nvPr>
            <p:ph type="body" sz="quarter" idx="14"/>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342900">
              <a:buFont typeface="Arial" panose="020B0604020202020204" pitchFamily="34" charset="0"/>
              <a:buChar char="•"/>
            </a:pPr>
            <a:r>
              <a:rPr lang="pt-BR" dirty="0"/>
              <a:t>Permita que a criança se movimente.</a:t>
            </a:r>
          </a:p>
          <a:p>
            <a:pPr marL="457200" indent="-342900">
              <a:buFont typeface="Arial" panose="020B0604020202020204" pitchFamily="34" charset="0"/>
              <a:buChar char="•"/>
            </a:pPr>
            <a:r>
              <a:rPr lang="pt-BR" dirty="0"/>
              <a:t>Permita que a criança se suje.</a:t>
            </a:r>
          </a:p>
          <a:p>
            <a:pPr marL="457200" indent="-342900">
              <a:buFont typeface="Arial" panose="020B0604020202020204" pitchFamily="34" charset="0"/>
              <a:buChar char="•"/>
            </a:pPr>
            <a:r>
              <a:rPr lang="pt-BR" dirty="0"/>
              <a:t>Estimule o contato com a natureza.</a:t>
            </a:r>
          </a:p>
          <a:p>
            <a:pPr marL="457200" indent="-342900">
              <a:buFont typeface="Arial" panose="020B0604020202020204" pitchFamily="34" charset="0"/>
              <a:buChar char="•"/>
            </a:pPr>
            <a:r>
              <a:rPr lang="pt-BR" dirty="0"/>
              <a:t>Não utilize andador.</a:t>
            </a:r>
          </a:p>
          <a:p>
            <a:pPr marL="457200" indent="-342900">
              <a:buFont typeface="Arial" panose="020B0604020202020204" pitchFamily="34" charset="0"/>
              <a:buChar char="•"/>
            </a:pPr>
            <a:r>
              <a:rPr lang="pt-BR" dirty="0"/>
              <a:t>Prevenir acidentes.</a:t>
            </a:r>
          </a:p>
          <a:p>
            <a:pPr marL="457200" indent="-342900">
              <a:buFont typeface="Arial" panose="020B0604020202020204" pitchFamily="34" charset="0"/>
              <a:buChar char="•"/>
            </a:pPr>
            <a:r>
              <a:rPr lang="pt-BR" dirty="0"/>
              <a:t>Não exponha a criança às telas de celulares, tablets ou computadores antes dos dois anos de idade!</a:t>
            </a:r>
          </a:p>
          <a:p>
            <a:pPr marL="457200" indent="-342900">
              <a:buFont typeface="Arial" panose="020B0604020202020204" pitchFamily="34" charset="0"/>
              <a:buChar char="•"/>
            </a:pPr>
            <a:r>
              <a:rPr lang="pt-BR" dirty="0"/>
              <a:t>Mostre as pessoas, os animais e as coisas, e diga a ele seus nomes.</a:t>
            </a:r>
          </a:p>
        </p:txBody>
      </p:sp>
    </p:spTree>
    <p:extLst>
      <p:ext uri="{BB962C8B-B14F-4D97-AF65-F5344CB8AC3E}">
        <p14:creationId xmlns:p14="http://schemas.microsoft.com/office/powerpoint/2010/main" val="3959204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96"/>
        <p:cNvGrpSpPr/>
        <p:nvPr/>
      </p:nvGrpSpPr>
      <p:grpSpPr>
        <a:xfrm>
          <a:off x="0" y="0"/>
          <a:ext cx="0" cy="0"/>
          <a:chOff x="0" y="0"/>
          <a:chExt cx="0" cy="0"/>
        </a:xfrm>
      </p:grpSpPr>
      <p:pic>
        <p:nvPicPr>
          <p:cNvPr id="8" name="Imagem 7"/>
          <p:cNvPicPr>
            <a:picLocks noChangeAspect="1"/>
          </p:cNvPicPr>
          <p:nvPr/>
        </p:nvPicPr>
        <p:blipFill>
          <a:blip r:embed="rId3"/>
          <a:stretch>
            <a:fillRect/>
          </a:stretch>
        </p:blipFill>
        <p:spPr>
          <a:xfrm>
            <a:off x="0" y="2083076"/>
            <a:ext cx="2256940" cy="1406081"/>
          </a:xfrm>
          <a:prstGeom prst="rect">
            <a:avLst/>
          </a:prstGeom>
        </p:spPr>
      </p:pic>
      <p:pic>
        <p:nvPicPr>
          <p:cNvPr id="14" name="Imagem 13"/>
          <p:cNvPicPr>
            <a:picLocks noChangeAspect="1"/>
          </p:cNvPicPr>
          <p:nvPr/>
        </p:nvPicPr>
        <p:blipFill rotWithShape="1">
          <a:blip r:embed="rId4">
            <a:extLst>
              <a:ext uri="{28A0092B-C50C-407E-A947-70E740481C1C}">
                <a14:useLocalDpi xmlns:a14="http://schemas.microsoft.com/office/drawing/2010/main" val="0"/>
              </a:ext>
            </a:extLst>
          </a:blip>
          <a:srcRect l="18594" t="468" r="-7367" b="-468"/>
          <a:stretch/>
        </p:blipFill>
        <p:spPr>
          <a:xfrm>
            <a:off x="0" y="0"/>
            <a:ext cx="3044398" cy="5143500"/>
          </a:xfrm>
          <a:prstGeom prst="rect">
            <a:avLst/>
          </a:prstGeom>
        </p:spPr>
      </p:pic>
      <p:sp>
        <p:nvSpPr>
          <p:cNvPr id="7" name="Google Shape;82;p16">
            <a:extLst>
              <a:ext uri="{FF2B5EF4-FFF2-40B4-BE49-F238E27FC236}">
                <a16:creationId xmlns:a16="http://schemas.microsoft.com/office/drawing/2014/main" id="{5D9CD91F-9DF2-AB93-DB3E-1ECE08891434}"/>
              </a:ext>
            </a:extLst>
          </p:cNvPr>
          <p:cNvSpPr txBox="1"/>
          <p:nvPr/>
        </p:nvSpPr>
        <p:spPr>
          <a:xfrm>
            <a:off x="3433120" y="125260"/>
            <a:ext cx="4535906"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desenvolvimento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b="1" dirty="0">
                <a:solidFill>
                  <a:srgbClr val="FF5F00"/>
                </a:solidFill>
                <a:latin typeface="Syncopate" panose="02060507000000020003" pitchFamily="18" charset="0"/>
                <a:ea typeface="Oswald"/>
                <a:cs typeface="Bakbak One" pitchFamily="2" charset="0"/>
                <a:sym typeface="Oswald"/>
              </a:rPr>
              <a:t>18 meses </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3089235" y="3131349"/>
            <a:ext cx="2239400" cy="1793942"/>
            <a:chOff x="693302"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693302" y="3990626"/>
              <a:ext cx="2240924" cy="540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3169228" y="1028699"/>
            <a:ext cx="1906362" cy="1823678"/>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129565" y="1648496"/>
              <a:ext cx="14681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6743393" y="1024809"/>
            <a:ext cx="1860428" cy="1755712"/>
            <a:chOff x="7171382" y="2601533"/>
            <a:chExt cx="1826952"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76937" y="3274694"/>
              <a:ext cx="1821397" cy="3957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6498232" y="3143521"/>
            <a:ext cx="2181982" cy="1646687"/>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625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4992528" y="1993496"/>
            <a:ext cx="1871910" cy="1703325"/>
            <a:chOff x="4636393" y="2292439"/>
            <a:chExt cx="2099257" cy="1936661"/>
          </a:xfrm>
        </p:grpSpPr>
        <p:sp>
          <p:nvSpPr>
            <p:cNvPr id="16" name="Elipse 15"/>
            <p:cNvSpPr/>
            <p:nvPr/>
          </p:nvSpPr>
          <p:spPr>
            <a:xfrm>
              <a:off x="4636393" y="2292439"/>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881094" y="2985979"/>
              <a:ext cx="1558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3" name="CaixaDeTexto 12"/>
          <p:cNvSpPr txBox="1"/>
          <p:nvPr/>
        </p:nvSpPr>
        <p:spPr>
          <a:xfrm>
            <a:off x="119977" y="127940"/>
            <a:ext cx="21636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2800" dirty="0">
                <a:solidFill>
                  <a:schemeClr val="tx1">
                    <a:lumMod val="75000"/>
                    <a:lumOff val="25000"/>
                  </a:schemeClr>
                </a:solidFill>
                <a:latin typeface="Inter Medium" panose="02000503000000020004" pitchFamily="2" charset="0"/>
                <a:ea typeface="Inter Medium" panose="02000503000000020004" pitchFamily="2" charset="0"/>
              </a:rPr>
              <a:t>18 meses </a:t>
            </a:r>
            <a:endParaRPr kumimoji="0" lang="pt-BR" sz="2800" b="0" i="0" u="none" strike="noStrike" kern="0" cap="none" spc="0" normalizeH="0" baseline="0" noProof="0" dirty="0">
              <a:ln>
                <a:noFill/>
              </a:ln>
              <a:solidFill>
                <a:schemeClr val="tx1">
                  <a:lumMod val="75000"/>
                  <a:lumOff val="25000"/>
                </a:schemeClr>
              </a:solidFill>
              <a:effectLst/>
              <a:uLnTx/>
              <a:uFillTx/>
              <a:latin typeface="Inter Medium" panose="02000503000000020004" pitchFamily="2" charset="0"/>
              <a:ea typeface="Inter Medium" panose="02000503000000020004" pitchFamily="2" charset="0"/>
              <a:sym typeface="Arial"/>
            </a:endParaRPr>
          </a:p>
        </p:txBody>
      </p:sp>
    </p:spTree>
    <p:extLst>
      <p:ext uri="{BB962C8B-B14F-4D97-AF65-F5344CB8AC3E}">
        <p14:creationId xmlns:p14="http://schemas.microsoft.com/office/powerpoint/2010/main" val="2320408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dicas</a:t>
            </a:r>
          </a:p>
        </p:txBody>
      </p:sp>
      <p:sp>
        <p:nvSpPr>
          <p:cNvPr id="3" name="Espaço Reservado para Texto 2"/>
          <p:cNvSpPr>
            <a:spLocks noGrp="1"/>
          </p:cNvSpPr>
          <p:nvPr>
            <p:ph type="body" sz="quarter" idx="14"/>
          </p:nvPr>
        </p:nvSpPr>
        <p:spPr/>
        <p:txBody>
          <a:bodyPr>
            <a:noAutofit/>
          </a:bodyPr>
          <a:lstStyle/>
          <a:p>
            <a:pPr marL="457200" lvl="0" indent="-342900">
              <a:buFont typeface="Arial" panose="020B0604020202020204" pitchFamily="34" charset="0"/>
              <a:buChar char="•"/>
            </a:pPr>
            <a:r>
              <a:rPr lang="pt-BR" dirty="0"/>
              <a:t>Brincar com rimas e muita música.</a:t>
            </a:r>
          </a:p>
          <a:p>
            <a:pPr marL="457200" lvl="0" indent="-342900">
              <a:buFont typeface="Arial" panose="020B0604020202020204" pitchFamily="34" charset="0"/>
              <a:buChar char="•"/>
            </a:pPr>
            <a:r>
              <a:rPr lang="pt-BR" dirty="0"/>
              <a:t>Proporcionar brincadeiras sensoriais. </a:t>
            </a:r>
          </a:p>
          <a:p>
            <a:pPr marL="457200" lvl="0" indent="-342900">
              <a:buFont typeface="Arial" panose="020B0604020202020204" pitchFamily="34" charset="0"/>
              <a:buChar char="•"/>
            </a:pPr>
            <a:r>
              <a:rPr lang="pt-BR" dirty="0"/>
              <a:t>Diga-lhe o nome das pessoas, dos animais e das coisas.</a:t>
            </a:r>
          </a:p>
          <a:p>
            <a:pPr marL="457200" lvl="0" indent="-342900">
              <a:buFont typeface="Arial" panose="020B0604020202020204" pitchFamily="34" charset="0"/>
              <a:buChar char="•"/>
            </a:pPr>
            <a:r>
              <a:rPr lang="pt-BR" dirty="0"/>
              <a:t>Redobre o cuidado com os produtos de limpeza, remédios e fogão.</a:t>
            </a:r>
          </a:p>
          <a:p>
            <a:pPr marL="457200" indent="-342900">
              <a:buFont typeface="Arial" panose="020B0604020202020204" pitchFamily="34" charset="0"/>
              <a:buChar char="•"/>
            </a:pPr>
            <a:r>
              <a:rPr lang="pt-BR" dirty="0"/>
              <a:t>Use grades ou telas de proteção. </a:t>
            </a:r>
          </a:p>
          <a:p>
            <a:pPr marL="457200" indent="-342900">
              <a:buFont typeface="Arial" panose="020B0604020202020204" pitchFamily="34" charset="0"/>
              <a:buChar char="•"/>
            </a:pPr>
            <a:r>
              <a:rPr lang="pt-BR" dirty="0"/>
              <a:t>Redobre cuidado com poços, privadas e piscinas.</a:t>
            </a:r>
          </a:p>
        </p:txBody>
      </p:sp>
    </p:spTree>
    <p:extLst>
      <p:ext uri="{BB962C8B-B14F-4D97-AF65-F5344CB8AC3E}">
        <p14:creationId xmlns:p14="http://schemas.microsoft.com/office/powerpoint/2010/main" val="155908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3185490" y="207864"/>
            <a:ext cx="4839574"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desenvolvimento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b="1" dirty="0">
                <a:solidFill>
                  <a:srgbClr val="FF5F00"/>
                </a:solidFill>
                <a:latin typeface="Syncopate" panose="02060507000000020003" pitchFamily="18" charset="0"/>
                <a:ea typeface="Oswald"/>
                <a:cs typeface="Bakbak One" pitchFamily="2" charset="0"/>
                <a:sym typeface="Oswald"/>
              </a:rPr>
              <a:t>2 anos </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3103757" y="3068664"/>
            <a:ext cx="2141751" cy="1773499"/>
            <a:chOff x="693302"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693302" y="3990626"/>
              <a:ext cx="2240924" cy="540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3293918" y="1018308"/>
            <a:ext cx="1823235" cy="1802896"/>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007025" y="1618450"/>
              <a:ext cx="1641070" cy="7433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6751781" y="982472"/>
            <a:ext cx="1779304" cy="1735704"/>
            <a:chOff x="7171382" y="2601533"/>
            <a:chExt cx="1826952"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76937" y="3274694"/>
              <a:ext cx="1821397" cy="400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6562206" y="3235023"/>
            <a:ext cx="2086836" cy="1627922"/>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625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5063762" y="2033689"/>
            <a:ext cx="1790285" cy="1683914"/>
            <a:chOff x="4636393" y="2292439"/>
            <a:chExt cx="2099257" cy="1936661"/>
          </a:xfrm>
        </p:grpSpPr>
        <p:sp>
          <p:nvSpPr>
            <p:cNvPr id="16" name="Elipse 15"/>
            <p:cNvSpPr/>
            <p:nvPr/>
          </p:nvSpPr>
          <p:spPr>
            <a:xfrm>
              <a:off x="4636393" y="2292439"/>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881094" y="2985979"/>
              <a:ext cx="1558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9" name="Imagem 8"/>
          <p:cNvPicPr>
            <a:picLocks noChangeAspect="1"/>
          </p:cNvPicPr>
          <p:nvPr/>
        </p:nvPicPr>
        <p:blipFill rotWithShape="1">
          <a:blip r:embed="rId3"/>
          <a:srcRect l="31157"/>
          <a:stretch/>
        </p:blipFill>
        <p:spPr>
          <a:xfrm flipH="1">
            <a:off x="0" y="0"/>
            <a:ext cx="2678806" cy="5186364"/>
          </a:xfrm>
          <a:prstGeom prst="rect">
            <a:avLst/>
          </a:prstGeom>
        </p:spPr>
      </p:pic>
      <p:pic>
        <p:nvPicPr>
          <p:cNvPr id="2049" name="Imagem 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9550" cy="2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646712" y="171428"/>
            <a:ext cx="4961312" cy="576262"/>
          </a:xfrm>
        </p:spPr>
        <p:txBody>
          <a:bodyPr/>
          <a:lstStyle/>
          <a:p>
            <a:r>
              <a:rPr lang="pt-BR" dirty="0"/>
              <a:t>dicas</a:t>
            </a:r>
          </a:p>
        </p:txBody>
      </p:sp>
      <p:sp>
        <p:nvSpPr>
          <p:cNvPr id="3" name="Espaço Reservado para Texto 2"/>
          <p:cNvSpPr>
            <a:spLocks noGrp="1"/>
          </p:cNvSpPr>
          <p:nvPr>
            <p:ph type="body" sz="quarter" idx="14"/>
          </p:nvPr>
        </p:nvSpPr>
        <p:spPr>
          <a:xfrm>
            <a:off x="1659238" y="827741"/>
            <a:ext cx="6945687" cy="3756025"/>
          </a:xfrm>
        </p:spPr>
        <p:txBody>
          <a:bodyPr>
            <a:noAutofit/>
          </a:bodyPr>
          <a:lstStyle/>
          <a:p>
            <a:pPr marL="457200" lvl="0" indent="-342900">
              <a:buFont typeface="Arial" panose="020B0604020202020204" pitchFamily="34" charset="0"/>
              <a:buChar char="•"/>
            </a:pPr>
            <a:r>
              <a:rPr lang="pt-BR" dirty="0"/>
              <a:t>Não recriminar escapes de cocô e xixi.</a:t>
            </a:r>
          </a:p>
          <a:p>
            <a:pPr marL="457200" lvl="0" indent="-342900">
              <a:buFont typeface="Arial" panose="020B0604020202020204" pitchFamily="34" charset="0"/>
              <a:buChar char="•"/>
            </a:pPr>
            <a:r>
              <a:rPr lang="pt-BR" dirty="0"/>
              <a:t>Encarar as birras com sabedoria.</a:t>
            </a:r>
          </a:p>
          <a:p>
            <a:pPr marL="457200" lvl="0" indent="-342900">
              <a:buFont typeface="Arial" panose="020B0604020202020204" pitchFamily="34" charset="0"/>
              <a:buChar char="•"/>
            </a:pPr>
            <a:r>
              <a:rPr lang="pt-BR" dirty="0"/>
              <a:t>Já pode guardar os brinquedos e os seus calçados.</a:t>
            </a:r>
          </a:p>
          <a:p>
            <a:pPr marL="457200" lvl="0" indent="-342900">
              <a:buFont typeface="Arial" panose="020B0604020202020204" pitchFamily="34" charset="0"/>
              <a:buChar char="•"/>
            </a:pPr>
            <a:r>
              <a:rPr lang="pt-BR" dirty="0"/>
              <a:t>Pode limpar pequenas superfícies.</a:t>
            </a:r>
          </a:p>
          <a:p>
            <a:pPr marL="457200" lvl="0" indent="-342900">
              <a:buFont typeface="Arial" panose="020B0604020202020204" pitchFamily="34" charset="0"/>
              <a:buChar char="•"/>
            </a:pPr>
            <a:r>
              <a:rPr lang="pt-BR" dirty="0"/>
              <a:t>Pode colocar guardanapos na mesa.</a:t>
            </a:r>
          </a:p>
          <a:p>
            <a:pPr marL="457200" lvl="0" indent="-342900">
              <a:buFont typeface="Arial" panose="020B0604020202020204" pitchFamily="34" charset="0"/>
              <a:buChar char="•"/>
            </a:pPr>
            <a:r>
              <a:rPr lang="pt-BR" dirty="0"/>
              <a:t>Responder as perguntas com respeito.</a:t>
            </a:r>
          </a:p>
          <a:p>
            <a:pPr marL="457200" lvl="0" indent="-342900">
              <a:buFont typeface="Arial" panose="020B0604020202020204" pitchFamily="34" charset="0"/>
              <a:buChar char="•"/>
            </a:pPr>
            <a:r>
              <a:rPr lang="pt-BR" dirty="0"/>
              <a:t>Brinque com a criança ao ar livre...</a:t>
            </a:r>
          </a:p>
          <a:p>
            <a:pPr marL="457200" lvl="0" indent="-342900">
              <a:buFont typeface="Arial" panose="020B0604020202020204" pitchFamily="34" charset="0"/>
              <a:buChar char="•"/>
            </a:pPr>
            <a:r>
              <a:rPr lang="pt-BR" dirty="0"/>
              <a:t>Esteja atento às situações de risco.</a:t>
            </a:r>
          </a:p>
        </p:txBody>
      </p:sp>
    </p:spTree>
    <p:extLst>
      <p:ext uri="{BB962C8B-B14F-4D97-AF65-F5344CB8AC3E}">
        <p14:creationId xmlns:p14="http://schemas.microsoft.com/office/powerpoint/2010/main" val="256494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pic>
        <p:nvPicPr>
          <p:cNvPr id="2" name="Imagem 1"/>
          <p:cNvPicPr>
            <a:picLocks noChangeAspect="1"/>
          </p:cNvPicPr>
          <p:nvPr/>
        </p:nvPicPr>
        <p:blipFill rotWithShape="1">
          <a:blip r:embed="rId3"/>
          <a:srcRect l="8580"/>
          <a:stretch/>
        </p:blipFill>
        <p:spPr>
          <a:xfrm>
            <a:off x="6009214" y="0"/>
            <a:ext cx="3134786" cy="5143500"/>
          </a:xfrm>
          <a:prstGeom prst="rect">
            <a:avLst/>
          </a:prstGeom>
        </p:spPr>
      </p:pic>
      <p:sp>
        <p:nvSpPr>
          <p:cNvPr id="7" name="Google Shape;82;p16">
            <a:extLst>
              <a:ext uri="{FF2B5EF4-FFF2-40B4-BE49-F238E27FC236}">
                <a16:creationId xmlns:a16="http://schemas.microsoft.com/office/drawing/2014/main" id="{5D9CD91F-9DF2-AB93-DB3E-1ECE08891434}"/>
              </a:ext>
            </a:extLst>
          </p:cNvPr>
          <p:cNvSpPr txBox="1"/>
          <p:nvPr/>
        </p:nvSpPr>
        <p:spPr>
          <a:xfrm>
            <a:off x="1064302" y="608638"/>
            <a:ext cx="4581357"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Desenvolvimento </a:t>
            </a:r>
            <a:r>
              <a:rPr lang="pt-BR" sz="2400" b="1" dirty="0">
                <a:solidFill>
                  <a:srgbClr val="FF5F00"/>
                </a:solidFill>
                <a:latin typeface="Syncopate" panose="02060507000000020003" pitchFamily="18" charset="0"/>
                <a:ea typeface="Oswald"/>
                <a:cs typeface="Bakbak One" pitchFamily="2" charset="0"/>
                <a:sym typeface="Oswald"/>
              </a:rPr>
              <a:t>3 anos </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321993" y="3250439"/>
            <a:ext cx="2178996" cy="1753056"/>
            <a:chOff x="723858"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723858" y="3921814"/>
              <a:ext cx="2240924" cy="540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266184" y="1352075"/>
            <a:ext cx="1854941" cy="1782114"/>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129565" y="1648496"/>
              <a:ext cx="1607956" cy="7520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3966132" y="1427827"/>
            <a:ext cx="1810246" cy="1715697"/>
            <a:chOff x="7171382" y="2601533"/>
            <a:chExt cx="1826952"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76937" y="3274694"/>
              <a:ext cx="1821397" cy="4049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3699555" y="3456682"/>
            <a:ext cx="2123126" cy="1609157"/>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625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2179480" y="2301937"/>
            <a:ext cx="1821419" cy="1664504"/>
            <a:chOff x="4467945" y="2400727"/>
            <a:chExt cx="2099257" cy="1936661"/>
          </a:xfrm>
        </p:grpSpPr>
        <p:sp>
          <p:nvSpPr>
            <p:cNvPr id="16" name="Elipse 15"/>
            <p:cNvSpPr/>
            <p:nvPr/>
          </p:nvSpPr>
          <p:spPr>
            <a:xfrm>
              <a:off x="4467945" y="2400727"/>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724684" y="3118327"/>
              <a:ext cx="15583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3" name="CaixaDeTexto 12"/>
          <p:cNvSpPr txBox="1"/>
          <p:nvPr/>
        </p:nvSpPr>
        <p:spPr>
          <a:xfrm>
            <a:off x="7491176" y="4361682"/>
            <a:ext cx="21636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3200" b="1" dirty="0">
                <a:solidFill>
                  <a:schemeClr val="bg1"/>
                </a:solidFill>
                <a:latin typeface="Inter Medium" panose="02000503000000020004" pitchFamily="2" charset="0"/>
                <a:ea typeface="Inter Medium" panose="02000503000000020004" pitchFamily="2" charset="0"/>
              </a:rPr>
              <a:t>3</a:t>
            </a:r>
            <a:r>
              <a:rPr kumimoji="0" lang="pt-BR" sz="3200" b="1" i="0" u="none" strike="noStrike" kern="0" cap="none" spc="0" normalizeH="0" baseline="0" noProof="0" dirty="0">
                <a:ln>
                  <a:noFill/>
                </a:ln>
                <a:solidFill>
                  <a:schemeClr val="bg1"/>
                </a:solidFill>
                <a:effectLst/>
                <a:uLnTx/>
                <a:uFillTx/>
                <a:latin typeface="Inter Medium" panose="02000503000000020004" pitchFamily="2" charset="0"/>
                <a:ea typeface="Inter Medium" panose="02000503000000020004" pitchFamily="2" charset="0"/>
                <a:sym typeface="Arial"/>
              </a:rPr>
              <a:t> anos</a:t>
            </a:r>
          </a:p>
        </p:txBody>
      </p:sp>
    </p:spTree>
    <p:extLst>
      <p:ext uri="{BB962C8B-B14F-4D97-AF65-F5344CB8AC3E}">
        <p14:creationId xmlns:p14="http://schemas.microsoft.com/office/powerpoint/2010/main" val="21019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419162" y="108798"/>
            <a:ext cx="4961312" cy="576262"/>
          </a:xfrm>
        </p:spPr>
        <p:txBody>
          <a:bodyPr/>
          <a:lstStyle/>
          <a:p>
            <a:r>
              <a:rPr lang="pt-BR" dirty="0"/>
              <a:t>dicas</a:t>
            </a:r>
          </a:p>
        </p:txBody>
      </p:sp>
      <p:sp>
        <p:nvSpPr>
          <p:cNvPr id="3" name="Espaço Reservado para Texto 2"/>
          <p:cNvSpPr>
            <a:spLocks noGrp="1"/>
          </p:cNvSpPr>
          <p:nvPr>
            <p:ph type="body" sz="quarter" idx="14"/>
          </p:nvPr>
        </p:nvSpPr>
        <p:spPr>
          <a:xfrm>
            <a:off x="515155" y="602272"/>
            <a:ext cx="8525814" cy="4378389"/>
          </a:xfrm>
        </p:spPr>
        <p:txBody>
          <a:bodyPr>
            <a:noAutofit/>
          </a:bodyPr>
          <a:lstStyle/>
          <a:p>
            <a:pPr marL="400050" indent="-285750">
              <a:spcAft>
                <a:spcPts val="0"/>
              </a:spcAft>
              <a:buFont typeface="Arial" panose="020B0604020202020204" pitchFamily="34" charset="0"/>
              <a:buChar char="•"/>
            </a:pPr>
            <a:r>
              <a:rPr lang="pt-BR" dirty="0"/>
              <a:t>Brincar e rolar com a criança. Levar a </a:t>
            </a:r>
            <a:r>
              <a:rPr lang="pt-BR" dirty="0" smtClean="0"/>
              <a:t>parques.</a:t>
            </a:r>
            <a:endParaRPr lang="pt-BR" dirty="0"/>
          </a:p>
          <a:p>
            <a:pPr marL="400050" indent="-285750">
              <a:spcAft>
                <a:spcPts val="0"/>
              </a:spcAft>
              <a:buFont typeface="Arial" panose="020B0604020202020204" pitchFamily="34" charset="0"/>
              <a:buChar char="•"/>
            </a:pPr>
            <a:r>
              <a:rPr lang="pt-BR" dirty="0"/>
              <a:t>Responder às suas perguntas. </a:t>
            </a:r>
          </a:p>
          <a:p>
            <a:pPr marL="400050" indent="-285750">
              <a:spcAft>
                <a:spcPts val="0"/>
              </a:spcAft>
              <a:buFont typeface="Arial" panose="020B0604020202020204" pitchFamily="34" charset="0"/>
              <a:buChar char="•"/>
            </a:pPr>
            <a:r>
              <a:rPr lang="pt-BR" dirty="0"/>
              <a:t>Brincar com massinha.</a:t>
            </a:r>
          </a:p>
          <a:p>
            <a:pPr>
              <a:spcAft>
                <a:spcPts val="0"/>
              </a:spcAft>
            </a:pPr>
            <a:r>
              <a:rPr lang="pt-BR" dirty="0"/>
              <a:t>Já </a:t>
            </a:r>
            <a:r>
              <a:rPr lang="pt-BR" dirty="0" smtClean="0"/>
              <a:t>pode - </a:t>
            </a:r>
            <a:r>
              <a:rPr lang="pt-BR" dirty="0"/>
              <a:t>tirar o prato da mesa.</a:t>
            </a:r>
          </a:p>
          <a:p>
            <a:pPr marL="720725" indent="-269875">
              <a:spcAft>
                <a:spcPts val="0"/>
              </a:spcAft>
              <a:buFont typeface="Arial" panose="020B0604020202020204" pitchFamily="34" charset="0"/>
              <a:buChar char="•"/>
            </a:pPr>
            <a:r>
              <a:rPr lang="pt-BR" dirty="0" smtClean="0"/>
              <a:t>colocar </a:t>
            </a:r>
            <a:r>
              <a:rPr lang="pt-BR" dirty="0"/>
              <a:t>roupa suja no cesto.</a:t>
            </a:r>
          </a:p>
          <a:p>
            <a:pPr marL="720725" indent="-269875">
              <a:spcAft>
                <a:spcPts val="0"/>
              </a:spcAft>
              <a:buFont typeface="Arial" panose="020B0604020202020204" pitchFamily="34" charset="0"/>
              <a:buChar char="•"/>
            </a:pPr>
            <a:r>
              <a:rPr lang="pt-BR" dirty="0" smtClean="0"/>
              <a:t>pegar </a:t>
            </a:r>
            <a:r>
              <a:rPr lang="pt-BR" dirty="0"/>
              <a:t>frutas e verduras na fruteira.</a:t>
            </a:r>
          </a:p>
          <a:p>
            <a:pPr marL="720725" indent="-269875">
              <a:spcAft>
                <a:spcPts val="0"/>
              </a:spcAft>
              <a:buFont typeface="Arial" panose="020B0604020202020204" pitchFamily="34" charset="0"/>
              <a:buChar char="•"/>
            </a:pPr>
            <a:r>
              <a:rPr lang="pt-BR" dirty="0" smtClean="0"/>
              <a:t>tirar </a:t>
            </a:r>
            <a:r>
              <a:rPr lang="pt-BR" dirty="0"/>
              <a:t>a própria roupa.</a:t>
            </a:r>
          </a:p>
          <a:p>
            <a:pPr marL="720725" indent="-269875">
              <a:spcAft>
                <a:spcPts val="0"/>
              </a:spcAft>
              <a:buFont typeface="Arial" panose="020B0604020202020204" pitchFamily="34" charset="0"/>
              <a:buChar char="•"/>
            </a:pPr>
            <a:r>
              <a:rPr lang="pt-BR" dirty="0" smtClean="0"/>
              <a:t>Ensinar o </a:t>
            </a:r>
            <a:r>
              <a:rPr lang="pt-BR" dirty="0"/>
              <a:t>certo e o que é errado. </a:t>
            </a:r>
            <a:r>
              <a:rPr lang="pt-BR" dirty="0" smtClean="0"/>
              <a:t>Dar </a:t>
            </a:r>
            <a:r>
              <a:rPr lang="pt-BR" dirty="0"/>
              <a:t>limites</a:t>
            </a:r>
          </a:p>
          <a:p>
            <a:pPr marL="720725" indent="-269875">
              <a:spcAft>
                <a:spcPts val="0"/>
              </a:spcAft>
              <a:buFont typeface="Arial" panose="020B0604020202020204" pitchFamily="34" charset="0"/>
              <a:buChar char="•"/>
            </a:pPr>
            <a:r>
              <a:rPr lang="pt-BR" dirty="0"/>
              <a:t>Há necessidade de supervisão constante. </a:t>
            </a:r>
          </a:p>
          <a:p>
            <a:pPr marL="720725" indent="-269875">
              <a:spcAft>
                <a:spcPts val="0"/>
              </a:spcAft>
              <a:buFont typeface="Arial" panose="020B0604020202020204" pitchFamily="34" charset="0"/>
              <a:buChar char="•"/>
            </a:pPr>
            <a:r>
              <a:rPr lang="pt-BR" dirty="0"/>
              <a:t>Não </a:t>
            </a:r>
            <a:r>
              <a:rPr lang="pt-BR" dirty="0" smtClean="0"/>
              <a:t>deixar </a:t>
            </a:r>
            <a:r>
              <a:rPr lang="pt-BR" dirty="0"/>
              <a:t>que a criança fique mais que 30 minutos diante das telas de celular, tablet ou computador.</a:t>
            </a:r>
          </a:p>
          <a:p>
            <a:pPr marL="400050" indent="-285750">
              <a:spcAft>
                <a:spcPts val="0"/>
              </a:spcAft>
              <a:buFont typeface="Arial" panose="020B0604020202020204" pitchFamily="34" charset="0"/>
              <a:buChar char="•"/>
            </a:pPr>
            <a:endParaRPr lang="pt-BR" dirty="0"/>
          </a:p>
        </p:txBody>
      </p:sp>
    </p:spTree>
    <p:extLst>
      <p:ext uri="{BB962C8B-B14F-4D97-AF65-F5344CB8AC3E}">
        <p14:creationId xmlns:p14="http://schemas.microsoft.com/office/powerpoint/2010/main" val="32889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pic>
        <p:nvPicPr>
          <p:cNvPr id="14" name="Imagem 13"/>
          <p:cNvPicPr>
            <a:picLocks noChangeAspect="1"/>
          </p:cNvPicPr>
          <p:nvPr/>
        </p:nvPicPr>
        <p:blipFill rotWithShape="1">
          <a:blip r:embed="rId3">
            <a:extLst>
              <a:ext uri="{28A0092B-C50C-407E-A947-70E740481C1C}">
                <a14:useLocalDpi xmlns:a14="http://schemas.microsoft.com/office/drawing/2010/main" val="0"/>
              </a:ext>
            </a:extLst>
          </a:blip>
          <a:srcRect l="12381"/>
          <a:stretch/>
        </p:blipFill>
        <p:spPr>
          <a:xfrm>
            <a:off x="6139543" y="0"/>
            <a:ext cx="3004457" cy="5143500"/>
          </a:xfrm>
          <a:prstGeom prst="rect">
            <a:avLst/>
          </a:prstGeom>
        </p:spPr>
      </p:pic>
      <p:pic>
        <p:nvPicPr>
          <p:cNvPr id="2" name="Imagem 1"/>
          <p:cNvPicPr>
            <a:picLocks noChangeAspect="1"/>
          </p:cNvPicPr>
          <p:nvPr/>
        </p:nvPicPr>
        <p:blipFill rotWithShape="1">
          <a:blip r:embed="rId4">
            <a:extLst>
              <a:ext uri="{28A0092B-C50C-407E-A947-70E740481C1C}">
                <a14:useLocalDpi xmlns:a14="http://schemas.microsoft.com/office/drawing/2010/main" val="0"/>
              </a:ext>
            </a:extLst>
          </a:blip>
          <a:srcRect l="19182" r="30189"/>
          <a:stretch/>
        </p:blipFill>
        <p:spPr>
          <a:xfrm>
            <a:off x="5218258" y="-13786"/>
            <a:ext cx="3905795" cy="5143500"/>
          </a:xfrm>
          <a:prstGeom prst="rect">
            <a:avLst/>
          </a:prstGeom>
        </p:spPr>
      </p:pic>
      <p:sp>
        <p:nvSpPr>
          <p:cNvPr id="7" name="Google Shape;82;p16">
            <a:extLst>
              <a:ext uri="{FF2B5EF4-FFF2-40B4-BE49-F238E27FC236}">
                <a16:creationId xmlns:a16="http://schemas.microsoft.com/office/drawing/2014/main" id="{5D9CD91F-9DF2-AB93-DB3E-1ECE08891434}"/>
              </a:ext>
            </a:extLst>
          </p:cNvPr>
          <p:cNvSpPr txBox="1"/>
          <p:nvPr/>
        </p:nvSpPr>
        <p:spPr>
          <a:xfrm>
            <a:off x="-436366" y="500523"/>
            <a:ext cx="6272011"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desenvolvimento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b="1" dirty="0">
                <a:solidFill>
                  <a:srgbClr val="FF5F00"/>
                </a:solidFill>
                <a:latin typeface="Syncopate" panose="02060507000000020003" pitchFamily="18" charset="0"/>
                <a:ea typeface="Oswald"/>
                <a:cs typeface="Bakbak One" pitchFamily="2" charset="0"/>
                <a:sym typeface="Oswald"/>
              </a:rPr>
              <a:t>4 anos </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grpSp>
        <p:nvGrpSpPr>
          <p:cNvPr id="20" name="Agrupar 19"/>
          <p:cNvGrpSpPr/>
          <p:nvPr/>
        </p:nvGrpSpPr>
        <p:grpSpPr>
          <a:xfrm>
            <a:off x="198792" y="3496149"/>
            <a:ext cx="1907821" cy="1393045"/>
            <a:chOff x="739202"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739202" y="3930806"/>
              <a:ext cx="2240924" cy="7156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0" name="Agrupar 9"/>
          <p:cNvGrpSpPr/>
          <p:nvPr/>
        </p:nvGrpSpPr>
        <p:grpSpPr>
          <a:xfrm>
            <a:off x="366944" y="1519368"/>
            <a:ext cx="1624095" cy="1416135"/>
            <a:chOff x="2833348" y="1068944"/>
            <a:chExt cx="2137893" cy="2073501"/>
          </a:xfrm>
        </p:grpSpPr>
        <p:sp>
          <p:nvSpPr>
            <p:cNvPr id="3" name="Elipse 2"/>
            <p:cNvSpPr/>
            <p:nvPr/>
          </p:nvSpPr>
          <p:spPr>
            <a:xfrm>
              <a:off x="2833348" y="1068944"/>
              <a:ext cx="2137893" cy="2073501"/>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sp>
          <p:nvSpPr>
            <p:cNvPr id="21" name="CaixaDeTexto 20"/>
            <p:cNvSpPr txBox="1"/>
            <p:nvPr/>
          </p:nvSpPr>
          <p:spPr>
            <a:xfrm>
              <a:off x="3043588" y="1591116"/>
              <a:ext cx="1658606" cy="901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16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25" name="Agrupar 24"/>
          <p:cNvGrpSpPr/>
          <p:nvPr/>
        </p:nvGrpSpPr>
        <p:grpSpPr>
          <a:xfrm>
            <a:off x="3052353" y="1384662"/>
            <a:ext cx="1584962" cy="1363358"/>
            <a:chOff x="7171382" y="2601533"/>
            <a:chExt cx="1826952"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176937" y="3274694"/>
              <a:ext cx="1821397" cy="470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2876756" y="3717376"/>
            <a:ext cx="1858904" cy="1278697"/>
            <a:chOff x="4052351"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52351" y="4043509"/>
              <a:ext cx="2086377" cy="625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grpSp>
        <p:nvGrpSpPr>
          <p:cNvPr id="11" name="Agrupar 10"/>
          <p:cNvGrpSpPr/>
          <p:nvPr/>
        </p:nvGrpSpPr>
        <p:grpSpPr>
          <a:xfrm>
            <a:off x="1873777" y="2557964"/>
            <a:ext cx="1594745" cy="1322678"/>
            <a:chOff x="4467945" y="2400727"/>
            <a:chExt cx="2099257" cy="1936661"/>
          </a:xfrm>
        </p:grpSpPr>
        <p:sp>
          <p:nvSpPr>
            <p:cNvPr id="16" name="Elipse 15"/>
            <p:cNvSpPr/>
            <p:nvPr/>
          </p:nvSpPr>
          <p:spPr>
            <a:xfrm>
              <a:off x="4467945" y="2400727"/>
              <a:ext cx="2099257" cy="1936661"/>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12" name="CaixaDeTexto 11"/>
            <p:cNvSpPr txBox="1"/>
            <p:nvPr/>
          </p:nvSpPr>
          <p:spPr>
            <a:xfrm>
              <a:off x="4724684" y="3118327"/>
              <a:ext cx="1690692" cy="9463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32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331478" y="121324"/>
            <a:ext cx="4961312" cy="576262"/>
          </a:xfrm>
        </p:spPr>
        <p:txBody>
          <a:bodyPr/>
          <a:lstStyle/>
          <a:p>
            <a:r>
              <a:rPr lang="pt-BR" dirty="0"/>
              <a:t>dicas</a:t>
            </a:r>
          </a:p>
        </p:txBody>
      </p:sp>
      <p:sp>
        <p:nvSpPr>
          <p:cNvPr id="3" name="Espaço Reservado para Texto 2"/>
          <p:cNvSpPr>
            <a:spLocks noGrp="1"/>
          </p:cNvSpPr>
          <p:nvPr>
            <p:ph type="body" sz="quarter" idx="14"/>
          </p:nvPr>
        </p:nvSpPr>
        <p:spPr>
          <a:xfrm>
            <a:off x="1004552" y="589745"/>
            <a:ext cx="8026714" cy="4453546"/>
          </a:xfrm>
        </p:spPr>
        <p:txBody>
          <a:bodyPr>
            <a:noAutofit/>
          </a:bodyPr>
          <a:lstStyle/>
          <a:p>
            <a:pPr marL="400050" lvl="0" indent="-285750">
              <a:buFont typeface="Arial" panose="020B0604020202020204" pitchFamily="34" charset="0"/>
              <a:buChar char="•"/>
            </a:pPr>
            <a:r>
              <a:rPr lang="pt-BR" dirty="0"/>
              <a:t>Ler e contar histórias.</a:t>
            </a:r>
          </a:p>
          <a:p>
            <a:pPr marL="400050" lvl="0" indent="-285750">
              <a:buFont typeface="Arial" panose="020B0604020202020204" pitchFamily="34" charset="0"/>
              <a:buChar char="•"/>
            </a:pPr>
            <a:r>
              <a:rPr lang="pt-BR" dirty="0"/>
              <a:t>Conversar, explicar, valorizar.</a:t>
            </a:r>
          </a:p>
          <a:p>
            <a:pPr marL="400050" lvl="0" indent="-285750">
              <a:buFont typeface="Arial" panose="020B0604020202020204" pitchFamily="34" charset="0"/>
              <a:buChar char="•"/>
            </a:pPr>
            <a:r>
              <a:rPr lang="pt-BR" dirty="0"/>
              <a:t>Introduzir brinquedos de alfabetização. </a:t>
            </a:r>
          </a:p>
          <a:p>
            <a:pPr marL="400050" lvl="0" indent="-285750">
              <a:buFont typeface="Arial" panose="020B0604020202020204" pitchFamily="34" charset="0"/>
              <a:buChar char="•"/>
            </a:pPr>
            <a:r>
              <a:rPr lang="pt-BR" dirty="0"/>
              <a:t>Já pode arrumar a própria cama. </a:t>
            </a:r>
          </a:p>
          <a:p>
            <a:pPr marL="400050" lvl="0" indent="-285750">
              <a:buFont typeface="Arial" panose="020B0604020202020204" pitchFamily="34" charset="0"/>
              <a:buChar char="•"/>
            </a:pPr>
            <a:r>
              <a:rPr lang="pt-BR" dirty="0"/>
              <a:t>Responder às </a:t>
            </a:r>
            <a:r>
              <a:rPr lang="pt-BR" dirty="0" smtClean="0"/>
              <a:t>curiosidades.</a:t>
            </a:r>
          </a:p>
          <a:p>
            <a:pPr marL="400050" lvl="0" indent="-285750">
              <a:buFont typeface="Arial" panose="020B0604020202020204" pitchFamily="34" charset="0"/>
              <a:buChar char="•"/>
            </a:pPr>
            <a:r>
              <a:rPr lang="pt-BR" dirty="0" smtClean="0"/>
              <a:t>Para </a:t>
            </a:r>
            <a:r>
              <a:rPr lang="pt-BR" dirty="0"/>
              <a:t>atravessar a rua - mãos dadas </a:t>
            </a:r>
            <a:r>
              <a:rPr lang="pt-BR" dirty="0" smtClean="0"/>
              <a:t>adulto</a:t>
            </a:r>
          </a:p>
          <a:p>
            <a:pPr marL="400050" lvl="0" indent="-285750">
              <a:buFont typeface="Arial" panose="020B0604020202020204" pitchFamily="34" charset="0"/>
              <a:buChar char="•"/>
            </a:pPr>
            <a:r>
              <a:rPr lang="pt-BR" dirty="0" smtClean="0"/>
              <a:t>Nunca bater </a:t>
            </a:r>
            <a:r>
              <a:rPr lang="pt-BR" dirty="0"/>
              <a:t>na </a:t>
            </a:r>
            <a:r>
              <a:rPr lang="pt-BR" dirty="0" smtClean="0"/>
              <a:t>criança.</a:t>
            </a:r>
          </a:p>
          <a:p>
            <a:pPr marL="400050" lvl="0" indent="-285750">
              <a:buFont typeface="Arial" panose="020B0604020202020204" pitchFamily="34" charset="0"/>
              <a:buChar char="•"/>
            </a:pPr>
            <a:r>
              <a:rPr lang="pt-BR" dirty="0" smtClean="0"/>
              <a:t>Não deixar </a:t>
            </a:r>
            <a:r>
              <a:rPr lang="pt-BR" dirty="0"/>
              <a:t>mais que 30 minutos diante das telas de celular, tablet, </a:t>
            </a:r>
            <a:r>
              <a:rPr lang="pt-BR" dirty="0" smtClean="0"/>
              <a:t>computador.</a:t>
            </a:r>
          </a:p>
          <a:p>
            <a:pPr marL="400050" lvl="0" indent="-285750">
              <a:buFont typeface="Arial" panose="020B0604020202020204" pitchFamily="34" charset="0"/>
              <a:buChar char="•"/>
            </a:pPr>
            <a:r>
              <a:rPr lang="pt-BR" dirty="0" smtClean="0"/>
              <a:t>Brincar </a:t>
            </a:r>
            <a:r>
              <a:rPr lang="pt-BR" dirty="0"/>
              <a:t>com a criança ao ar </a:t>
            </a:r>
            <a:r>
              <a:rPr lang="pt-BR" dirty="0" smtClean="0"/>
              <a:t>livre.</a:t>
            </a:r>
            <a:endParaRPr lang="pt-BR" dirty="0"/>
          </a:p>
        </p:txBody>
      </p:sp>
    </p:spTree>
    <p:extLst>
      <p:ext uri="{BB962C8B-B14F-4D97-AF65-F5344CB8AC3E}">
        <p14:creationId xmlns:p14="http://schemas.microsoft.com/office/powerpoint/2010/main" val="3074604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7" name="Google Shape;82;p16">
            <a:extLst>
              <a:ext uri="{FF2B5EF4-FFF2-40B4-BE49-F238E27FC236}">
                <a16:creationId xmlns:a16="http://schemas.microsoft.com/office/drawing/2014/main" id="{5D9CD91F-9DF2-AB93-DB3E-1ECE08891434}"/>
              </a:ext>
            </a:extLst>
          </p:cNvPr>
          <p:cNvSpPr txBox="1"/>
          <p:nvPr/>
        </p:nvSpPr>
        <p:spPr>
          <a:xfrm>
            <a:off x="2232561" y="188885"/>
            <a:ext cx="5296395" cy="92329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Desenvolvimento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b="1" dirty="0">
                <a:solidFill>
                  <a:srgbClr val="FF5F00"/>
                </a:solidFill>
                <a:latin typeface="Syncopate" panose="02060507000000020003" pitchFamily="18" charset="0"/>
                <a:ea typeface="Oswald"/>
                <a:cs typeface="Bakbak One" pitchFamily="2" charset="0"/>
                <a:sym typeface="Oswald"/>
              </a:rPr>
              <a:t>5 anos </a:t>
            </a:r>
            <a:r>
              <a:rPr kumimoji="0" lang="pt-BR"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rPr>
              <a:t>  </a:t>
            </a:r>
            <a:endParaRPr kumimoji="0" sz="2400" b="1" i="0" u="none" strike="noStrike" kern="0" cap="none" spc="0" normalizeH="0" baseline="0" noProof="0" dirty="0">
              <a:ln>
                <a:noFill/>
              </a:ln>
              <a:solidFill>
                <a:srgbClr val="FF5F00"/>
              </a:solidFill>
              <a:effectLst/>
              <a:uLnTx/>
              <a:uFillTx/>
              <a:latin typeface="Syncopate" panose="02060507000000020003" pitchFamily="18" charset="0"/>
              <a:ea typeface="Oswald"/>
              <a:cs typeface="Bakbak One" pitchFamily="2" charset="0"/>
              <a:sym typeface="Oswald"/>
            </a:endParaRPr>
          </a:p>
        </p:txBody>
      </p:sp>
      <p:sp>
        <p:nvSpPr>
          <p:cNvPr id="3" name="Elipse 2"/>
          <p:cNvSpPr/>
          <p:nvPr/>
        </p:nvSpPr>
        <p:spPr>
          <a:xfrm>
            <a:off x="758536" y="1039091"/>
            <a:ext cx="1833536" cy="1704359"/>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rPr>
              <a:t>	</a:t>
            </a:r>
          </a:p>
        </p:txBody>
      </p:sp>
      <p:grpSp>
        <p:nvGrpSpPr>
          <p:cNvPr id="20" name="Agrupar 19"/>
          <p:cNvGrpSpPr/>
          <p:nvPr/>
        </p:nvGrpSpPr>
        <p:grpSpPr>
          <a:xfrm>
            <a:off x="893522" y="2835324"/>
            <a:ext cx="2308488" cy="1683184"/>
            <a:chOff x="682580" y="3438659"/>
            <a:chExt cx="2240924" cy="1704841"/>
          </a:xfrm>
        </p:grpSpPr>
        <p:sp>
          <p:nvSpPr>
            <p:cNvPr id="18" name="Elipse 17"/>
            <p:cNvSpPr/>
            <p:nvPr/>
          </p:nvSpPr>
          <p:spPr>
            <a:xfrm>
              <a:off x="875763" y="3438659"/>
              <a:ext cx="1867436" cy="1704841"/>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6" name="CaixaDeTexto 5"/>
            <p:cNvSpPr txBox="1"/>
            <p:nvPr/>
          </p:nvSpPr>
          <p:spPr>
            <a:xfrm>
              <a:off x="682580" y="3947738"/>
              <a:ext cx="2240924" cy="538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Linguagem e Comunicação</a:t>
              </a: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sp>
        <p:nvSpPr>
          <p:cNvPr id="21" name="CaixaDeTexto 20"/>
          <p:cNvSpPr txBox="1"/>
          <p:nvPr/>
        </p:nvSpPr>
        <p:spPr>
          <a:xfrm>
            <a:off x="914106" y="1506536"/>
            <a:ext cx="14681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Social e Emocional</a:t>
            </a:r>
            <a:endParaRPr kumimoji="0" lang="pt-BR" sz="3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sp>
        <p:nvSpPr>
          <p:cNvPr id="16" name="Elipse 15"/>
          <p:cNvSpPr/>
          <p:nvPr/>
        </p:nvSpPr>
        <p:spPr>
          <a:xfrm>
            <a:off x="3293918" y="3206839"/>
            <a:ext cx="1923781" cy="1728843"/>
          </a:xfrm>
          <a:prstGeom prst="ellipse">
            <a:avLst/>
          </a:prstGeom>
          <a:solidFill>
            <a:srgbClr val="FF5F00"/>
          </a:solidFill>
          <a:ln>
            <a:solidFill>
              <a:srgbClr val="FF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grpSp>
        <p:nvGrpSpPr>
          <p:cNvPr id="25" name="Agrupar 24"/>
          <p:cNvGrpSpPr/>
          <p:nvPr/>
        </p:nvGrpSpPr>
        <p:grpSpPr>
          <a:xfrm>
            <a:off x="5829299" y="1095804"/>
            <a:ext cx="2289689" cy="1704356"/>
            <a:chOff x="7171382" y="2601533"/>
            <a:chExt cx="2148028" cy="1736499"/>
          </a:xfrm>
        </p:grpSpPr>
        <p:sp>
          <p:nvSpPr>
            <p:cNvPr id="17" name="Elipse 16"/>
            <p:cNvSpPr/>
            <p:nvPr/>
          </p:nvSpPr>
          <p:spPr>
            <a:xfrm>
              <a:off x="7171382" y="2601533"/>
              <a:ext cx="1792311" cy="1736499"/>
            </a:xfrm>
            <a:prstGeom prst="ellipse">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4" name="CaixaDeTexto 23"/>
            <p:cNvSpPr txBox="1"/>
            <p:nvPr/>
          </p:nvSpPr>
          <p:spPr>
            <a:xfrm>
              <a:off x="7323185" y="3200838"/>
              <a:ext cx="1996225" cy="335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Sexualidade</a:t>
              </a:r>
            </a:p>
          </p:txBody>
        </p:sp>
      </p:grpSp>
      <p:grpSp>
        <p:nvGrpSpPr>
          <p:cNvPr id="27" name="Agrupar 26"/>
          <p:cNvGrpSpPr/>
          <p:nvPr/>
        </p:nvGrpSpPr>
        <p:grpSpPr>
          <a:xfrm>
            <a:off x="5289858" y="2957534"/>
            <a:ext cx="2198035" cy="1602466"/>
            <a:chOff x="4062835" y="3560842"/>
            <a:chExt cx="2086377" cy="1653325"/>
          </a:xfrm>
        </p:grpSpPr>
        <p:sp>
          <p:nvSpPr>
            <p:cNvPr id="19" name="Elipse 18"/>
            <p:cNvSpPr/>
            <p:nvPr/>
          </p:nvSpPr>
          <p:spPr>
            <a:xfrm>
              <a:off x="4152988" y="3560842"/>
              <a:ext cx="1906072" cy="1653325"/>
            </a:xfrm>
            <a:prstGeom prst="ellipse">
              <a:avLst/>
            </a:prstGeom>
            <a:solidFill>
              <a:srgbClr val="65CADA"/>
            </a:solidFill>
            <a:ln>
              <a:solidFill>
                <a:srgbClr val="65C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6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sym typeface="Arial"/>
              </a:endParaRPr>
            </a:p>
          </p:txBody>
        </p:sp>
        <p:sp>
          <p:nvSpPr>
            <p:cNvPr id="26" name="CaixaDeTexto 25"/>
            <p:cNvSpPr txBox="1"/>
            <p:nvPr/>
          </p:nvSpPr>
          <p:spPr>
            <a:xfrm>
              <a:off x="4062835" y="4098120"/>
              <a:ext cx="2086377" cy="6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Físico 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Motor</a:t>
              </a:r>
              <a:endParaRPr kumimoji="0" lang="pt-BR" sz="32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endParaRPr>
            </a:p>
          </p:txBody>
        </p:sp>
      </p:grpSp>
      <p:sp>
        <p:nvSpPr>
          <p:cNvPr id="12" name="CaixaDeTexto 11"/>
          <p:cNvSpPr txBox="1"/>
          <p:nvPr/>
        </p:nvSpPr>
        <p:spPr>
          <a:xfrm>
            <a:off x="3530111" y="3869970"/>
            <a:ext cx="13364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Cognitivo</a:t>
            </a:r>
            <a:r>
              <a:rPr kumimoji="0" lang="pt-BR" sz="1800" b="0" i="0" u="none" strike="noStrike" kern="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Imagem 1"/>
          <p:cNvPicPr>
            <a:picLocks noChangeAspect="1"/>
          </p:cNvPicPr>
          <p:nvPr/>
        </p:nvPicPr>
        <p:blipFill rotWithShape="1">
          <a:blip r:embed="rId3"/>
          <a:srcRect t="23986" b="7839"/>
          <a:stretch/>
        </p:blipFill>
        <p:spPr>
          <a:xfrm>
            <a:off x="3432602" y="1236831"/>
            <a:ext cx="2073963" cy="1883627"/>
          </a:xfrm>
          <a:prstGeom prst="rect">
            <a:avLst/>
          </a:prstGeom>
          <a:ln>
            <a:noFill/>
          </a:ln>
          <a:effectLst>
            <a:softEdge rad="112500"/>
          </a:effectLst>
        </p:spPr>
      </p:pic>
    </p:spTree>
    <p:extLst>
      <p:ext uri="{BB962C8B-B14F-4D97-AF65-F5344CB8AC3E}">
        <p14:creationId xmlns:p14="http://schemas.microsoft.com/office/powerpoint/2010/main" val="274710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16"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3"/>
          </p:nvPr>
        </p:nvSpPr>
        <p:spPr>
          <a:xfrm>
            <a:off x="189841" y="457001"/>
            <a:ext cx="3441633" cy="1855125"/>
          </a:xfrm>
        </p:spPr>
        <p:txBody>
          <a:bodyPr>
            <a:noAutofit/>
          </a:bodyPr>
          <a:lstStyle/>
          <a:p>
            <a:pPr marL="114300" indent="0" algn="ctr">
              <a:buNone/>
            </a:pPr>
            <a:r>
              <a:rPr lang="pt-BR" sz="3200" dirty="0"/>
              <a:t>Propósito da EPB</a:t>
            </a:r>
          </a:p>
        </p:txBody>
      </p:sp>
      <p:sp>
        <p:nvSpPr>
          <p:cNvPr id="4" name="Espaço Reservado para Texto 3"/>
          <p:cNvSpPr>
            <a:spLocks noGrp="1"/>
          </p:cNvSpPr>
          <p:nvPr>
            <p:ph type="body" sz="quarter" idx="14"/>
          </p:nvPr>
        </p:nvSpPr>
        <p:spPr>
          <a:xfrm>
            <a:off x="4036423" y="1449977"/>
            <a:ext cx="4672018" cy="3448798"/>
          </a:xfrm>
        </p:spPr>
        <p:txBody>
          <a:bodyPr>
            <a:normAutofit fontScale="92500"/>
          </a:bodyPr>
          <a:lstStyle/>
          <a:p>
            <a:pPr marL="114300" indent="0" algn="ctr">
              <a:buNone/>
            </a:pPr>
            <a:r>
              <a:rPr lang="pt-BR" sz="2800" dirty="0"/>
              <a:t>Orientar, empoderar e inovar a relação de famílias para que ajam como agentes transformadores da sociedade, contribuindo para a formação de cidadãos mais livres conscientes e humanos.</a:t>
            </a:r>
          </a:p>
          <a:p>
            <a:pPr algn="ctr"/>
            <a:endParaRPr lang="pt-BR" sz="2800" dirty="0"/>
          </a:p>
        </p:txBody>
      </p:sp>
    </p:spTree>
    <p:extLst>
      <p:ext uri="{BB962C8B-B14F-4D97-AF65-F5344CB8AC3E}">
        <p14:creationId xmlns:p14="http://schemas.microsoft.com/office/powerpoint/2010/main" val="3934054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727372" y="245527"/>
            <a:ext cx="4961312" cy="576262"/>
          </a:xfrm>
        </p:spPr>
        <p:txBody>
          <a:bodyPr/>
          <a:lstStyle/>
          <a:p>
            <a:r>
              <a:rPr lang="pt-BR" dirty="0"/>
              <a:t>dicas</a:t>
            </a:r>
          </a:p>
        </p:txBody>
      </p:sp>
      <p:sp>
        <p:nvSpPr>
          <p:cNvPr id="3" name="Espaço Reservado para Texto 2"/>
          <p:cNvSpPr>
            <a:spLocks noGrp="1"/>
          </p:cNvSpPr>
          <p:nvPr>
            <p:ph type="body" sz="quarter" idx="14"/>
          </p:nvPr>
        </p:nvSpPr>
        <p:spPr>
          <a:xfrm>
            <a:off x="1068946" y="1051798"/>
            <a:ext cx="7441239" cy="3756025"/>
          </a:xfrm>
        </p:spPr>
        <p:txBody>
          <a:bodyPr>
            <a:normAutofit/>
          </a:bodyPr>
          <a:lstStyle/>
          <a:p>
            <a:pPr marL="457200" lvl="0" indent="-342900">
              <a:buFont typeface="Arial" panose="020B0604020202020204" pitchFamily="34" charset="0"/>
              <a:buChar char="•"/>
            </a:pPr>
            <a:r>
              <a:rPr lang="pt-BR" dirty="0"/>
              <a:t>Brinquedos que desenvolvam concentração, estratégia, raciocínio.</a:t>
            </a:r>
          </a:p>
          <a:p>
            <a:pPr marL="457200" lvl="0" indent="-342900">
              <a:buFont typeface="Arial" panose="020B0604020202020204" pitchFamily="34" charset="0"/>
              <a:buChar char="•"/>
            </a:pPr>
            <a:r>
              <a:rPr lang="pt-BR" dirty="0"/>
              <a:t>Jogos com regras, jogos de tabuleiro.</a:t>
            </a:r>
          </a:p>
          <a:p>
            <a:pPr marL="457200" lvl="0" indent="-342900">
              <a:buFont typeface="Arial" panose="020B0604020202020204" pitchFamily="34" charset="0"/>
              <a:buChar char="•"/>
            </a:pPr>
            <a:r>
              <a:rPr lang="pt-BR" dirty="0"/>
              <a:t>Ajudar em tarefas domésticas como guardar parte da louça.</a:t>
            </a:r>
          </a:p>
          <a:p>
            <a:pPr marL="457200" lvl="0" indent="-342900">
              <a:buFont typeface="Arial" panose="020B0604020202020204" pitchFamily="34" charset="0"/>
              <a:buChar char="•"/>
            </a:pPr>
            <a:r>
              <a:rPr lang="pt-BR" dirty="0"/>
              <a:t>Tirar pó.</a:t>
            </a:r>
          </a:p>
          <a:p>
            <a:pPr marL="457200" lvl="0" indent="-342900">
              <a:buFont typeface="Arial" panose="020B0604020202020204" pitchFamily="34" charset="0"/>
              <a:buChar char="•"/>
            </a:pPr>
            <a:r>
              <a:rPr lang="pt-BR" dirty="0"/>
              <a:t>Regar as plantas.</a:t>
            </a:r>
          </a:p>
          <a:p>
            <a:pPr marL="457200" lvl="0" indent="-342900">
              <a:buFont typeface="Arial" panose="020B0604020202020204" pitchFamily="34" charset="0"/>
              <a:buChar char="•"/>
            </a:pPr>
            <a:r>
              <a:rPr lang="pt-BR" dirty="0"/>
              <a:t>Separar o lixo.</a:t>
            </a:r>
          </a:p>
        </p:txBody>
      </p:sp>
    </p:spTree>
    <p:extLst>
      <p:ext uri="{BB962C8B-B14F-4D97-AF65-F5344CB8AC3E}">
        <p14:creationId xmlns:p14="http://schemas.microsoft.com/office/powerpoint/2010/main" val="3405081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r="22011" b="11285"/>
          <a:stretch/>
        </p:blipFill>
        <p:spPr>
          <a:xfrm>
            <a:off x="-1" y="0"/>
            <a:ext cx="5774499" cy="4384110"/>
          </a:xfrm>
          <a:prstGeom prst="rect">
            <a:avLst/>
          </a:prstGeom>
        </p:spPr>
      </p:pic>
      <p:pic>
        <p:nvPicPr>
          <p:cNvPr id="8" name="Imagem 7">
            <a:extLst>
              <a:ext uri="{FF2B5EF4-FFF2-40B4-BE49-F238E27FC236}">
                <a16:creationId xmlns:a16="http://schemas.microsoft.com/office/drawing/2014/main" id="{1F783EC7-E859-812D-F714-892528D58DB6}"/>
              </a:ext>
            </a:extLst>
          </p:cNvPr>
          <p:cNvPicPr>
            <a:picLocks noChangeAspect="1"/>
          </p:cNvPicPr>
          <p:nvPr/>
        </p:nvPicPr>
        <p:blipFill rotWithShape="1">
          <a:blip r:embed="rId4"/>
          <a:srcRect b="12115"/>
          <a:stretch/>
        </p:blipFill>
        <p:spPr>
          <a:xfrm>
            <a:off x="0" y="-80100"/>
            <a:ext cx="9144000" cy="4520381"/>
          </a:xfrm>
          <a:prstGeom prst="rect">
            <a:avLst/>
          </a:prstGeom>
        </p:spPr>
      </p:pic>
      <p:sp>
        <p:nvSpPr>
          <p:cNvPr id="9" name="Google Shape;130;p21">
            <a:extLst>
              <a:ext uri="{FF2B5EF4-FFF2-40B4-BE49-F238E27FC236}">
                <a16:creationId xmlns:a16="http://schemas.microsoft.com/office/drawing/2014/main" id="{93C0B71D-BF04-6044-F21D-5DE0490BFC48}"/>
              </a:ext>
            </a:extLst>
          </p:cNvPr>
          <p:cNvSpPr txBox="1"/>
          <p:nvPr/>
        </p:nvSpPr>
        <p:spPr>
          <a:xfrm>
            <a:off x="4780630" y="2560375"/>
            <a:ext cx="4218923" cy="1046410"/>
          </a:xfrm>
          <a:prstGeom prst="rect">
            <a:avLst/>
          </a:prstGeom>
          <a:noFill/>
          <a:ln>
            <a:noFill/>
          </a:ln>
        </p:spPr>
        <p:txBody>
          <a:bodyPr spcFirstLastPara="1" wrap="square" lIns="91425" tIns="91425" rIns="91425" bIns="91425" anchor="t" anchorCtr="0">
            <a:spAutoFit/>
          </a:bodyPr>
          <a:lstStyle/>
          <a:p>
            <a:pPr lvl="0" algn="ctr"/>
            <a:r>
              <a:rPr lang="pt-BR" sz="2800" b="1" dirty="0">
                <a:solidFill>
                  <a:schemeClr val="tx1"/>
                </a:solidFill>
                <a:latin typeface="Syncopate" panose="02060507000000020003" pitchFamily="18" charset="0"/>
                <a:ea typeface="Oswald ExtraLight"/>
                <a:cs typeface="Bakbak One" pitchFamily="2" charset="0"/>
                <a:sym typeface="Oswald ExtraLight"/>
              </a:rPr>
              <a:t>Dinâmica de grupo</a:t>
            </a:r>
            <a:endParaRPr lang="da-DK" sz="2800" b="1" dirty="0">
              <a:solidFill>
                <a:schemeClr val="tx1"/>
              </a:solidFill>
              <a:latin typeface="Syncopate" panose="02060507000000020003" pitchFamily="18" charset="0"/>
              <a:ea typeface="Oswald ExtraLight"/>
              <a:cs typeface="Bakbak One" pitchFamily="2" charset="0"/>
              <a:sym typeface="Oswald ExtraLight"/>
            </a:endParaRPr>
          </a:p>
        </p:txBody>
      </p:sp>
    </p:spTree>
    <p:extLst>
      <p:ext uri="{BB962C8B-B14F-4D97-AF65-F5344CB8AC3E}">
        <p14:creationId xmlns:p14="http://schemas.microsoft.com/office/powerpoint/2010/main" val="3110123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2"/>
          </p:nvPr>
        </p:nvSpPr>
        <p:spPr>
          <a:xfrm>
            <a:off x="384730" y="798998"/>
            <a:ext cx="8093627" cy="3510742"/>
          </a:xfrm>
        </p:spPr>
        <p:txBody>
          <a:bodyPr>
            <a:normAutofit lnSpcReduction="10000"/>
          </a:bodyPr>
          <a:lstStyle/>
          <a:p>
            <a:pPr>
              <a:spcBef>
                <a:spcPts val="600"/>
              </a:spcBef>
              <a:spcAft>
                <a:spcPts val="1200"/>
              </a:spcAft>
            </a:pPr>
            <a:r>
              <a:rPr lang="pt-BR" dirty="0"/>
              <a:t>1- Que atitudes nossas são essenciais  para promover o desenvolvimento pleno das crianças?</a:t>
            </a:r>
          </a:p>
          <a:p>
            <a:pPr>
              <a:spcBef>
                <a:spcPts val="600"/>
              </a:spcBef>
              <a:spcAft>
                <a:spcPts val="1200"/>
              </a:spcAft>
            </a:pPr>
            <a:r>
              <a:rPr lang="pt-BR" dirty="0"/>
              <a:t>2- E quando os imprevistos acontecem ... Que caminhos tomar? ( atrasos de desenvolvimento, doenças, comportamentos desafiadores, dificuldades, ... )</a:t>
            </a:r>
          </a:p>
          <a:p>
            <a:pPr>
              <a:spcBef>
                <a:spcPts val="600"/>
              </a:spcBef>
              <a:spcAft>
                <a:spcPts val="1200"/>
              </a:spcAft>
            </a:pPr>
            <a:r>
              <a:rPr lang="pt-BR" dirty="0"/>
              <a:t>3-Com relação ao desenvolvimento sexual, como os pais devem orientar seus filhos?</a:t>
            </a:r>
          </a:p>
        </p:txBody>
      </p:sp>
    </p:spTree>
    <p:extLst>
      <p:ext uri="{BB962C8B-B14F-4D97-AF65-F5344CB8AC3E}">
        <p14:creationId xmlns:p14="http://schemas.microsoft.com/office/powerpoint/2010/main" val="94376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2"/>
          </p:nvPr>
        </p:nvSpPr>
        <p:spPr>
          <a:xfrm>
            <a:off x="113532" y="748176"/>
            <a:ext cx="8786628" cy="4165200"/>
          </a:xfrm>
        </p:spPr>
        <p:txBody>
          <a:bodyPr>
            <a:noAutofit/>
          </a:bodyPr>
          <a:lstStyle/>
          <a:p>
            <a:pPr marL="444500" indent="-285750">
              <a:lnSpc>
                <a:spcPct val="120000"/>
              </a:lnSpc>
              <a:spcAft>
                <a:spcPts val="0"/>
              </a:spcAft>
              <a:buFont typeface="Arial" panose="020B0604020202020204" pitchFamily="34" charset="0"/>
              <a:buChar char="•"/>
            </a:pPr>
            <a:r>
              <a:rPr lang="pt-BR" sz="1800" b="1" dirty="0" smtClean="0">
                <a:solidFill>
                  <a:schemeClr val="tx1">
                    <a:lumMod val="50000"/>
                    <a:lumOff val="50000"/>
                  </a:schemeClr>
                </a:solidFill>
              </a:rPr>
              <a:t>Amamentação</a:t>
            </a:r>
            <a:r>
              <a:rPr lang="pt-BR" sz="1800" dirty="0" smtClean="0">
                <a:solidFill>
                  <a:schemeClr val="tx1">
                    <a:lumMod val="50000"/>
                    <a:lumOff val="50000"/>
                  </a:schemeClr>
                </a:solidFill>
              </a:rPr>
              <a:t> </a:t>
            </a:r>
            <a:r>
              <a:rPr lang="pt-BR" sz="1800" dirty="0">
                <a:solidFill>
                  <a:schemeClr val="tx1">
                    <a:lumMod val="50000"/>
                    <a:lumOff val="50000"/>
                  </a:schemeClr>
                </a:solidFill>
              </a:rPr>
              <a:t>- essencial para a sobrevivência do bebê e a criação </a:t>
            </a:r>
            <a:r>
              <a:rPr lang="pt-BR" sz="1800" dirty="0" smtClean="0">
                <a:solidFill>
                  <a:schemeClr val="tx1">
                    <a:lumMod val="50000"/>
                    <a:lumOff val="50000"/>
                  </a:schemeClr>
                </a:solidFill>
              </a:rPr>
              <a:t>de vínculos </a:t>
            </a:r>
            <a:endParaRPr lang="pt-BR" sz="1800" dirty="0">
              <a:solidFill>
                <a:schemeClr val="tx1">
                  <a:lumMod val="50000"/>
                  <a:lumOff val="50000"/>
                </a:schemeClr>
              </a:solidFill>
            </a:endParaRPr>
          </a:p>
          <a:p>
            <a:pPr marL="444500" indent="-285750">
              <a:lnSpc>
                <a:spcPct val="120000"/>
              </a:lnSpc>
              <a:spcAft>
                <a:spcPts val="0"/>
              </a:spcAft>
              <a:buFont typeface="Arial" panose="020B0604020202020204" pitchFamily="34" charset="0"/>
              <a:buChar char="•"/>
            </a:pPr>
            <a:r>
              <a:rPr lang="pt-BR" sz="1800" dirty="0">
                <a:solidFill>
                  <a:schemeClr val="tx1">
                    <a:lumMod val="50000"/>
                    <a:lumOff val="50000"/>
                  </a:schemeClr>
                </a:solidFill>
              </a:rPr>
              <a:t>Cuidados com o seu corpo - </a:t>
            </a:r>
            <a:r>
              <a:rPr lang="pt-BR" sz="1800" b="1" dirty="0">
                <a:solidFill>
                  <a:schemeClr val="tx1">
                    <a:lumMod val="50000"/>
                    <a:lumOff val="50000"/>
                  </a:schemeClr>
                </a:solidFill>
              </a:rPr>
              <a:t>presença concreta, constante e contínua</a:t>
            </a:r>
            <a:r>
              <a:rPr lang="pt-BR" sz="1800" dirty="0">
                <a:solidFill>
                  <a:schemeClr val="tx1">
                    <a:lumMod val="50000"/>
                    <a:lumOff val="50000"/>
                  </a:schemeClr>
                </a:solidFill>
              </a:rPr>
              <a:t> de quem atende.</a:t>
            </a:r>
          </a:p>
          <a:p>
            <a:pPr marL="444500" indent="-285750">
              <a:spcAft>
                <a:spcPts val="0"/>
              </a:spcAft>
              <a:buFont typeface="Arial" panose="020B0604020202020204" pitchFamily="34" charset="0"/>
              <a:buChar char="•"/>
            </a:pPr>
            <a:r>
              <a:rPr lang="pt-BR" sz="1800" b="1" dirty="0">
                <a:solidFill>
                  <a:schemeClr val="tx1">
                    <a:lumMod val="50000"/>
                    <a:lumOff val="50000"/>
                  </a:schemeClr>
                </a:solidFill>
              </a:rPr>
              <a:t>Oportunizar brincadeiras </a:t>
            </a:r>
            <a:r>
              <a:rPr lang="pt-BR" sz="1800" dirty="0">
                <a:solidFill>
                  <a:schemeClr val="tx1">
                    <a:lumMod val="50000"/>
                    <a:lumOff val="50000"/>
                  </a:schemeClr>
                </a:solidFill>
              </a:rPr>
              <a:t>- essencial para o desenvolvimento motor - atividade com movimentos. Permitir que a criança tenha uma infância plena. </a:t>
            </a:r>
          </a:p>
          <a:p>
            <a:pPr marL="444500" indent="-285750">
              <a:spcAft>
                <a:spcPts val="0"/>
              </a:spcAft>
              <a:buFont typeface="Arial" panose="020B0604020202020204" pitchFamily="34" charset="0"/>
              <a:buChar char="•"/>
            </a:pPr>
            <a:r>
              <a:rPr lang="pt-BR" sz="1800" b="1" dirty="0">
                <a:solidFill>
                  <a:schemeClr val="tx1">
                    <a:lumMod val="50000"/>
                    <a:lumOff val="50000"/>
                  </a:schemeClr>
                </a:solidFill>
              </a:rPr>
              <a:t>Dar atenção – ouvir a criança </a:t>
            </a:r>
            <a:r>
              <a:rPr lang="pt-BR" sz="1800" dirty="0">
                <a:solidFill>
                  <a:schemeClr val="tx1">
                    <a:lumMod val="50000"/>
                    <a:lumOff val="50000"/>
                  </a:schemeClr>
                </a:solidFill>
              </a:rPr>
              <a:t>para que sinta-se aceita e amada pela família. Acontecem as trocas afetivas.</a:t>
            </a:r>
          </a:p>
          <a:p>
            <a:pPr marL="444500" indent="-285750">
              <a:spcAft>
                <a:spcPts val="0"/>
              </a:spcAft>
              <a:buFont typeface="Arial" panose="020B0604020202020204" pitchFamily="34" charset="0"/>
              <a:buChar char="•"/>
            </a:pPr>
            <a:r>
              <a:rPr lang="pt-BR" sz="1800" b="1" dirty="0">
                <a:solidFill>
                  <a:schemeClr val="tx1">
                    <a:lumMod val="50000"/>
                    <a:lumOff val="50000"/>
                  </a:schemeClr>
                </a:solidFill>
              </a:rPr>
              <a:t>Ser modelo de comportamento </a:t>
            </a:r>
            <a:r>
              <a:rPr lang="pt-BR" sz="1800" dirty="0">
                <a:solidFill>
                  <a:schemeClr val="tx1">
                    <a:lumMod val="50000"/>
                    <a:lumOff val="50000"/>
                  </a:schemeClr>
                </a:solidFill>
              </a:rPr>
              <a:t>- A criança aprende o que vive.</a:t>
            </a:r>
          </a:p>
          <a:p>
            <a:pPr marL="444500" indent="-285750">
              <a:spcAft>
                <a:spcPts val="0"/>
              </a:spcAft>
              <a:buFont typeface="Arial" panose="020B0604020202020204" pitchFamily="34" charset="0"/>
              <a:buChar char="•"/>
            </a:pPr>
            <a:r>
              <a:rPr lang="pt-BR" sz="1800" b="1" dirty="0">
                <a:solidFill>
                  <a:schemeClr val="tx1">
                    <a:lumMod val="50000"/>
                    <a:lumOff val="50000"/>
                  </a:schemeClr>
                </a:solidFill>
              </a:rPr>
              <a:t>Estabelecer rotinas </a:t>
            </a:r>
            <a:r>
              <a:rPr lang="pt-BR" sz="1800" dirty="0">
                <a:solidFill>
                  <a:schemeClr val="tx1">
                    <a:lumMod val="50000"/>
                    <a:lumOff val="50000"/>
                  </a:schemeClr>
                </a:solidFill>
              </a:rPr>
              <a:t>de acordo com o ritmo de cada criança, para que os pais se organizem melhor. – Incentivar autonomia</a:t>
            </a:r>
          </a:p>
          <a:p>
            <a:pPr marL="444500" indent="-285750">
              <a:lnSpc>
                <a:spcPct val="120000"/>
              </a:lnSpc>
              <a:spcAft>
                <a:spcPts val="0"/>
              </a:spcAft>
              <a:buFont typeface="Arial" panose="020B0604020202020204" pitchFamily="34" charset="0"/>
              <a:buChar char="•"/>
            </a:pPr>
            <a:r>
              <a:rPr lang="pt-BR" sz="1800" dirty="0">
                <a:solidFill>
                  <a:schemeClr val="tx1">
                    <a:lumMod val="50000"/>
                    <a:lumOff val="50000"/>
                  </a:schemeClr>
                </a:solidFill>
              </a:rPr>
              <a:t>Demonstrar a atenção ao que </a:t>
            </a:r>
            <a:r>
              <a:rPr lang="pt-BR" sz="1800" b="1" dirty="0">
                <a:solidFill>
                  <a:schemeClr val="tx1">
                    <a:lumMod val="50000"/>
                    <a:lumOff val="50000"/>
                  </a:schemeClr>
                </a:solidFill>
              </a:rPr>
              <a:t>sentem e pensam as crianças </a:t>
            </a:r>
            <a:endParaRPr lang="pt-BR" sz="1800" dirty="0">
              <a:solidFill>
                <a:schemeClr val="tx1">
                  <a:lumMod val="50000"/>
                  <a:lumOff val="50000"/>
                </a:schemeClr>
              </a:solidFill>
            </a:endParaRPr>
          </a:p>
          <a:p>
            <a:pPr marL="444500" indent="-285750">
              <a:lnSpc>
                <a:spcPct val="120000"/>
              </a:lnSpc>
              <a:spcAft>
                <a:spcPts val="0"/>
              </a:spcAft>
              <a:buFont typeface="Arial" panose="020B0604020202020204" pitchFamily="34" charset="0"/>
              <a:buChar char="•"/>
            </a:pPr>
            <a:r>
              <a:rPr lang="pt-BR" sz="1800" dirty="0" smtClean="0">
                <a:solidFill>
                  <a:schemeClr val="tx1">
                    <a:lumMod val="50000"/>
                    <a:lumOff val="50000"/>
                  </a:schemeClr>
                </a:solidFill>
              </a:rPr>
              <a:t>Atenção </a:t>
            </a:r>
            <a:r>
              <a:rPr lang="pt-BR" sz="1800" dirty="0">
                <a:solidFill>
                  <a:schemeClr val="tx1">
                    <a:lumMod val="50000"/>
                    <a:lumOff val="50000"/>
                  </a:schemeClr>
                </a:solidFill>
              </a:rPr>
              <a:t>e </a:t>
            </a:r>
            <a:r>
              <a:rPr lang="pt-BR" sz="1800" b="1" dirty="0">
                <a:solidFill>
                  <a:schemeClr val="tx1">
                    <a:lumMod val="50000"/>
                    <a:lumOff val="50000"/>
                  </a:schemeClr>
                </a:solidFill>
              </a:rPr>
              <a:t>controle das </a:t>
            </a:r>
            <a:r>
              <a:rPr lang="pt-BR" sz="1800" b="1" dirty="0" smtClean="0">
                <a:solidFill>
                  <a:schemeClr val="tx1">
                    <a:lumMod val="50000"/>
                    <a:lumOff val="50000"/>
                  </a:schemeClr>
                </a:solidFill>
              </a:rPr>
              <a:t>telas.</a:t>
            </a:r>
            <a:endParaRPr lang="pt-BR" sz="1800" b="1" dirty="0">
              <a:solidFill>
                <a:schemeClr val="tx1">
                  <a:lumMod val="50000"/>
                  <a:lumOff val="50000"/>
                </a:schemeClr>
              </a:solidFill>
            </a:endParaRPr>
          </a:p>
        </p:txBody>
      </p:sp>
      <p:sp>
        <p:nvSpPr>
          <p:cNvPr id="2" name="Retângulo 1"/>
          <p:cNvSpPr/>
          <p:nvPr/>
        </p:nvSpPr>
        <p:spPr>
          <a:xfrm>
            <a:off x="1948239" y="105206"/>
            <a:ext cx="6438378" cy="707886"/>
          </a:xfrm>
          <a:prstGeom prst="rect">
            <a:avLst/>
          </a:prstGeom>
        </p:spPr>
        <p:txBody>
          <a:bodyPr wrap="square">
            <a:spAutoFit/>
          </a:bodyPr>
          <a:lstStyle/>
          <a:p>
            <a:pPr>
              <a:spcBef>
                <a:spcPts val="600"/>
              </a:spcBef>
              <a:spcAft>
                <a:spcPts val="1200"/>
              </a:spcAft>
            </a:pPr>
            <a:r>
              <a:rPr lang="pt-BR" sz="2000" dirty="0">
                <a:solidFill>
                  <a:srgbClr val="00AE42"/>
                </a:solidFill>
                <a:latin typeface="Inter Medium" panose="02000503000000020004" pitchFamily="2" charset="0"/>
                <a:ea typeface="Inter Medium" panose="02000503000000020004" pitchFamily="2" charset="0"/>
              </a:rPr>
              <a:t>1- Que atitudes nossas são essenciais  para promover o desenvolvimento pleno das crianças?</a:t>
            </a:r>
          </a:p>
        </p:txBody>
      </p:sp>
    </p:spTree>
    <p:extLst>
      <p:ext uri="{BB962C8B-B14F-4D97-AF65-F5344CB8AC3E}">
        <p14:creationId xmlns:p14="http://schemas.microsoft.com/office/powerpoint/2010/main" val="3870633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2"/>
          </p:nvPr>
        </p:nvSpPr>
        <p:spPr>
          <a:xfrm>
            <a:off x="190420" y="1104990"/>
            <a:ext cx="8831660" cy="3796194"/>
          </a:xfrm>
        </p:spPr>
        <p:txBody>
          <a:bodyPr>
            <a:noAutofit/>
          </a:bodyPr>
          <a:lstStyle/>
          <a:p>
            <a:pPr marL="501650" indent="-342900">
              <a:spcAft>
                <a:spcPts val="0"/>
              </a:spcAft>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A</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ceitação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do filho como ele é – </a:t>
            </a:r>
            <a:r>
              <a:rPr lang="pt-BR" sz="2000" b="1" dirty="0">
                <a:solidFill>
                  <a:schemeClr val="tx1">
                    <a:lumMod val="85000"/>
                    <a:lumOff val="15000"/>
                  </a:schemeClr>
                </a:solidFill>
                <a:latin typeface="Inter Medium" panose="02000503000000020004" pitchFamily="2" charset="0"/>
                <a:ea typeface="Inter Medium" panose="02000503000000020004" pitchFamily="2" charset="0"/>
              </a:rPr>
              <a:t>não se culpar </a:t>
            </a:r>
          </a:p>
          <a:p>
            <a:pPr marL="501650" indent="-342900">
              <a:spcAft>
                <a:spcPts val="0"/>
              </a:spcAft>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B</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uscar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ajuda </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profissional -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o diagnóstico correto </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ajudará.</a:t>
            </a:r>
          </a:p>
          <a:p>
            <a:pPr marL="501650" indent="-342900">
              <a:spcAft>
                <a:spcPts val="0"/>
              </a:spcAft>
              <a:buFont typeface="Arial" panose="020B0604020202020204" pitchFamily="34" charset="0"/>
              <a:buChar char="•"/>
            </a:pPr>
            <a:r>
              <a:rPr lang="pt-BR" sz="2000" dirty="0">
                <a:solidFill>
                  <a:schemeClr val="tx1">
                    <a:lumMod val="85000"/>
                    <a:lumOff val="15000"/>
                  </a:schemeClr>
                </a:solidFill>
                <a:latin typeface="Inter Medium" panose="02000503000000020004" pitchFamily="2" charset="0"/>
                <a:ea typeface="Inter Medium" panose="02000503000000020004" pitchFamily="2" charset="0"/>
              </a:rPr>
              <a:t>B</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uscar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terapias e atividades </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adequadas.</a:t>
            </a:r>
          </a:p>
          <a:p>
            <a:pPr marL="501650" indent="-342900">
              <a:spcAft>
                <a:spcPts val="0"/>
              </a:spcAft>
              <a:buFont typeface="Arial" panose="020B0604020202020204" pitchFamily="34" charset="0"/>
              <a:buChar char="•"/>
            </a:pP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Diálogos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com a escola e professores são </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essenciais. </a:t>
            </a:r>
          </a:p>
          <a:p>
            <a:pPr marL="501650" indent="-342900">
              <a:spcAft>
                <a:spcPts val="0"/>
              </a:spcAft>
              <a:buFont typeface="Arial" panose="020B0604020202020204" pitchFamily="34" charset="0"/>
              <a:buChar char="•"/>
            </a:pP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Os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pais devem continuar seus projetos e ocupações profissionais, preservando sua individualidade e </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autocuidado</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a:t>
            </a:r>
            <a:endParaRPr lang="pt-BR" sz="2000" dirty="0" smtClean="0">
              <a:solidFill>
                <a:schemeClr val="tx1">
                  <a:lumMod val="85000"/>
                  <a:lumOff val="15000"/>
                </a:schemeClr>
              </a:solidFill>
              <a:latin typeface="Inter Medium" panose="02000503000000020004" pitchFamily="2" charset="0"/>
              <a:ea typeface="Inter Medium" panose="02000503000000020004" pitchFamily="2" charset="0"/>
            </a:endParaRPr>
          </a:p>
          <a:p>
            <a:pPr marL="501650" indent="-342900">
              <a:spcAft>
                <a:spcPts val="0"/>
              </a:spcAft>
              <a:buFont typeface="Arial" panose="020B0604020202020204" pitchFamily="34" charset="0"/>
              <a:buChar char="•"/>
            </a:pP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Participar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de grupo ou movimentos que formem rede de atualização e apoio. </a:t>
            </a:r>
            <a:endParaRPr lang="pt-BR" sz="2000" dirty="0" smtClean="0">
              <a:solidFill>
                <a:schemeClr val="tx1">
                  <a:lumMod val="85000"/>
                  <a:lumOff val="15000"/>
                </a:schemeClr>
              </a:solidFill>
              <a:latin typeface="Inter Medium" panose="02000503000000020004" pitchFamily="2" charset="0"/>
              <a:ea typeface="Inter Medium" panose="02000503000000020004" pitchFamily="2" charset="0"/>
            </a:endParaRPr>
          </a:p>
          <a:p>
            <a:pPr marL="501650" indent="-342900">
              <a:spcAft>
                <a:spcPts val="0"/>
              </a:spcAft>
              <a:buFont typeface="Arial" panose="020B0604020202020204" pitchFamily="34" charset="0"/>
              <a:buChar char="•"/>
            </a:pP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Os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profissionais são essenciais para ajudar na condução e </a:t>
            </a: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estratégias.</a:t>
            </a:r>
          </a:p>
          <a:p>
            <a:pPr marL="501650" indent="-342900">
              <a:spcAft>
                <a:spcPts val="0"/>
              </a:spcAft>
              <a:buFont typeface="Arial" panose="020B0604020202020204" pitchFamily="34" charset="0"/>
              <a:buChar char="•"/>
            </a:pPr>
            <a:r>
              <a:rPr lang="pt-BR" sz="2000" dirty="0" smtClean="0">
                <a:solidFill>
                  <a:schemeClr val="tx1">
                    <a:lumMod val="85000"/>
                    <a:lumOff val="15000"/>
                  </a:schemeClr>
                </a:solidFill>
                <a:latin typeface="Inter Medium" panose="02000503000000020004" pitchFamily="2" charset="0"/>
                <a:ea typeface="Inter Medium" panose="02000503000000020004" pitchFamily="2" charset="0"/>
              </a:rPr>
              <a:t>Capacitar os </a:t>
            </a:r>
            <a:r>
              <a:rPr lang="pt-BR" sz="2000" dirty="0">
                <a:solidFill>
                  <a:schemeClr val="tx1">
                    <a:lumMod val="85000"/>
                    <a:lumOff val="15000"/>
                  </a:schemeClr>
                </a:solidFill>
                <a:latin typeface="Inter Medium" panose="02000503000000020004" pitchFamily="2" charset="0"/>
                <a:ea typeface="Inter Medium" panose="02000503000000020004" pitchFamily="2" charset="0"/>
              </a:rPr>
              <a:t>filhos para que tenham consciência das suas peculiaridades.</a:t>
            </a:r>
          </a:p>
        </p:txBody>
      </p:sp>
      <p:sp>
        <p:nvSpPr>
          <p:cNvPr id="2" name="Retângulo 1"/>
          <p:cNvSpPr/>
          <p:nvPr/>
        </p:nvSpPr>
        <p:spPr>
          <a:xfrm>
            <a:off x="1603248" y="95209"/>
            <a:ext cx="6662928" cy="923330"/>
          </a:xfrm>
          <a:prstGeom prst="rect">
            <a:avLst/>
          </a:prstGeom>
        </p:spPr>
        <p:txBody>
          <a:bodyPr wrap="square">
            <a:spAutoFit/>
          </a:bodyPr>
          <a:lstStyle/>
          <a:p>
            <a:pPr marL="158750"/>
            <a:r>
              <a:rPr lang="pt-BR" sz="1800" dirty="0">
                <a:solidFill>
                  <a:srgbClr val="00AE42"/>
                </a:solidFill>
                <a:latin typeface="Inter Medium" panose="02000503000000020004" pitchFamily="2" charset="0"/>
                <a:ea typeface="Inter Medium" panose="02000503000000020004" pitchFamily="2" charset="0"/>
              </a:rPr>
              <a:t>2- E quando os imprevistos acontecem ... Que caminhos tomar? ( atrasos de desenvolvimento, doenças, comportamentos desafiadores, dificuldades, ... )</a:t>
            </a:r>
          </a:p>
        </p:txBody>
      </p:sp>
    </p:spTree>
    <p:extLst>
      <p:ext uri="{BB962C8B-B14F-4D97-AF65-F5344CB8AC3E}">
        <p14:creationId xmlns:p14="http://schemas.microsoft.com/office/powerpoint/2010/main" val="10262367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2"/>
          </p:nvPr>
        </p:nvSpPr>
        <p:spPr>
          <a:xfrm>
            <a:off x="231649" y="873342"/>
            <a:ext cx="8766048" cy="4087278"/>
          </a:xfrm>
        </p:spPr>
        <p:txBody>
          <a:bodyPr>
            <a:noAutofit/>
          </a:bodyPr>
          <a:lstStyle/>
          <a:p>
            <a:pPr marL="501650" indent="-342900">
              <a:buFont typeface="Arial" panose="020B0604020202020204" pitchFamily="34" charset="0"/>
              <a:buChar char="•"/>
            </a:pPr>
            <a:r>
              <a:rPr lang="pt-BR" sz="2000" dirty="0">
                <a:solidFill>
                  <a:schemeClr val="bg2">
                    <a:lumMod val="50000"/>
                  </a:schemeClr>
                </a:solidFill>
                <a:latin typeface="Arial"/>
                <a:ea typeface="Arial"/>
              </a:rPr>
              <a:t>C</a:t>
            </a:r>
            <a:r>
              <a:rPr lang="pt-BR" sz="2000" dirty="0" smtClean="0">
                <a:solidFill>
                  <a:schemeClr val="bg2">
                    <a:lumMod val="50000"/>
                  </a:schemeClr>
                </a:solidFill>
                <a:latin typeface="Arial"/>
                <a:ea typeface="Arial"/>
              </a:rPr>
              <a:t>onversando </a:t>
            </a:r>
            <a:r>
              <a:rPr lang="pt-BR" sz="2000" dirty="0">
                <a:solidFill>
                  <a:schemeClr val="bg2">
                    <a:lumMod val="50000"/>
                  </a:schemeClr>
                </a:solidFill>
                <a:latin typeface="Arial"/>
                <a:ea typeface="Arial"/>
              </a:rPr>
              <a:t>com naturalidade, usando termos corretos, ensinando respeito e o amor como valor</a:t>
            </a:r>
            <a:r>
              <a:rPr lang="pt-BR" sz="2000" dirty="0" smtClean="0">
                <a:solidFill>
                  <a:schemeClr val="bg2">
                    <a:lumMod val="50000"/>
                  </a:schemeClr>
                </a:solidFill>
                <a:latin typeface="Arial"/>
                <a:ea typeface="Arial"/>
              </a:rPr>
              <a:t>.</a:t>
            </a:r>
          </a:p>
          <a:p>
            <a:pPr marL="501650" indent="-342900">
              <a:buFont typeface="Arial" panose="020B0604020202020204" pitchFamily="34" charset="0"/>
              <a:buChar char="•"/>
            </a:pPr>
            <a:r>
              <a:rPr lang="pt-BR" sz="2000" dirty="0" smtClean="0">
                <a:solidFill>
                  <a:schemeClr val="bg2">
                    <a:lumMod val="50000"/>
                  </a:schemeClr>
                </a:solidFill>
              </a:rPr>
              <a:t> </a:t>
            </a:r>
            <a:r>
              <a:rPr lang="pt-BR" sz="2000" dirty="0">
                <a:solidFill>
                  <a:schemeClr val="bg2">
                    <a:lumMod val="50000"/>
                  </a:schemeClr>
                </a:solidFill>
              </a:rPr>
              <a:t>Nos primeiros anos de vida, principalmente, as crianças aprendem por meio da observação. Ou seja, ensinamos mesmo quando permanecemos em silêncio. Ainda que não percebam, os adultos enviam mensagens sobre seus medos e crenças a respeito da sexualidade o tempo todo. </a:t>
            </a:r>
            <a:endParaRPr lang="pt-BR" sz="2000" dirty="0" smtClean="0">
              <a:solidFill>
                <a:schemeClr val="bg2">
                  <a:lumMod val="50000"/>
                </a:schemeClr>
              </a:solidFill>
            </a:endParaRPr>
          </a:p>
          <a:p>
            <a:pPr marL="501650" indent="-342900">
              <a:buFont typeface="Arial" panose="020B0604020202020204" pitchFamily="34" charset="0"/>
              <a:buChar char="•"/>
            </a:pPr>
            <a:r>
              <a:rPr lang="pt-BR" sz="2000" dirty="0" smtClean="0">
                <a:solidFill>
                  <a:schemeClr val="bg2">
                    <a:lumMod val="50000"/>
                  </a:schemeClr>
                </a:solidFill>
              </a:rPr>
              <a:t>Os </a:t>
            </a:r>
            <a:r>
              <a:rPr lang="pt-BR" sz="2000" dirty="0">
                <a:solidFill>
                  <a:schemeClr val="bg2">
                    <a:lumMod val="50000"/>
                  </a:schemeClr>
                </a:solidFill>
              </a:rPr>
              <a:t>pais precisam entender o processo de desenvolvimento sexual de seus filhos para guiá-los. </a:t>
            </a:r>
            <a:endParaRPr lang="pt-BR" sz="2000" dirty="0" smtClean="0">
              <a:solidFill>
                <a:schemeClr val="bg2">
                  <a:lumMod val="50000"/>
                </a:schemeClr>
              </a:solidFill>
            </a:endParaRPr>
          </a:p>
          <a:p>
            <a:pPr marL="501650" indent="-342900">
              <a:buFont typeface="Arial" panose="020B0604020202020204" pitchFamily="34" charset="0"/>
              <a:buChar char="•"/>
            </a:pPr>
            <a:r>
              <a:rPr lang="pt-BR" sz="2000" dirty="0" smtClean="0">
                <a:solidFill>
                  <a:schemeClr val="bg2">
                    <a:lumMod val="50000"/>
                  </a:schemeClr>
                </a:solidFill>
              </a:rPr>
              <a:t>Na </a:t>
            </a:r>
            <a:r>
              <a:rPr lang="pt-BR" sz="2000" dirty="0">
                <a:solidFill>
                  <a:schemeClr val="bg2">
                    <a:lumMod val="50000"/>
                  </a:schemeClr>
                </a:solidFill>
              </a:rPr>
              <a:t>prática, significa estar atento às necessidades e dificuldades deles, criar um vínculo capaz de oferecer suporte honesto e respostas sólidas.</a:t>
            </a:r>
            <a:endParaRPr lang="pt-BR" sz="2000" dirty="0">
              <a:solidFill>
                <a:schemeClr val="bg2">
                  <a:lumMod val="50000"/>
                </a:schemeClr>
              </a:solidFill>
              <a:latin typeface="Arial"/>
              <a:ea typeface="Arial"/>
            </a:endParaRPr>
          </a:p>
          <a:p>
            <a:pPr marL="501650" indent="-342900">
              <a:buFont typeface="Arial" panose="020B0604020202020204" pitchFamily="34" charset="0"/>
              <a:buChar char="•"/>
            </a:pPr>
            <a:endParaRPr lang="pt-BR" sz="2000" dirty="0">
              <a:solidFill>
                <a:schemeClr val="bg2">
                  <a:lumMod val="50000"/>
                </a:schemeClr>
              </a:solidFill>
            </a:endParaRPr>
          </a:p>
          <a:p>
            <a:pPr marL="501650" indent="-342900">
              <a:buFont typeface="Arial" panose="020B0604020202020204" pitchFamily="34" charset="0"/>
              <a:buChar char="•"/>
            </a:pPr>
            <a:r>
              <a:rPr lang="pt-BR" sz="2000" dirty="0">
                <a:solidFill>
                  <a:schemeClr val="bg2">
                    <a:lumMod val="50000"/>
                  </a:schemeClr>
                </a:solidFill>
              </a:rPr>
              <a:t>.</a:t>
            </a:r>
          </a:p>
          <a:p>
            <a:pPr marL="482600" indent="-342900">
              <a:spcBef>
                <a:spcPts val="600"/>
              </a:spcBef>
              <a:spcAft>
                <a:spcPts val="1200"/>
              </a:spcAft>
              <a:buFont typeface="Arial" panose="020B0604020202020204" pitchFamily="34" charset="0"/>
              <a:buChar char="•"/>
            </a:pPr>
            <a:endParaRPr lang="pt-BR" sz="2000" dirty="0">
              <a:solidFill>
                <a:schemeClr val="bg2">
                  <a:lumMod val="50000"/>
                </a:schemeClr>
              </a:solidFill>
            </a:endParaRPr>
          </a:p>
        </p:txBody>
      </p:sp>
      <p:sp>
        <p:nvSpPr>
          <p:cNvPr id="2" name="Retângulo 1"/>
          <p:cNvSpPr/>
          <p:nvPr/>
        </p:nvSpPr>
        <p:spPr>
          <a:xfrm>
            <a:off x="1981200" y="152156"/>
            <a:ext cx="5809488" cy="707886"/>
          </a:xfrm>
          <a:prstGeom prst="rect">
            <a:avLst/>
          </a:prstGeom>
        </p:spPr>
        <p:txBody>
          <a:bodyPr wrap="square">
            <a:spAutoFit/>
          </a:bodyPr>
          <a:lstStyle/>
          <a:p>
            <a:pPr>
              <a:spcBef>
                <a:spcPts val="600"/>
              </a:spcBef>
              <a:spcAft>
                <a:spcPts val="1200"/>
              </a:spcAft>
            </a:pPr>
            <a:r>
              <a:rPr lang="pt-BR" sz="2000" dirty="0">
                <a:solidFill>
                  <a:srgbClr val="00AE42"/>
                </a:solidFill>
                <a:latin typeface="Inter Medium" panose="02000503000000020004" pitchFamily="2" charset="0"/>
                <a:ea typeface="Inter Medium" panose="02000503000000020004" pitchFamily="2" charset="0"/>
              </a:rPr>
              <a:t>3-Com relação ao desenvolvimento sexual, como os pais devem orientar seus filhos?</a:t>
            </a:r>
          </a:p>
        </p:txBody>
      </p:sp>
    </p:spTree>
    <p:extLst>
      <p:ext uri="{BB962C8B-B14F-4D97-AF65-F5344CB8AC3E}">
        <p14:creationId xmlns:p14="http://schemas.microsoft.com/office/powerpoint/2010/main" val="2871322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2225843" y="134112"/>
            <a:ext cx="4708960" cy="451104"/>
          </a:xfrm>
        </p:spPr>
        <p:txBody>
          <a:bodyPr>
            <a:noAutofit/>
          </a:bodyPr>
          <a:lstStyle/>
          <a:p>
            <a:r>
              <a:rPr lang="pt-BR" sz="2000" dirty="0"/>
              <a:t>vídeo</a:t>
            </a:r>
          </a:p>
        </p:txBody>
      </p:sp>
      <p:pic>
        <p:nvPicPr>
          <p:cNvPr id="4" name="Tarefas Domesticas - Disciplina Positiv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1959" y="679546"/>
            <a:ext cx="7681595" cy="4320897"/>
          </a:xfrm>
          <a:prstGeom prst="rect">
            <a:avLst/>
          </a:prstGeom>
        </p:spPr>
      </p:pic>
    </p:spTree>
    <p:extLst>
      <p:ext uri="{BB962C8B-B14F-4D97-AF65-F5344CB8AC3E}">
        <p14:creationId xmlns:p14="http://schemas.microsoft.com/office/powerpoint/2010/main" val="1146789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671CA1-B10F-F7FB-824C-6A330E7A6982}"/>
              </a:ext>
            </a:extLst>
          </p:cNvPr>
          <p:cNvSpPr>
            <a:spLocks noGrp="1"/>
          </p:cNvSpPr>
          <p:nvPr>
            <p:ph type="title"/>
          </p:nvPr>
        </p:nvSpPr>
        <p:spPr/>
        <p:txBody>
          <a:bodyPr/>
          <a:lstStyle/>
          <a:p>
            <a:r>
              <a:rPr lang="pt-BR" dirty="0"/>
              <a:t>conclusão</a:t>
            </a:r>
          </a:p>
        </p:txBody>
      </p:sp>
      <p:sp>
        <p:nvSpPr>
          <p:cNvPr id="3" name="Espaço Reservado para Texto 2">
            <a:extLst>
              <a:ext uri="{FF2B5EF4-FFF2-40B4-BE49-F238E27FC236}">
                <a16:creationId xmlns:a16="http://schemas.microsoft.com/office/drawing/2014/main" id="{0C7D3570-5C53-85A8-7F13-3AFA4A2CC5E6}"/>
              </a:ext>
            </a:extLst>
          </p:cNvPr>
          <p:cNvSpPr>
            <a:spLocks noGrp="1"/>
          </p:cNvSpPr>
          <p:nvPr>
            <p:ph type="body" idx="1"/>
          </p:nvPr>
        </p:nvSpPr>
        <p:spPr>
          <a:xfrm>
            <a:off x="337456" y="1300592"/>
            <a:ext cx="4273180" cy="3705323"/>
          </a:xfrm>
        </p:spPr>
        <p:txBody>
          <a:bodyPr>
            <a:normAutofit/>
          </a:bodyPr>
          <a:lstStyle/>
          <a:p>
            <a:pPr algn="r"/>
            <a:r>
              <a:rPr lang="pt-BR" sz="2600" dirty="0"/>
              <a:t>Os pais  são os principais agentes para que os filhos se tornem pessoas íntegras, de bom caráter,  que se apropriam dos valores universais e sociais.</a:t>
            </a:r>
          </a:p>
        </p:txBody>
      </p:sp>
      <p:sp>
        <p:nvSpPr>
          <p:cNvPr id="4" name="Espaço Reservado para Imagem 3">
            <a:extLst>
              <a:ext uri="{FF2B5EF4-FFF2-40B4-BE49-F238E27FC236}">
                <a16:creationId xmlns:a16="http://schemas.microsoft.com/office/drawing/2014/main" id="{3A495682-C3DC-1786-AEA4-1DC49EE4AD31}"/>
              </a:ext>
            </a:extLst>
          </p:cNvPr>
          <p:cNvSpPr>
            <a:spLocks noGrp="1"/>
          </p:cNvSpPr>
          <p:nvPr>
            <p:ph type="pic" sz="quarter" idx="13"/>
          </p:nvPr>
        </p:nvSpPr>
        <p:spPr/>
      </p:sp>
      <p:pic>
        <p:nvPicPr>
          <p:cNvPr id="5" name="Imagem 4">
            <a:extLst>
              <a:ext uri="{FF2B5EF4-FFF2-40B4-BE49-F238E27FC236}">
                <a16:creationId xmlns:a16="http://schemas.microsoft.com/office/drawing/2014/main" id="{7D65B71B-2345-26AB-6FBB-10B6D8FAD8E8}"/>
              </a:ext>
            </a:extLst>
          </p:cNvPr>
          <p:cNvPicPr>
            <a:picLocks noChangeAspect="1"/>
          </p:cNvPicPr>
          <p:nvPr/>
        </p:nvPicPr>
        <p:blipFill rotWithShape="1">
          <a:blip r:embed="rId2"/>
          <a:srcRect l="23942" r="23942"/>
          <a:stretch/>
        </p:blipFill>
        <p:spPr>
          <a:xfrm>
            <a:off x="5123158" y="-15523"/>
            <a:ext cx="4020842" cy="5143500"/>
          </a:xfrm>
          <a:prstGeom prst="rect">
            <a:avLst/>
          </a:prstGeom>
        </p:spPr>
      </p:pic>
    </p:spTree>
    <p:extLst>
      <p:ext uri="{BB962C8B-B14F-4D97-AF65-F5344CB8AC3E}">
        <p14:creationId xmlns:p14="http://schemas.microsoft.com/office/powerpoint/2010/main" val="12191177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16206" y="199436"/>
            <a:ext cx="5957047" cy="666288"/>
          </a:xfrm>
        </p:spPr>
        <p:txBody>
          <a:bodyPr/>
          <a:lstStyle/>
          <a:p>
            <a:r>
              <a:rPr lang="pt-BR" dirty="0"/>
              <a:t>conclusão</a:t>
            </a:r>
          </a:p>
        </p:txBody>
      </p:sp>
      <p:sp>
        <p:nvSpPr>
          <p:cNvPr id="3" name="Espaço Reservado para Texto 2">
            <a:extLst>
              <a:ext uri="{FF2B5EF4-FFF2-40B4-BE49-F238E27FC236}">
                <a16:creationId xmlns:a16="http://schemas.microsoft.com/office/drawing/2014/main" id="{C5A14D94-EA48-6E4C-7167-F9615BD20A66}"/>
              </a:ext>
            </a:extLst>
          </p:cNvPr>
          <p:cNvSpPr>
            <a:spLocks noGrp="1"/>
          </p:cNvSpPr>
          <p:nvPr>
            <p:ph type="body" idx="2"/>
          </p:nvPr>
        </p:nvSpPr>
        <p:spPr>
          <a:xfrm>
            <a:off x="115908" y="985049"/>
            <a:ext cx="8564452" cy="3908922"/>
          </a:xfrm>
        </p:spPr>
        <p:txBody>
          <a:bodyPr>
            <a:noAutofit/>
          </a:bodyPr>
          <a:lstStyle/>
          <a:p>
            <a:pPr algn="just">
              <a:spcBef>
                <a:spcPts val="600"/>
              </a:spcBef>
            </a:pPr>
            <a:r>
              <a:rPr lang="pt-BR" sz="2600" dirty="0"/>
              <a:t>Conhecer e entender cada fase do desenvolvimento infantil nos permitirá auxiliar as crianças  para que aprendam de uma maneira espontânea e natural. </a:t>
            </a:r>
          </a:p>
          <a:p>
            <a:pPr>
              <a:spcBef>
                <a:spcPts val="600"/>
              </a:spcBef>
            </a:pPr>
            <a:r>
              <a:rPr lang="pt-BR" sz="2600" dirty="0"/>
              <a:t>O apoio, a orientação, o estímulo, a paciência e o cuidado dos pais em cada fase de desenvolvimento e aprendizagem é a garantia de estar acertando no processo de educação para formar  crianças felizes, adultos independentes e pessoas de bem no futuro. </a:t>
            </a:r>
          </a:p>
        </p:txBody>
      </p:sp>
    </p:spTree>
    <p:extLst>
      <p:ext uri="{BB962C8B-B14F-4D97-AF65-F5344CB8AC3E}">
        <p14:creationId xmlns:p14="http://schemas.microsoft.com/office/powerpoint/2010/main" val="780574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2031093" y="183456"/>
            <a:ext cx="4746625" cy="835447"/>
          </a:xfrm>
        </p:spPr>
        <p:txBody>
          <a:bodyPr/>
          <a:lstStyle/>
          <a:p>
            <a:r>
              <a:rPr lang="pt-BR" dirty="0"/>
              <a:t>CONVITE À AÇÃO</a:t>
            </a:r>
          </a:p>
        </p:txBody>
      </p:sp>
      <p:sp>
        <p:nvSpPr>
          <p:cNvPr id="3" name="Espaço Reservado para Texto 2"/>
          <p:cNvSpPr>
            <a:spLocks noGrp="1"/>
          </p:cNvSpPr>
          <p:nvPr>
            <p:ph type="body" sz="quarter" idx="16"/>
          </p:nvPr>
        </p:nvSpPr>
        <p:spPr>
          <a:xfrm>
            <a:off x="176166" y="950325"/>
            <a:ext cx="5623742" cy="3621676"/>
          </a:xfrm>
        </p:spPr>
        <p:txBody>
          <a:bodyPr>
            <a:noAutofit/>
          </a:bodyPr>
          <a:lstStyle/>
          <a:p>
            <a:pPr>
              <a:spcAft>
                <a:spcPts val="1200"/>
              </a:spcAft>
            </a:pPr>
            <a:r>
              <a:rPr lang="pt-BR" sz="2400" dirty="0"/>
              <a:t>1- Elogiar diariamente 3 atitudes do filho(a)/aluno(a) e observar a reação dessa atitude na família ou sala de aula.</a:t>
            </a:r>
          </a:p>
          <a:p>
            <a:pPr>
              <a:spcAft>
                <a:spcPts val="1200"/>
              </a:spcAft>
            </a:pPr>
            <a:r>
              <a:rPr lang="pt-BR" sz="2400" dirty="0"/>
              <a:t>2- Fazer uma checagem do desenvolvimento pleno do seu filho. Identificar aspectos que precisam de atenção.</a:t>
            </a:r>
          </a:p>
        </p:txBody>
      </p:sp>
    </p:spTree>
    <p:extLst>
      <p:ext uri="{BB962C8B-B14F-4D97-AF65-F5344CB8AC3E}">
        <p14:creationId xmlns:p14="http://schemas.microsoft.com/office/powerpoint/2010/main" val="427487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5" name="CaixaDeTexto 4"/>
          <p:cNvSpPr txBox="1"/>
          <p:nvPr/>
        </p:nvSpPr>
        <p:spPr>
          <a:xfrm>
            <a:off x="1744579" y="311182"/>
            <a:ext cx="50357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200" b="0" i="0" u="none" strike="noStrike" kern="0" cap="none" spc="0" normalizeH="0" baseline="0" noProof="0" dirty="0">
                <a:ln>
                  <a:noFill/>
                </a:ln>
                <a:solidFill>
                  <a:srgbClr val="FF5F00"/>
                </a:solidFill>
                <a:effectLst/>
                <a:uLnTx/>
                <a:uFillTx/>
                <a:latin typeface="Syncopate" panose="02060507000000020003" pitchFamily="18" charset="0"/>
                <a:cs typeface="Arial"/>
                <a:sym typeface="Arial"/>
              </a:rPr>
              <a:t>temário </a:t>
            </a:r>
          </a:p>
        </p:txBody>
      </p:sp>
      <p:graphicFrame>
        <p:nvGraphicFramePr>
          <p:cNvPr id="7" name="Tabela 6"/>
          <p:cNvGraphicFramePr>
            <a:graphicFrameLocks noGrp="1"/>
          </p:cNvGraphicFramePr>
          <p:nvPr>
            <p:extLst>
              <p:ext uri="{D42A27DB-BD31-4B8C-83A1-F6EECF244321}">
                <p14:modId xmlns:p14="http://schemas.microsoft.com/office/powerpoint/2010/main" val="2384277789"/>
              </p:ext>
            </p:extLst>
          </p:nvPr>
        </p:nvGraphicFramePr>
        <p:xfrm>
          <a:off x="0" y="1276929"/>
          <a:ext cx="8475260" cy="3657600"/>
        </p:xfrm>
        <a:graphic>
          <a:graphicData uri="http://schemas.openxmlformats.org/drawingml/2006/table">
            <a:tbl>
              <a:tblPr firstRow="1" bandRow="1">
                <a:tableStyleId>{5C22544A-7EE6-4342-B048-85BDC9FD1C3A}</a:tableStyleId>
              </a:tblPr>
              <a:tblGrid>
                <a:gridCol w="420503">
                  <a:extLst>
                    <a:ext uri="{9D8B030D-6E8A-4147-A177-3AD203B41FA5}">
                      <a16:colId xmlns:a16="http://schemas.microsoft.com/office/drawing/2014/main" val="3959606621"/>
                    </a:ext>
                  </a:extLst>
                </a:gridCol>
                <a:gridCol w="8054757">
                  <a:extLst>
                    <a:ext uri="{9D8B030D-6E8A-4147-A177-3AD203B41FA5}">
                      <a16:colId xmlns:a16="http://schemas.microsoft.com/office/drawing/2014/main" val="4016701919"/>
                    </a:ext>
                  </a:extLst>
                </a:gridCol>
              </a:tblGrid>
              <a:tr h="0">
                <a:tc>
                  <a:txBody>
                    <a:bodyPr/>
                    <a:lstStyle/>
                    <a:p>
                      <a:pPr>
                        <a:lnSpc>
                          <a:spcPct val="150000"/>
                        </a:lnSpc>
                      </a:pPr>
                      <a:r>
                        <a:rPr lang="pt-BR" sz="2800" b="1" dirty="0">
                          <a:solidFill>
                            <a:schemeClr val="tx1"/>
                          </a:solidFill>
                          <a:latin typeface="Inter Medium" panose="02000503000000020004" pitchFamily="2" charset="0"/>
                          <a:ea typeface="Inter Medium" panose="02000503000000020004" pitchFamily="2" charset="0"/>
                        </a:rPr>
                        <a:t>1</a:t>
                      </a:r>
                    </a:p>
                  </a:txBody>
                  <a:tcPr>
                    <a:solidFill>
                      <a:srgbClr val="65CADA"/>
                    </a:solidFill>
                  </a:tcPr>
                </a:tc>
                <a:tc>
                  <a:txBody>
                    <a:bodyPr/>
                    <a:lstStyle/>
                    <a:p>
                      <a:pPr algn="r">
                        <a:lnSpc>
                          <a:spcPct val="150000"/>
                        </a:lnSpc>
                      </a:pPr>
                      <a:r>
                        <a:rPr lang="pt-BR" sz="2800" b="0" dirty="0">
                          <a:solidFill>
                            <a:srgbClr val="000000"/>
                          </a:solidFill>
                          <a:latin typeface="Inter Medium" panose="02000503000000020004" pitchFamily="2" charset="0"/>
                          <a:ea typeface="Inter Medium" panose="02000503000000020004" pitchFamily="2" charset="0"/>
                        </a:rPr>
                        <a:t>A construção de um pai e de uma mãe     </a:t>
                      </a:r>
                      <a:endParaRPr lang="pt-BR" sz="2800" b="0" baseline="0" dirty="0">
                        <a:solidFill>
                          <a:srgbClr val="000000"/>
                        </a:solidFill>
                        <a:latin typeface="Inter Medium" panose="02000503000000020004" pitchFamily="2" charset="0"/>
                        <a:ea typeface="Inter Medium" panose="02000503000000020004" pitchFamily="2" charset="0"/>
                      </a:endParaRPr>
                    </a:p>
                  </a:txBody>
                  <a:tcPr>
                    <a:solidFill>
                      <a:schemeClr val="bg1"/>
                    </a:solidFill>
                  </a:tcPr>
                </a:tc>
                <a:extLst>
                  <a:ext uri="{0D108BD9-81ED-4DB2-BD59-A6C34878D82A}">
                    <a16:rowId xmlns:a16="http://schemas.microsoft.com/office/drawing/2014/main" val="2513633160"/>
                  </a:ext>
                </a:extLst>
              </a:tr>
              <a:tr h="370840">
                <a:tc>
                  <a:txBody>
                    <a:bodyPr/>
                    <a:lstStyle/>
                    <a:p>
                      <a:pPr>
                        <a:lnSpc>
                          <a:spcPct val="150000"/>
                        </a:lnSpc>
                      </a:pPr>
                      <a:r>
                        <a:rPr lang="pt-BR" sz="2800" b="1" dirty="0">
                          <a:latin typeface="Inter Medium" panose="02000503000000020004" pitchFamily="2" charset="0"/>
                          <a:ea typeface="Inter Medium" panose="02000503000000020004" pitchFamily="2" charset="0"/>
                        </a:rPr>
                        <a:t>2</a:t>
                      </a:r>
                    </a:p>
                  </a:txBody>
                  <a:tcPr>
                    <a:solidFill>
                      <a:srgbClr val="F16122"/>
                    </a:solidFill>
                  </a:tcPr>
                </a:tc>
                <a:tc>
                  <a:txBody>
                    <a:bodyPr/>
                    <a:lstStyle/>
                    <a:p>
                      <a:pPr marL="0" lvl="0" indent="0" algn="r" rtl="0">
                        <a:lnSpc>
                          <a:spcPct val="150000"/>
                        </a:lnSpc>
                        <a:spcBef>
                          <a:spcPts val="0"/>
                        </a:spcBef>
                        <a:spcAft>
                          <a:spcPts val="0"/>
                        </a:spcAft>
                        <a:buNone/>
                      </a:pPr>
                      <a:r>
                        <a:rPr lang="pt-BR" sz="2800" b="0" dirty="0">
                          <a:solidFill>
                            <a:schemeClr val="tx1"/>
                          </a:solidFill>
                          <a:latin typeface="Inter Medium" panose="02000503000000020004" pitchFamily="2" charset="0"/>
                          <a:ea typeface="Inter Medium" panose="02000503000000020004" pitchFamily="2" charset="0"/>
                          <a:cs typeface="Oswald"/>
                          <a:sym typeface="Oswald"/>
                        </a:rPr>
                        <a:t>O </a:t>
                      </a:r>
                      <a:r>
                        <a:rPr lang="pt-BR" sz="2800" b="0" dirty="0" smtClean="0">
                          <a:solidFill>
                            <a:schemeClr val="tx1"/>
                          </a:solidFill>
                          <a:latin typeface="Inter Medium" panose="02000503000000020004" pitchFamily="2" charset="0"/>
                          <a:ea typeface="Inter Medium" panose="02000503000000020004" pitchFamily="2" charset="0"/>
                          <a:cs typeface="Oswald"/>
                          <a:sym typeface="Oswald"/>
                        </a:rPr>
                        <a:t>bem-estar </a:t>
                      </a:r>
                      <a:r>
                        <a:rPr lang="pt-BR" sz="2800" b="0" dirty="0">
                          <a:solidFill>
                            <a:schemeClr val="tx1"/>
                          </a:solidFill>
                          <a:latin typeface="Inter Medium" panose="02000503000000020004" pitchFamily="2" charset="0"/>
                          <a:ea typeface="Inter Medium" panose="02000503000000020004" pitchFamily="2" charset="0"/>
                          <a:cs typeface="Oswald"/>
                          <a:sym typeface="Oswald"/>
                        </a:rPr>
                        <a:t>da criança e os vínculos afetivos</a:t>
                      </a:r>
                      <a:endParaRPr lang="pt-BR" sz="2800" b="0" dirty="0">
                        <a:solidFill>
                          <a:schemeClr val="tx1"/>
                        </a:solidFill>
                        <a:latin typeface="Inter Medium" panose="02000503000000020004" pitchFamily="2" charset="0"/>
                        <a:ea typeface="Inter Medium" panose="02000503000000020004" pitchFamily="2" charset="0"/>
                        <a:cs typeface="Bakbak One" pitchFamily="2" charset="0"/>
                        <a:sym typeface="Oswald ExtraLight"/>
                      </a:endParaRPr>
                    </a:p>
                  </a:txBody>
                  <a:tcPr>
                    <a:solidFill>
                      <a:schemeClr val="bg1"/>
                    </a:solidFill>
                  </a:tcPr>
                </a:tc>
                <a:extLst>
                  <a:ext uri="{0D108BD9-81ED-4DB2-BD59-A6C34878D82A}">
                    <a16:rowId xmlns:a16="http://schemas.microsoft.com/office/drawing/2014/main" val="3165275191"/>
                  </a:ext>
                </a:extLst>
              </a:tr>
              <a:tr h="370840">
                <a:tc>
                  <a:txBody>
                    <a:bodyPr/>
                    <a:lstStyle/>
                    <a:p>
                      <a:pPr>
                        <a:lnSpc>
                          <a:spcPct val="150000"/>
                        </a:lnSpc>
                      </a:pPr>
                      <a:r>
                        <a:rPr lang="pt-BR" sz="2800" b="1" dirty="0">
                          <a:latin typeface="Inter Medium" panose="02000503000000020004" pitchFamily="2" charset="0"/>
                          <a:ea typeface="Inter Medium" panose="02000503000000020004" pitchFamily="2" charset="0"/>
                        </a:rPr>
                        <a:t>3</a:t>
                      </a:r>
                    </a:p>
                  </a:txBody>
                  <a:tcPr>
                    <a:solidFill>
                      <a:srgbClr val="FFC62C"/>
                    </a:solidFill>
                  </a:tcPr>
                </a:tc>
                <a:tc>
                  <a:txBody>
                    <a:bodyPr/>
                    <a:lstStyle/>
                    <a:p>
                      <a:pPr algn="r">
                        <a:lnSpc>
                          <a:spcPct val="150000"/>
                        </a:lnSpc>
                      </a:pPr>
                      <a:r>
                        <a:rPr lang="pt-BR" sz="2800" b="1" dirty="0">
                          <a:solidFill>
                            <a:srgbClr val="FF5F00"/>
                          </a:solidFill>
                          <a:latin typeface="Inter Medium" panose="02000503000000020004" pitchFamily="2" charset="0"/>
                          <a:ea typeface="Inter Medium" panose="02000503000000020004" pitchFamily="2" charset="0"/>
                        </a:rPr>
                        <a:t>O desenvolvimento</a:t>
                      </a:r>
                      <a:r>
                        <a:rPr lang="pt-BR" sz="2800" b="1" baseline="0" dirty="0">
                          <a:solidFill>
                            <a:srgbClr val="FF5F00"/>
                          </a:solidFill>
                          <a:latin typeface="Inter Medium" panose="02000503000000020004" pitchFamily="2" charset="0"/>
                          <a:ea typeface="Inter Medium" panose="02000503000000020004" pitchFamily="2" charset="0"/>
                        </a:rPr>
                        <a:t> pleno da criança</a:t>
                      </a:r>
                    </a:p>
                  </a:txBody>
                  <a:tcPr>
                    <a:solidFill>
                      <a:schemeClr val="bg1"/>
                    </a:solidFill>
                  </a:tcPr>
                </a:tc>
                <a:extLst>
                  <a:ext uri="{0D108BD9-81ED-4DB2-BD59-A6C34878D82A}">
                    <a16:rowId xmlns:a16="http://schemas.microsoft.com/office/drawing/2014/main" val="2075111261"/>
                  </a:ext>
                </a:extLst>
              </a:tr>
              <a:tr h="370840">
                <a:tc>
                  <a:txBody>
                    <a:bodyPr/>
                    <a:lstStyle/>
                    <a:p>
                      <a:pPr>
                        <a:lnSpc>
                          <a:spcPct val="150000"/>
                        </a:lnSpc>
                      </a:pPr>
                      <a:r>
                        <a:rPr lang="pt-BR" sz="2800" b="1" dirty="0">
                          <a:latin typeface="Inter Medium" panose="02000503000000020004" pitchFamily="2" charset="0"/>
                          <a:ea typeface="Inter Medium" panose="02000503000000020004" pitchFamily="2" charset="0"/>
                        </a:rPr>
                        <a:t>4</a:t>
                      </a:r>
                    </a:p>
                  </a:txBody>
                  <a:tcPr>
                    <a:solidFill>
                      <a:srgbClr val="65CADA"/>
                    </a:solidFill>
                  </a:tcPr>
                </a:tc>
                <a:tc>
                  <a:txBody>
                    <a:bodyPr/>
                    <a:lstStyle/>
                    <a:p>
                      <a:pPr marL="0" lvl="0" indent="0" algn="r" rtl="0">
                        <a:lnSpc>
                          <a:spcPct val="150000"/>
                        </a:lnSpc>
                        <a:spcBef>
                          <a:spcPts val="0"/>
                        </a:spcBef>
                        <a:spcAft>
                          <a:spcPts val="0"/>
                        </a:spcAft>
                        <a:buNone/>
                      </a:pPr>
                      <a:r>
                        <a:rPr lang="pt-BR" sz="2800" b="0" dirty="0">
                          <a:solidFill>
                            <a:schemeClr val="tx1"/>
                          </a:solidFill>
                          <a:latin typeface="Inter Medium" panose="02000503000000020004" pitchFamily="2" charset="0"/>
                          <a:ea typeface="Inter Medium" panose="02000503000000020004" pitchFamily="2" charset="0"/>
                          <a:cs typeface="Oswald"/>
                          <a:sym typeface="Oswald"/>
                        </a:rPr>
                        <a:t>Desenvolvendo habilidades socioemocionais</a:t>
                      </a:r>
                      <a:endParaRPr lang="pt-BR" sz="2800" b="0" dirty="0">
                        <a:solidFill>
                          <a:schemeClr val="tx1"/>
                        </a:solidFill>
                        <a:latin typeface="Inter Medium" panose="02000503000000020004" pitchFamily="2" charset="0"/>
                        <a:ea typeface="Inter Medium" panose="02000503000000020004" pitchFamily="2" charset="0"/>
                        <a:cs typeface="Bakbak One" pitchFamily="2" charset="0"/>
                        <a:sym typeface="Oswald ExtraLight"/>
                      </a:endParaRPr>
                    </a:p>
                  </a:txBody>
                  <a:tcPr>
                    <a:solidFill>
                      <a:schemeClr val="bg1"/>
                    </a:solidFill>
                  </a:tcPr>
                </a:tc>
                <a:extLst>
                  <a:ext uri="{0D108BD9-81ED-4DB2-BD59-A6C34878D82A}">
                    <a16:rowId xmlns:a16="http://schemas.microsoft.com/office/drawing/2014/main" val="669905120"/>
                  </a:ext>
                </a:extLst>
              </a:tr>
              <a:tr h="311319">
                <a:tc>
                  <a:txBody>
                    <a:bodyPr/>
                    <a:lstStyle/>
                    <a:p>
                      <a:pPr>
                        <a:lnSpc>
                          <a:spcPct val="150000"/>
                        </a:lnSpc>
                      </a:pPr>
                      <a:r>
                        <a:rPr lang="pt-BR" sz="2800" b="1" dirty="0">
                          <a:latin typeface="Inter Medium" panose="02000503000000020004" pitchFamily="2" charset="0"/>
                          <a:ea typeface="Inter Medium" panose="02000503000000020004" pitchFamily="2" charset="0"/>
                        </a:rPr>
                        <a:t>5</a:t>
                      </a:r>
                    </a:p>
                  </a:txBody>
                  <a:tcPr>
                    <a:solidFill>
                      <a:srgbClr val="F16122"/>
                    </a:solidFill>
                  </a:tcPr>
                </a:tc>
                <a:tc>
                  <a:txBody>
                    <a:bodyPr/>
                    <a:lstStyle/>
                    <a:p>
                      <a:pPr algn="r">
                        <a:lnSpc>
                          <a:spcPct val="150000"/>
                        </a:lnSpc>
                      </a:pPr>
                      <a:r>
                        <a:rPr lang="pt-BR" sz="2800" b="0" dirty="0">
                          <a:solidFill>
                            <a:schemeClr val="tx1"/>
                          </a:solidFill>
                          <a:latin typeface="Inter Medium" panose="02000503000000020004" pitchFamily="2" charset="0"/>
                          <a:ea typeface="Inter Medium" panose="02000503000000020004" pitchFamily="2" charset="0"/>
                        </a:rPr>
                        <a:t>Educando com limites, afeto e segurança</a:t>
                      </a:r>
                    </a:p>
                  </a:txBody>
                  <a:tcPr>
                    <a:solidFill>
                      <a:schemeClr val="bg1"/>
                    </a:solidFill>
                  </a:tcPr>
                </a:tc>
                <a:extLst>
                  <a:ext uri="{0D108BD9-81ED-4DB2-BD59-A6C34878D82A}">
                    <a16:rowId xmlns:a16="http://schemas.microsoft.com/office/drawing/2014/main" val="214670428"/>
                  </a:ext>
                </a:extLst>
              </a:tr>
            </a:tbl>
          </a:graphicData>
        </a:graphic>
      </p:graphicFrame>
    </p:spTree>
    <p:extLst>
      <p:ext uri="{BB962C8B-B14F-4D97-AF65-F5344CB8AC3E}">
        <p14:creationId xmlns:p14="http://schemas.microsoft.com/office/powerpoint/2010/main" val="1241844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87418" y="173679"/>
            <a:ext cx="5957047" cy="959661"/>
          </a:xfrm>
        </p:spPr>
        <p:txBody>
          <a:bodyPr>
            <a:normAutofit fontScale="90000"/>
          </a:bodyPr>
          <a:lstStyle/>
          <a:p>
            <a:r>
              <a:rPr lang="pt-BR" dirty="0" smtClean="0"/>
              <a:t>APRENDENDO MAIS: Sugestões </a:t>
            </a:r>
            <a:endParaRPr lang="pt-BR" dirty="0"/>
          </a:p>
        </p:txBody>
      </p:sp>
      <p:sp>
        <p:nvSpPr>
          <p:cNvPr id="3" name="Espaço Reservado para Texto 2"/>
          <p:cNvSpPr>
            <a:spLocks noGrp="1"/>
          </p:cNvSpPr>
          <p:nvPr>
            <p:ph type="body" idx="2"/>
          </p:nvPr>
        </p:nvSpPr>
        <p:spPr>
          <a:xfrm>
            <a:off x="321972" y="1203991"/>
            <a:ext cx="8349531" cy="3510742"/>
          </a:xfrm>
        </p:spPr>
        <p:txBody>
          <a:bodyPr>
            <a:normAutofit/>
          </a:bodyPr>
          <a:lstStyle/>
          <a:p>
            <a:r>
              <a:rPr lang="pt-BR" dirty="0"/>
              <a:t>1- </a:t>
            </a:r>
            <a:r>
              <a:rPr lang="pt-BR" sz="1900" dirty="0">
                <a:hlinkClick r:id="rId3"/>
              </a:rPr>
              <a:t>https://youtu.be/fI_WIrgRbOA?t=1051</a:t>
            </a:r>
            <a:r>
              <a:rPr lang="pt-BR" sz="1900" dirty="0"/>
              <a:t> </a:t>
            </a:r>
            <a:r>
              <a:rPr lang="pt-BR" dirty="0"/>
              <a:t>-BRINCADEIRAS DA INFÂNCIA: patrimônio da humanidade</a:t>
            </a:r>
          </a:p>
          <a:p>
            <a:r>
              <a:rPr lang="pt-BR" dirty="0" smtClean="0"/>
              <a:t>2- </a:t>
            </a:r>
            <a:r>
              <a:rPr lang="pt-BR" sz="2200" dirty="0">
                <a:hlinkClick r:id="rId4"/>
              </a:rPr>
              <a:t>https://youtu.be/TSyneD4gjZc?t=295</a:t>
            </a:r>
            <a:r>
              <a:rPr lang="pt-BR" sz="2200" dirty="0"/>
              <a:t> </a:t>
            </a:r>
            <a:r>
              <a:rPr lang="pt-BR" dirty="0"/>
              <a:t>-Segunda Infância: novas formas de ver e estar no mundo</a:t>
            </a:r>
          </a:p>
          <a:p>
            <a:r>
              <a:rPr lang="pt-BR" dirty="0" smtClean="0"/>
              <a:t>3- </a:t>
            </a:r>
            <a:r>
              <a:rPr lang="pt-BR" sz="2200" dirty="0">
                <a:hlinkClick r:id="rId5"/>
              </a:rPr>
              <a:t>https://youtu.be/-cwKmqjpAcU?t=324-</a:t>
            </a:r>
            <a:r>
              <a:rPr lang="pt-BR" sz="2200" dirty="0"/>
              <a:t> </a:t>
            </a:r>
            <a:r>
              <a:rPr lang="pt-BR" dirty="0"/>
              <a:t>Terceira Infância: desafios para a manutenção da saúde e desenvolvimento durante o período </a:t>
            </a:r>
            <a:r>
              <a:rPr lang="pt-BR" dirty="0" smtClean="0"/>
              <a:t>escolar</a:t>
            </a:r>
          </a:p>
          <a:p>
            <a:r>
              <a:rPr lang="pt-BR" dirty="0" smtClean="0"/>
              <a:t>4- </a:t>
            </a:r>
            <a:r>
              <a:rPr lang="pt-BR" dirty="0" smtClean="0">
                <a:hlinkClick r:id="rId6"/>
              </a:rPr>
              <a:t>https</a:t>
            </a:r>
            <a:r>
              <a:rPr lang="pt-BR" dirty="0">
                <a:hlinkClick r:id="rId6"/>
              </a:rPr>
              <a:t>://escoladepais.org.br/autismo</a:t>
            </a:r>
            <a:r>
              <a:rPr lang="pt-BR" dirty="0" smtClean="0">
                <a:hlinkClick r:id="rId6"/>
              </a:rPr>
              <a:t>/</a:t>
            </a:r>
            <a:r>
              <a:rPr lang="pt-BR" dirty="0" smtClean="0"/>
              <a:t> - Autismo</a:t>
            </a:r>
          </a:p>
          <a:p>
            <a:endParaRPr lang="pt-BR" dirty="0" smtClean="0"/>
          </a:p>
          <a:p>
            <a:endParaRPr lang="pt-BR" dirty="0" smtClean="0"/>
          </a:p>
          <a:p>
            <a:endParaRPr lang="pt-BR" dirty="0"/>
          </a:p>
          <a:p>
            <a:endParaRPr lang="pt-BR" dirty="0"/>
          </a:p>
          <a:p>
            <a:endParaRPr lang="pt-BR" dirty="0"/>
          </a:p>
        </p:txBody>
      </p:sp>
    </p:spTree>
    <p:extLst>
      <p:ext uri="{BB962C8B-B14F-4D97-AF65-F5344CB8AC3E}">
        <p14:creationId xmlns:p14="http://schemas.microsoft.com/office/powerpoint/2010/main" val="2589893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57"/>
        <p:cNvGrpSpPr/>
        <p:nvPr/>
      </p:nvGrpSpPr>
      <p:grpSpPr>
        <a:xfrm>
          <a:off x="0" y="0"/>
          <a:ext cx="0" cy="0"/>
          <a:chOff x="0" y="0"/>
          <a:chExt cx="0" cy="0"/>
        </a:xfrm>
      </p:grpSpPr>
      <p:pic>
        <p:nvPicPr>
          <p:cNvPr id="6" name="Imagem 5">
            <a:extLst>
              <a:ext uri="{FF2B5EF4-FFF2-40B4-BE49-F238E27FC236}">
                <a16:creationId xmlns:a16="http://schemas.microsoft.com/office/drawing/2014/main" id="{23ABED48-5821-D585-3F3A-51CCCFF845A5}"/>
              </a:ext>
            </a:extLst>
          </p:cNvPr>
          <p:cNvPicPr>
            <a:picLocks noChangeAspect="1"/>
          </p:cNvPicPr>
          <p:nvPr/>
        </p:nvPicPr>
        <p:blipFill>
          <a:blip r:embed="rId3"/>
          <a:stretch>
            <a:fillRect/>
          </a:stretch>
        </p:blipFill>
        <p:spPr>
          <a:xfrm>
            <a:off x="0" y="0"/>
            <a:ext cx="9144000" cy="5143500"/>
          </a:xfrm>
          <a:prstGeom prst="rect">
            <a:avLst/>
          </a:prstGeom>
        </p:spPr>
      </p:pic>
      <p:sp>
        <p:nvSpPr>
          <p:cNvPr id="2" name="CaixaDeTexto 1"/>
          <p:cNvSpPr txBox="1"/>
          <p:nvPr/>
        </p:nvSpPr>
        <p:spPr>
          <a:xfrm>
            <a:off x="613954" y="613954"/>
            <a:ext cx="3840480" cy="584775"/>
          </a:xfrm>
          <a:prstGeom prst="rect">
            <a:avLst/>
          </a:prstGeom>
          <a:noFill/>
        </p:spPr>
        <p:txBody>
          <a:bodyPr wrap="square" rtlCol="0">
            <a:spAutoFit/>
          </a:bodyPr>
          <a:lstStyle/>
          <a:p>
            <a:r>
              <a:rPr lang="pt-BR" sz="3200" dirty="0">
                <a:solidFill>
                  <a:schemeClr val="bg1"/>
                </a:solidFill>
                <a:latin typeface="Inter SemiBold" panose="02000503000000020004" pitchFamily="2" charset="0"/>
                <a:ea typeface="Inter SemiBold" panose="02000503000000020004" pitchFamily="2" charset="0"/>
              </a:rPr>
              <a:t>OBRIGADA(O)!</a:t>
            </a:r>
          </a:p>
        </p:txBody>
      </p:sp>
    </p:spTree>
    <p:extLst>
      <p:ext uri="{BB962C8B-B14F-4D97-AF65-F5344CB8AC3E}">
        <p14:creationId xmlns:p14="http://schemas.microsoft.com/office/powerpoint/2010/main" val="4099420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801E11C-BD8E-A5E8-6B04-AF0BF6FDBA05}"/>
              </a:ext>
            </a:extLst>
          </p:cNvPr>
          <p:cNvSpPr>
            <a:spLocks noGrp="1"/>
          </p:cNvSpPr>
          <p:nvPr>
            <p:ph type="body" sz="quarter" idx="13"/>
          </p:nvPr>
        </p:nvSpPr>
        <p:spPr>
          <a:xfrm>
            <a:off x="2355403" y="1513459"/>
            <a:ext cx="6378498" cy="2532165"/>
          </a:xfrm>
        </p:spPr>
        <p:txBody>
          <a:bodyPr/>
          <a:lstStyle/>
          <a:p>
            <a:pPr algn="r"/>
            <a:r>
              <a:rPr lang="pt-BR" sz="3000" b="1" dirty="0">
                <a:latin typeface="Syncopate" panose="02060507000000020003" pitchFamily="18" charset="0"/>
                <a:ea typeface="Inter Medium" panose="02000503000000020004" pitchFamily="2" charset="0"/>
              </a:rPr>
              <a:t>O desenvolvimento pleno da criança</a:t>
            </a:r>
          </a:p>
          <a:p>
            <a:pPr>
              <a:tabLst>
                <a:tab pos="4127500" algn="l"/>
              </a:tabLst>
            </a:pPr>
            <a:endParaRPr lang="pt-BR" dirty="0"/>
          </a:p>
        </p:txBody>
      </p:sp>
      <p:sp>
        <p:nvSpPr>
          <p:cNvPr id="3" name="CaixaDeTexto 2"/>
          <p:cNvSpPr txBox="1"/>
          <p:nvPr/>
        </p:nvSpPr>
        <p:spPr>
          <a:xfrm>
            <a:off x="127358" y="1756356"/>
            <a:ext cx="2298700" cy="707886"/>
          </a:xfrm>
          <a:prstGeom prst="rect">
            <a:avLst/>
          </a:prstGeom>
          <a:noFill/>
        </p:spPr>
        <p:txBody>
          <a:bodyPr wrap="square" rtlCol="0">
            <a:spAutoFit/>
          </a:bodyPr>
          <a:lstStyle/>
          <a:p>
            <a:pPr algn="ctr"/>
            <a:r>
              <a:rPr lang="pt-BR" sz="2000" dirty="0" smtClean="0">
                <a:solidFill>
                  <a:schemeClr val="bg1"/>
                </a:solidFill>
                <a:latin typeface="Syncopate" panose="02060507000000020003" pitchFamily="18" charset="0"/>
              </a:rPr>
              <a:t>3º </a:t>
            </a:r>
          </a:p>
          <a:p>
            <a:pPr algn="ctr"/>
            <a:r>
              <a:rPr lang="pt-BR" sz="2000" dirty="0" smtClean="0">
                <a:solidFill>
                  <a:schemeClr val="bg1"/>
                </a:solidFill>
                <a:latin typeface="Syncopate" panose="02060507000000020003" pitchFamily="18" charset="0"/>
              </a:rPr>
              <a:t>ENCONTRO</a:t>
            </a:r>
            <a:endParaRPr lang="pt-BR" sz="2000" dirty="0">
              <a:solidFill>
                <a:schemeClr val="bg1"/>
              </a:solidFill>
              <a:latin typeface="Syncopate" panose="02060507000000020003" pitchFamily="18" charset="0"/>
            </a:endParaRPr>
          </a:p>
        </p:txBody>
      </p:sp>
    </p:spTree>
    <p:extLst>
      <p:ext uri="{BB962C8B-B14F-4D97-AF65-F5344CB8AC3E}">
        <p14:creationId xmlns:p14="http://schemas.microsoft.com/office/powerpoint/2010/main" val="389471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551236" y="432919"/>
            <a:ext cx="5957047" cy="666288"/>
          </a:xfrm>
        </p:spPr>
        <p:txBody>
          <a:bodyPr>
            <a:noAutofit/>
          </a:bodyPr>
          <a:lstStyle/>
          <a:p>
            <a:r>
              <a:rPr lang="pt-BR" sz="3200" dirty="0"/>
              <a:t>Introdução</a:t>
            </a:r>
            <a:br>
              <a:rPr lang="pt-BR" sz="3200" dirty="0"/>
            </a:br>
            <a:endParaRPr lang="pt-BR" sz="3200" dirty="0"/>
          </a:p>
        </p:txBody>
      </p:sp>
      <p:sp>
        <p:nvSpPr>
          <p:cNvPr id="3" name="Espaço Reservado para Texto 2">
            <a:extLst>
              <a:ext uri="{FF2B5EF4-FFF2-40B4-BE49-F238E27FC236}">
                <a16:creationId xmlns:a16="http://schemas.microsoft.com/office/drawing/2014/main" id="{C8271885-3A64-C2AB-A430-8A09FA0C6AF9}"/>
              </a:ext>
            </a:extLst>
          </p:cNvPr>
          <p:cNvSpPr>
            <a:spLocks noGrp="1"/>
          </p:cNvSpPr>
          <p:nvPr>
            <p:ph type="body" idx="2"/>
          </p:nvPr>
        </p:nvSpPr>
        <p:spPr>
          <a:xfrm>
            <a:off x="309716" y="1498751"/>
            <a:ext cx="8126361" cy="3510742"/>
          </a:xfrm>
        </p:spPr>
        <p:txBody>
          <a:bodyPr>
            <a:noAutofit/>
          </a:bodyPr>
          <a:lstStyle/>
          <a:p>
            <a:pPr algn="just">
              <a:lnSpc>
                <a:spcPct val="107000"/>
              </a:lnSpc>
              <a:spcAft>
                <a:spcPts val="800"/>
              </a:spcAft>
            </a:pPr>
            <a:r>
              <a:rPr lang="pt-BR" sz="2800" dirty="0">
                <a:latin typeface="Inter Medium" panose="02000503000000020004" pitchFamily="2" charset="0"/>
                <a:ea typeface="Inter Medium" panose="02000503000000020004" pitchFamily="2" charset="0"/>
                <a:cs typeface="Calibri" panose="020F0502020204030204" pitchFamily="34" charset="0"/>
              </a:rPr>
              <a:t>Conhecer o processo de desenvolvimento físico, cognitivo, psíquico e motor do ser humano  é fundamental para construir práticas educativas mais assertivas com as crianças nesta fase. </a:t>
            </a:r>
            <a:endParaRPr lang="pt-BR" sz="2800" dirty="0">
              <a:latin typeface="Inter Medium" panose="02000503000000020004" pitchFamily="2" charset="0"/>
              <a:ea typeface="Inter Medium"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891309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
          </p:nvPr>
        </p:nvSpPr>
        <p:spPr>
          <a:xfrm>
            <a:off x="311699" y="1108230"/>
            <a:ext cx="8139127" cy="3510742"/>
          </a:xfrm>
        </p:spPr>
        <p:txBody>
          <a:bodyPr>
            <a:normAutofit/>
          </a:bodyPr>
          <a:lstStyle/>
          <a:p>
            <a:pPr algn="just">
              <a:lnSpc>
                <a:spcPct val="107000"/>
              </a:lnSpc>
              <a:spcBef>
                <a:spcPts val="1200"/>
              </a:spcBef>
              <a:spcAft>
                <a:spcPts val="800"/>
              </a:spcAft>
            </a:pPr>
            <a:r>
              <a:rPr lang="pt-BR" sz="2800" dirty="0">
                <a:latin typeface="Inter Medium" panose="02000503000000020004" pitchFamily="2" charset="0"/>
                <a:ea typeface="Inter Medium" panose="02000503000000020004" pitchFamily="2" charset="0"/>
                <a:cs typeface="Times New Roman" panose="02020603050405020304" pitchFamily="18" charset="0"/>
              </a:rPr>
              <a:t>A saúde integral da criança envolve aspectos físicos, emocionais, sociais, espirituais, culturais, ecológicos e outros. </a:t>
            </a:r>
          </a:p>
          <a:p>
            <a:pPr algn="ctr">
              <a:lnSpc>
                <a:spcPct val="107000"/>
              </a:lnSpc>
              <a:spcBef>
                <a:spcPts val="1200"/>
              </a:spcBef>
              <a:spcAft>
                <a:spcPts val="800"/>
              </a:spcAft>
            </a:pPr>
            <a:r>
              <a:rPr lang="pt-BR" sz="2800" b="1" dirty="0">
                <a:latin typeface="Inter Medium" panose="02000503000000020004" pitchFamily="2" charset="0"/>
                <a:ea typeface="Inter Medium" panose="02000503000000020004" pitchFamily="2" charset="0"/>
                <a:cs typeface="Times New Roman" panose="02020603050405020304" pitchFamily="18" charset="0"/>
              </a:rPr>
              <a:t>	Cuidar da saúde da criança e de sua infância é um ato de amor</a:t>
            </a:r>
            <a:r>
              <a:rPr lang="pt-BR" sz="2800" dirty="0">
                <a:latin typeface="Inter Medium" panose="02000503000000020004" pitchFamily="2" charset="0"/>
                <a:ea typeface="Inter Medium" panose="02000503000000020004" pitchFamily="2" charset="0"/>
                <a:cs typeface="Times New Roman" panose="02020603050405020304" pitchFamily="18" charset="0"/>
              </a:rPr>
              <a:t>. </a:t>
            </a:r>
          </a:p>
          <a:p>
            <a:pPr algn="just">
              <a:spcBef>
                <a:spcPts val="1200"/>
              </a:spcBef>
            </a:pPr>
            <a:endParaRPr lang="pt-BR" sz="2800" dirty="0"/>
          </a:p>
        </p:txBody>
      </p:sp>
    </p:spTree>
    <p:extLst>
      <p:ext uri="{BB962C8B-B14F-4D97-AF65-F5344CB8AC3E}">
        <p14:creationId xmlns:p14="http://schemas.microsoft.com/office/powerpoint/2010/main" val="2224872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3993EEB-B9CA-20E4-03A1-B94FF4A4BEFC}"/>
              </a:ext>
            </a:extLst>
          </p:cNvPr>
          <p:cNvSpPr>
            <a:spLocks noGrp="1"/>
          </p:cNvSpPr>
          <p:nvPr>
            <p:ph type="body" sz="quarter" idx="13"/>
          </p:nvPr>
        </p:nvSpPr>
        <p:spPr>
          <a:xfrm>
            <a:off x="1540701" y="505389"/>
            <a:ext cx="6777388" cy="4122596"/>
          </a:xfrm>
        </p:spPr>
        <p:txBody>
          <a:bodyPr>
            <a:noAutofit/>
          </a:bodyPr>
          <a:lstStyle/>
          <a:p>
            <a:pPr algn="r">
              <a:spcBef>
                <a:spcPts val="1200"/>
              </a:spcBef>
            </a:pPr>
            <a:r>
              <a:rPr lang="pt-BR" sz="2800" b="0" dirty="0">
                <a:latin typeface="Inter Medium" panose="02000503000000020004" pitchFamily="2" charset="0"/>
                <a:ea typeface="Inter Medium" panose="02000503000000020004" pitchFamily="2" charset="0"/>
              </a:rPr>
              <a:t>O amor pela criança deve ser entendido como o conhecimento sobre ela, a atenção que lhe é dedicada, o cuidado com as suas necessidades, o respeito à sua individualidade e a responsabilidade em orientá-la em seus primeiros passos para a vida.</a:t>
            </a:r>
          </a:p>
        </p:txBody>
      </p:sp>
    </p:spTree>
    <p:extLst>
      <p:ext uri="{BB962C8B-B14F-4D97-AF65-F5344CB8AC3E}">
        <p14:creationId xmlns:p14="http://schemas.microsoft.com/office/powerpoint/2010/main" val="1887826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3993EEB-B9CA-20E4-03A1-B94FF4A4BEFC}"/>
              </a:ext>
            </a:extLst>
          </p:cNvPr>
          <p:cNvSpPr>
            <a:spLocks noGrp="1"/>
          </p:cNvSpPr>
          <p:nvPr>
            <p:ph type="body" sz="quarter" idx="13"/>
          </p:nvPr>
        </p:nvSpPr>
        <p:spPr>
          <a:xfrm>
            <a:off x="1568046" y="770802"/>
            <a:ext cx="6338170" cy="4275312"/>
          </a:xfrm>
        </p:spPr>
        <p:txBody>
          <a:bodyPr>
            <a:noAutofit/>
          </a:bodyPr>
          <a:lstStyle/>
          <a:p>
            <a:pPr algn="r">
              <a:spcBef>
                <a:spcPts val="1200"/>
              </a:spcBef>
            </a:pPr>
            <a:r>
              <a:rPr lang="pt-BR" sz="2800" b="0" dirty="0">
                <a:solidFill>
                  <a:srgbClr val="00AE42"/>
                </a:solidFill>
                <a:latin typeface="Inter Medium" panose="02000503000000020004" pitchFamily="2" charset="0"/>
                <a:ea typeface="Inter Medium" panose="02000503000000020004" pitchFamily="2" charset="0"/>
              </a:rPr>
              <a:t>Cada etapa do desenvolvimento tem suas características e suas necessidades. Pais, mães e </a:t>
            </a:r>
            <a:r>
              <a:rPr lang="pt-BR" sz="2800" b="0" dirty="0" smtClean="0">
                <a:solidFill>
                  <a:srgbClr val="00AE42"/>
                </a:solidFill>
                <a:latin typeface="Inter Medium" panose="02000503000000020004" pitchFamily="2" charset="0"/>
                <a:ea typeface="Inter Medium" panose="02000503000000020004" pitchFamily="2" charset="0"/>
              </a:rPr>
              <a:t>educadores </a:t>
            </a:r>
            <a:r>
              <a:rPr lang="pt-BR" sz="2800" b="0" dirty="0">
                <a:solidFill>
                  <a:srgbClr val="00AE42"/>
                </a:solidFill>
                <a:latin typeface="Inter Medium" panose="02000503000000020004" pitchFamily="2" charset="0"/>
                <a:ea typeface="Inter Medium" panose="02000503000000020004" pitchFamily="2" charset="0"/>
              </a:rPr>
              <a:t>precisam conhecer para saber estimular e reconhecer as eficiências e deficiências no desenvolvimento infantil. </a:t>
            </a:r>
          </a:p>
        </p:txBody>
      </p:sp>
    </p:spTree>
    <p:extLst>
      <p:ext uri="{BB962C8B-B14F-4D97-AF65-F5344CB8AC3E}">
        <p14:creationId xmlns:p14="http://schemas.microsoft.com/office/powerpoint/2010/main" val="3961661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14980</TotalTime>
  <Words>3870</Words>
  <Application>Microsoft Office PowerPoint</Application>
  <PresentationFormat>Apresentação na tela (16:9)</PresentationFormat>
  <Paragraphs>390</Paragraphs>
  <Slides>41</Slides>
  <Notes>34</Notes>
  <HiddenSlides>9</HiddenSlides>
  <MMClips>1</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41</vt:i4>
      </vt:variant>
    </vt:vector>
  </HeadingPairs>
  <TitlesOfParts>
    <vt:vector size="52" baseType="lpstr">
      <vt:lpstr>Times New Roman</vt:lpstr>
      <vt:lpstr>Arial</vt:lpstr>
      <vt:lpstr>Inter Medium</vt:lpstr>
      <vt:lpstr>Syncopate</vt:lpstr>
      <vt:lpstr>Inter</vt:lpstr>
      <vt:lpstr>Oswald ExtraLight</vt:lpstr>
      <vt:lpstr>Oswald</vt:lpstr>
      <vt:lpstr>Inter SemiBold</vt:lpstr>
      <vt:lpstr>Calibri</vt:lpstr>
      <vt:lpstr>Bakbak One</vt:lpstr>
      <vt:lpstr>Simple Light</vt:lpstr>
      <vt:lpstr>Apresentação do PowerPoint</vt:lpstr>
      <vt:lpstr>Apresentação do PowerPoint</vt:lpstr>
      <vt:lpstr>Apresentação do PowerPoint</vt:lpstr>
      <vt:lpstr>Apresentação do PowerPoint</vt:lpstr>
      <vt:lpstr>Apresentação do PowerPoint</vt:lpstr>
      <vt:lpstr>Introdução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conclusão</vt:lpstr>
      <vt:lpstr>conclusão</vt:lpstr>
      <vt:lpstr>Apresentação do PowerPoint</vt:lpstr>
      <vt:lpstr>APRENDENDO MAIS: Sugestões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 ʕ•́ᴥ•̀ʔ</dc:creator>
  <cp:lastModifiedBy>Dell</cp:lastModifiedBy>
  <cp:revision>293</cp:revision>
  <dcterms:modified xsi:type="dcterms:W3CDTF">2024-02-19T17:55:28Z</dcterms:modified>
</cp:coreProperties>
</file>