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33"/>
  </p:notesMasterIdLst>
  <p:handoutMasterIdLst>
    <p:handoutMasterId r:id="rId34"/>
  </p:handoutMasterIdLst>
  <p:sldIdLst>
    <p:sldId id="366" r:id="rId2"/>
    <p:sldId id="324" r:id="rId3"/>
    <p:sldId id="326" r:id="rId4"/>
    <p:sldId id="328" r:id="rId5"/>
    <p:sldId id="329" r:id="rId6"/>
    <p:sldId id="330" r:id="rId7"/>
    <p:sldId id="331" r:id="rId8"/>
    <p:sldId id="362" r:id="rId9"/>
    <p:sldId id="333" r:id="rId10"/>
    <p:sldId id="334" r:id="rId11"/>
    <p:sldId id="335" r:id="rId12"/>
    <p:sldId id="336" r:id="rId13"/>
    <p:sldId id="337" r:id="rId14"/>
    <p:sldId id="338" r:id="rId15"/>
    <p:sldId id="339" r:id="rId16"/>
    <p:sldId id="340" r:id="rId17"/>
    <p:sldId id="341" r:id="rId18"/>
    <p:sldId id="342" r:id="rId19"/>
    <p:sldId id="343" r:id="rId20"/>
    <p:sldId id="344" r:id="rId21"/>
    <p:sldId id="345" r:id="rId22"/>
    <p:sldId id="346" r:id="rId23"/>
    <p:sldId id="361" r:id="rId24"/>
    <p:sldId id="364" r:id="rId25"/>
    <p:sldId id="355" r:id="rId26"/>
    <p:sldId id="356" r:id="rId27"/>
    <p:sldId id="358" r:id="rId28"/>
    <p:sldId id="359" r:id="rId29"/>
    <p:sldId id="360" r:id="rId30"/>
    <p:sldId id="365" r:id="rId31"/>
    <p:sldId id="354" r:id="rId32"/>
  </p:sldIdLst>
  <p:sldSz cx="9144000" cy="5143500" type="screen16x9"/>
  <p:notesSz cx="6858000" cy="9947275"/>
  <p:embeddedFontLst>
    <p:embeddedFont>
      <p:font typeface="Inter Medium" panose="02000503000000020004" pitchFamily="2" charset="0"/>
      <p:regular r:id="rId35"/>
    </p:embeddedFont>
    <p:embeddedFont>
      <p:font typeface="Syncopate" panose="02060507000000020003" pitchFamily="18" charset="0"/>
      <p:regular r:id="rId36"/>
      <p:bold r:id="rId37"/>
    </p:embeddedFont>
    <p:embeddedFont>
      <p:font typeface="Inter" panose="02000503000000020004" pitchFamily="2" charset="0"/>
      <p:regular r:id="rId38"/>
      <p:bold r:id="rId39"/>
    </p:embeddedFont>
    <p:embeddedFont>
      <p:font typeface="Calibri" panose="020F050202020403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70D"/>
    <a:srgbClr val="000000"/>
    <a:srgbClr val="FF5F00"/>
    <a:srgbClr val="262626"/>
    <a:srgbClr val="F16122"/>
    <a:srgbClr val="00AE42"/>
    <a:srgbClr val="FFC62C"/>
    <a:srgbClr val="5FD0DF"/>
    <a:srgbClr val="04AF4B"/>
    <a:srgbClr val="FFC6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2A1D5-F228-46A4-83ED-1C51CC292A62}" v="16" dt="2022-08-15T00:35:14.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76" autoAdjust="0"/>
    <p:restoredTop sz="85219" autoAdjust="0"/>
  </p:normalViewPr>
  <p:slideViewPr>
    <p:cSldViewPr snapToGrid="0">
      <p:cViewPr varScale="1">
        <p:scale>
          <a:sx n="78" d="100"/>
          <a:sy n="78"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tableStyles" Target="tableStyle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é Alberto Wobeto" userId="949390778498db3e" providerId="LiveId" clId="{0792A1D5-F228-46A4-83ED-1C51CC292A62}"/>
    <pc:docChg chg="undo redo custSel addSld delSld modSld sldOrd modMainMaster">
      <pc:chgData name="José Alberto Wobeto" userId="949390778498db3e" providerId="LiveId" clId="{0792A1D5-F228-46A4-83ED-1C51CC292A62}" dt="2022-08-15T00:37:55.307" v="418" actId="2696"/>
      <pc:docMkLst>
        <pc:docMk/>
      </pc:docMkLst>
      <pc:sldChg chg="del">
        <pc:chgData name="José Alberto Wobeto" userId="949390778498db3e" providerId="LiveId" clId="{0792A1D5-F228-46A4-83ED-1C51CC292A62}" dt="2022-08-13T16:35:29.210" v="0" actId="47"/>
        <pc:sldMkLst>
          <pc:docMk/>
          <pc:sldMk cId="0" sldId="259"/>
        </pc:sldMkLst>
      </pc:sldChg>
      <pc:sldChg chg="addSp delSp modSp del mod">
        <pc:chgData name="José Alberto Wobeto" userId="949390778498db3e" providerId="LiveId" clId="{0792A1D5-F228-46A4-83ED-1C51CC292A62}" dt="2022-08-15T00:37:55.307" v="418" actId="2696"/>
        <pc:sldMkLst>
          <pc:docMk/>
          <pc:sldMk cId="0" sldId="270"/>
        </pc:sldMkLst>
        <pc:grpChg chg="add del mod">
          <ac:chgData name="José Alberto Wobeto" userId="949390778498db3e" providerId="LiveId" clId="{0792A1D5-F228-46A4-83ED-1C51CC292A62}" dt="2022-08-15T00:37:40.741" v="417" actId="1076"/>
          <ac:grpSpMkLst>
            <pc:docMk/>
            <pc:sldMk cId="0" sldId="270"/>
            <ac:grpSpMk id="2" creationId="{2465E7EC-6EF8-E458-0440-72C539F55780}"/>
          </ac:grpSpMkLst>
        </pc:grpChg>
        <pc:picChg chg="add del mod">
          <ac:chgData name="José Alberto Wobeto" userId="949390778498db3e" providerId="LiveId" clId="{0792A1D5-F228-46A4-83ED-1C51CC292A62}" dt="2022-08-15T00:35:52.792" v="405" actId="1076"/>
          <ac:picMkLst>
            <pc:docMk/>
            <pc:sldMk cId="0" sldId="270"/>
            <ac:picMk id="3" creationId="{E6E1479F-C8C4-3274-1B79-85140A289F07}"/>
          </ac:picMkLst>
        </pc:picChg>
      </pc:sldChg>
      <pc:sldChg chg="del">
        <pc:chgData name="José Alberto Wobeto" userId="949390778498db3e" providerId="LiveId" clId="{0792A1D5-F228-46A4-83ED-1C51CC292A62}" dt="2022-08-13T16:41:05.202" v="16" actId="47"/>
        <pc:sldMkLst>
          <pc:docMk/>
          <pc:sldMk cId="0" sldId="275"/>
        </pc:sldMkLst>
      </pc:sldChg>
      <pc:sldChg chg="del">
        <pc:chgData name="José Alberto Wobeto" userId="949390778498db3e" providerId="LiveId" clId="{0792A1D5-F228-46A4-83ED-1C51CC292A62}" dt="2022-08-13T16:36:05.257" v="2" actId="47"/>
        <pc:sldMkLst>
          <pc:docMk/>
          <pc:sldMk cId="2367089474" sldId="279"/>
        </pc:sldMkLst>
      </pc:sldChg>
      <pc:sldChg chg="del">
        <pc:chgData name="José Alberto Wobeto" userId="949390778498db3e" providerId="LiveId" clId="{0792A1D5-F228-46A4-83ED-1C51CC292A62}" dt="2022-08-13T16:39:44.625" v="14" actId="47"/>
        <pc:sldMkLst>
          <pc:docMk/>
          <pc:sldMk cId="3882960474" sldId="281"/>
        </pc:sldMkLst>
      </pc:sldChg>
      <pc:sldChg chg="del">
        <pc:chgData name="José Alberto Wobeto" userId="949390778498db3e" providerId="LiveId" clId="{0792A1D5-F228-46A4-83ED-1C51CC292A62}" dt="2022-08-13T16:44:08.561" v="36" actId="47"/>
        <pc:sldMkLst>
          <pc:docMk/>
          <pc:sldMk cId="1535072333" sldId="284"/>
        </pc:sldMkLst>
      </pc:sldChg>
      <pc:sldChg chg="del">
        <pc:chgData name="José Alberto Wobeto" userId="949390778498db3e" providerId="LiveId" clId="{0792A1D5-F228-46A4-83ED-1C51CC292A62}" dt="2022-08-13T16:35:57.602" v="1" actId="47"/>
        <pc:sldMkLst>
          <pc:docMk/>
          <pc:sldMk cId="2712527120" sldId="289"/>
        </pc:sldMkLst>
      </pc:sldChg>
      <pc:sldChg chg="del">
        <pc:chgData name="José Alberto Wobeto" userId="949390778498db3e" providerId="LiveId" clId="{0792A1D5-F228-46A4-83ED-1C51CC292A62}" dt="2022-08-13T16:41:21.042" v="17" actId="47"/>
        <pc:sldMkLst>
          <pc:docMk/>
          <pc:sldMk cId="3232040498" sldId="291"/>
        </pc:sldMkLst>
      </pc:sldChg>
      <pc:sldChg chg="modSp del mod ord">
        <pc:chgData name="José Alberto Wobeto" userId="949390778498db3e" providerId="LiveId" clId="{0792A1D5-F228-46A4-83ED-1C51CC292A62}" dt="2022-08-13T16:57:32.400" v="270" actId="47"/>
        <pc:sldMkLst>
          <pc:docMk/>
          <pc:sldMk cId="3148634925" sldId="292"/>
        </pc:sldMkLst>
        <pc:spChg chg="mod">
          <ac:chgData name="José Alberto Wobeto" userId="949390778498db3e" providerId="LiveId" clId="{0792A1D5-F228-46A4-83ED-1C51CC292A62}" dt="2022-08-13T16:56:37.878" v="263" actId="1076"/>
          <ac:spMkLst>
            <pc:docMk/>
            <pc:sldMk cId="3148634925" sldId="292"/>
            <ac:spMk id="5" creationId="{AFF86431-ECE4-4FA7-DC76-7AC4B6A3EEC6}"/>
          </ac:spMkLst>
        </pc:spChg>
      </pc:sldChg>
      <pc:sldChg chg="del">
        <pc:chgData name="José Alberto Wobeto" userId="949390778498db3e" providerId="LiveId" clId="{0792A1D5-F228-46A4-83ED-1C51CC292A62}" dt="2022-08-13T16:36:08.926" v="3" actId="47"/>
        <pc:sldMkLst>
          <pc:docMk/>
          <pc:sldMk cId="2131959983" sldId="293"/>
        </pc:sldMkLst>
      </pc:sldChg>
      <pc:sldChg chg="del">
        <pc:chgData name="José Alberto Wobeto" userId="949390778498db3e" providerId="LiveId" clId="{0792A1D5-F228-46A4-83ED-1C51CC292A62}" dt="2022-08-13T16:44:26.447" v="37" actId="47"/>
        <pc:sldMkLst>
          <pc:docMk/>
          <pc:sldMk cId="1162406446" sldId="294"/>
        </pc:sldMkLst>
      </pc:sldChg>
      <pc:sldChg chg="modSp mod">
        <pc:chgData name="José Alberto Wobeto" userId="949390778498db3e" providerId="LiveId" clId="{0792A1D5-F228-46A4-83ED-1C51CC292A62}" dt="2022-08-13T16:53:40.976" v="260" actId="113"/>
        <pc:sldMkLst>
          <pc:docMk/>
          <pc:sldMk cId="1060331831" sldId="295"/>
        </pc:sldMkLst>
        <pc:spChg chg="mod">
          <ac:chgData name="José Alberto Wobeto" userId="949390778498db3e" providerId="LiveId" clId="{0792A1D5-F228-46A4-83ED-1C51CC292A62}" dt="2022-08-13T16:53:40.976" v="260" actId="113"/>
          <ac:spMkLst>
            <pc:docMk/>
            <pc:sldMk cId="1060331831" sldId="295"/>
            <ac:spMk id="2" creationId="{1C31FE3F-3176-86E4-8D39-0881ABD5956F}"/>
          </ac:spMkLst>
        </pc:spChg>
      </pc:sldChg>
      <pc:sldChg chg="del">
        <pc:chgData name="José Alberto Wobeto" userId="949390778498db3e" providerId="LiveId" clId="{0792A1D5-F228-46A4-83ED-1C51CC292A62}" dt="2022-08-13T17:10:13.930" v="331" actId="47"/>
        <pc:sldMkLst>
          <pc:docMk/>
          <pc:sldMk cId="2954681597" sldId="307"/>
        </pc:sldMkLst>
      </pc:sldChg>
      <pc:sldChg chg="modSp mod">
        <pc:chgData name="José Alberto Wobeto" userId="949390778498db3e" providerId="LiveId" clId="{0792A1D5-F228-46A4-83ED-1C51CC292A62}" dt="2022-08-13T17:11:35.169" v="338"/>
        <pc:sldMkLst>
          <pc:docMk/>
          <pc:sldMk cId="3761669529" sldId="311"/>
        </pc:sldMkLst>
        <pc:spChg chg="mod">
          <ac:chgData name="José Alberto Wobeto" userId="949390778498db3e" providerId="LiveId" clId="{0792A1D5-F228-46A4-83ED-1C51CC292A62}" dt="2022-08-13T17:11:35.169" v="338"/>
          <ac:spMkLst>
            <pc:docMk/>
            <pc:sldMk cId="3761669529" sldId="311"/>
            <ac:spMk id="2" creationId="{6A372147-C135-A857-591C-6A0D165762E4}"/>
          </ac:spMkLst>
        </pc:spChg>
        <pc:spChg chg="mod">
          <ac:chgData name="José Alberto Wobeto" userId="949390778498db3e" providerId="LiveId" clId="{0792A1D5-F228-46A4-83ED-1C51CC292A62}" dt="2022-08-13T17:11:21.160" v="337"/>
          <ac:spMkLst>
            <pc:docMk/>
            <pc:sldMk cId="3761669529" sldId="311"/>
            <ac:spMk id="3" creationId="{5E78B743-914D-AA56-E5D8-2256752905B9}"/>
          </ac:spMkLst>
        </pc:spChg>
      </pc:sldChg>
      <pc:sldChg chg="modSp mod">
        <pc:chgData name="José Alberto Wobeto" userId="949390778498db3e" providerId="LiveId" clId="{0792A1D5-F228-46A4-83ED-1C51CC292A62}" dt="2022-08-13T17:11:00.273" v="336" actId="27636"/>
        <pc:sldMkLst>
          <pc:docMk/>
          <pc:sldMk cId="107430816" sldId="312"/>
        </pc:sldMkLst>
        <pc:spChg chg="mod">
          <ac:chgData name="José Alberto Wobeto" userId="949390778498db3e" providerId="LiveId" clId="{0792A1D5-F228-46A4-83ED-1C51CC292A62}" dt="2022-08-13T17:10:39.904" v="332"/>
          <ac:spMkLst>
            <pc:docMk/>
            <pc:sldMk cId="107430816" sldId="312"/>
            <ac:spMk id="2" creationId="{31CA6ED1-E61C-0E3E-2488-155D2315833B}"/>
          </ac:spMkLst>
        </pc:spChg>
        <pc:spChg chg="mod">
          <ac:chgData name="José Alberto Wobeto" userId="949390778498db3e" providerId="LiveId" clId="{0792A1D5-F228-46A4-83ED-1C51CC292A62}" dt="2022-08-13T17:11:00.273" v="336" actId="27636"/>
          <ac:spMkLst>
            <pc:docMk/>
            <pc:sldMk cId="107430816" sldId="312"/>
            <ac:spMk id="3" creationId="{68B09521-1C6B-6F15-A23D-0F68208249A4}"/>
          </ac:spMkLst>
        </pc:spChg>
      </pc:sldChg>
      <pc:sldChg chg="modSp del mod">
        <pc:chgData name="José Alberto Wobeto" userId="949390778498db3e" providerId="LiveId" clId="{0792A1D5-F228-46A4-83ED-1C51CC292A62}" dt="2022-08-13T16:51:08.878" v="179" actId="47"/>
        <pc:sldMkLst>
          <pc:docMk/>
          <pc:sldMk cId="240906428" sldId="313"/>
        </pc:sldMkLst>
        <pc:spChg chg="mod">
          <ac:chgData name="José Alberto Wobeto" userId="949390778498db3e" providerId="LiveId" clId="{0792A1D5-F228-46A4-83ED-1C51CC292A62}" dt="2022-08-13T16:45:18.122" v="45" actId="14100"/>
          <ac:spMkLst>
            <pc:docMk/>
            <pc:sldMk cId="240906428" sldId="313"/>
            <ac:spMk id="2" creationId="{DB5B7A6A-63EB-F8AE-606B-25970646838E}"/>
          </ac:spMkLst>
        </pc:spChg>
      </pc:sldChg>
      <pc:sldChg chg="modSp new mod">
        <pc:chgData name="José Alberto Wobeto" userId="949390778498db3e" providerId="LiveId" clId="{0792A1D5-F228-46A4-83ED-1C51CC292A62}" dt="2022-08-13T17:00:48.967" v="279" actId="20577"/>
        <pc:sldMkLst>
          <pc:docMk/>
          <pc:sldMk cId="1758286307" sldId="314"/>
        </pc:sldMkLst>
        <pc:spChg chg="mod">
          <ac:chgData name="José Alberto Wobeto" userId="949390778498db3e" providerId="LiveId" clId="{0792A1D5-F228-46A4-83ED-1C51CC292A62}" dt="2022-08-13T16:37:49.016" v="7"/>
          <ac:spMkLst>
            <pc:docMk/>
            <pc:sldMk cId="1758286307" sldId="314"/>
            <ac:spMk id="2" creationId="{ECC756D3-7736-B682-13A1-0F0FECAD61EC}"/>
          </ac:spMkLst>
        </pc:spChg>
        <pc:spChg chg="mod">
          <ac:chgData name="José Alberto Wobeto" userId="949390778498db3e" providerId="LiveId" clId="{0792A1D5-F228-46A4-83ED-1C51CC292A62}" dt="2022-08-13T17:00:48.967" v="279" actId="20577"/>
          <ac:spMkLst>
            <pc:docMk/>
            <pc:sldMk cId="1758286307" sldId="314"/>
            <ac:spMk id="3" creationId="{C14C753D-912C-19AD-1110-E6C3FC171216}"/>
          </ac:spMkLst>
        </pc:spChg>
      </pc:sldChg>
      <pc:sldChg chg="modSp new mod">
        <pc:chgData name="José Alberto Wobeto" userId="949390778498db3e" providerId="LiveId" clId="{0792A1D5-F228-46A4-83ED-1C51CC292A62}" dt="2022-08-13T17:29:47.304" v="358" actId="20577"/>
        <pc:sldMkLst>
          <pc:docMk/>
          <pc:sldMk cId="2924861160" sldId="315"/>
        </pc:sldMkLst>
        <pc:spChg chg="mod">
          <ac:chgData name="José Alberto Wobeto" userId="949390778498db3e" providerId="LiveId" clId="{0792A1D5-F228-46A4-83ED-1C51CC292A62}" dt="2022-08-13T17:29:47.304" v="358" actId="20577"/>
          <ac:spMkLst>
            <pc:docMk/>
            <pc:sldMk cId="2924861160" sldId="315"/>
            <ac:spMk id="2" creationId="{12B5E89A-69D4-774B-79BD-A2914D43D1C8}"/>
          </ac:spMkLst>
        </pc:spChg>
        <pc:spChg chg="mod">
          <ac:chgData name="José Alberto Wobeto" userId="949390778498db3e" providerId="LiveId" clId="{0792A1D5-F228-46A4-83ED-1C51CC292A62}" dt="2022-08-13T16:59:08.895" v="275" actId="948"/>
          <ac:spMkLst>
            <pc:docMk/>
            <pc:sldMk cId="2924861160" sldId="315"/>
            <ac:spMk id="3" creationId="{8465BA37-4B48-68CC-2710-F9C6896575E0}"/>
          </ac:spMkLst>
        </pc:spChg>
      </pc:sldChg>
      <pc:sldChg chg="modSp new mod">
        <pc:chgData name="José Alberto Wobeto" userId="949390778498db3e" providerId="LiveId" clId="{0792A1D5-F228-46A4-83ED-1C51CC292A62}" dt="2022-08-13T17:30:31.658" v="378" actId="20577"/>
        <pc:sldMkLst>
          <pc:docMk/>
          <pc:sldMk cId="961048218" sldId="316"/>
        </pc:sldMkLst>
        <pc:spChg chg="mod">
          <ac:chgData name="José Alberto Wobeto" userId="949390778498db3e" providerId="LiveId" clId="{0792A1D5-F228-46A4-83ED-1C51CC292A62}" dt="2022-08-13T17:30:31.658" v="378" actId="20577"/>
          <ac:spMkLst>
            <pc:docMk/>
            <pc:sldMk cId="961048218" sldId="316"/>
            <ac:spMk id="2" creationId="{A124A491-1AE6-E352-B3D5-40044E53B804}"/>
          </ac:spMkLst>
        </pc:spChg>
        <pc:spChg chg="mod">
          <ac:chgData name="José Alberto Wobeto" userId="949390778498db3e" providerId="LiveId" clId="{0792A1D5-F228-46A4-83ED-1C51CC292A62}" dt="2022-08-13T17:01:02.492" v="282" actId="6549"/>
          <ac:spMkLst>
            <pc:docMk/>
            <pc:sldMk cId="961048218" sldId="316"/>
            <ac:spMk id="3" creationId="{2AD03CBA-2456-2A36-33A3-18DDFBE2E215}"/>
          </ac:spMkLst>
        </pc:spChg>
      </pc:sldChg>
      <pc:sldChg chg="new del">
        <pc:chgData name="José Alberto Wobeto" userId="949390778498db3e" providerId="LiveId" clId="{0792A1D5-F228-46A4-83ED-1C51CC292A62}" dt="2022-08-13T16:41:58.445" v="19" actId="47"/>
        <pc:sldMkLst>
          <pc:docMk/>
          <pc:sldMk cId="1779329438" sldId="316"/>
        </pc:sldMkLst>
      </pc:sldChg>
      <pc:sldChg chg="modSp new mod">
        <pc:chgData name="José Alberto Wobeto" userId="949390778498db3e" providerId="LiveId" clId="{0792A1D5-F228-46A4-83ED-1C51CC292A62}" dt="2022-08-13T16:43:35.455" v="35" actId="20577"/>
        <pc:sldMkLst>
          <pc:docMk/>
          <pc:sldMk cId="566152740" sldId="317"/>
        </pc:sldMkLst>
        <pc:spChg chg="mod">
          <ac:chgData name="José Alberto Wobeto" userId="949390778498db3e" providerId="LiveId" clId="{0792A1D5-F228-46A4-83ED-1C51CC292A62}" dt="2022-08-13T16:43:04.794" v="32" actId="1076"/>
          <ac:spMkLst>
            <pc:docMk/>
            <pc:sldMk cId="566152740" sldId="317"/>
            <ac:spMk id="2" creationId="{78765A8D-4BD8-9C99-E908-A9A41096F15D}"/>
          </ac:spMkLst>
        </pc:spChg>
        <pc:spChg chg="mod">
          <ac:chgData name="José Alberto Wobeto" userId="949390778498db3e" providerId="LiveId" clId="{0792A1D5-F228-46A4-83ED-1C51CC292A62}" dt="2022-08-13T16:43:35.455" v="35" actId="20577"/>
          <ac:spMkLst>
            <pc:docMk/>
            <pc:sldMk cId="566152740" sldId="317"/>
            <ac:spMk id="3" creationId="{4A1CA5D1-850B-C7DA-9605-55CC8726B277}"/>
          </ac:spMkLst>
        </pc:spChg>
      </pc:sldChg>
      <pc:sldChg chg="modSp new mod">
        <pc:chgData name="José Alberto Wobeto" userId="949390778498db3e" providerId="LiveId" clId="{0792A1D5-F228-46A4-83ED-1C51CC292A62}" dt="2022-08-13T16:53:08.158" v="256" actId="20577"/>
        <pc:sldMkLst>
          <pc:docMk/>
          <pc:sldMk cId="3568654346" sldId="318"/>
        </pc:sldMkLst>
        <pc:spChg chg="mod">
          <ac:chgData name="José Alberto Wobeto" userId="949390778498db3e" providerId="LiveId" clId="{0792A1D5-F228-46A4-83ED-1C51CC292A62}" dt="2022-08-13T16:52:24.271" v="197"/>
          <ac:spMkLst>
            <pc:docMk/>
            <pc:sldMk cId="3568654346" sldId="318"/>
            <ac:spMk id="2" creationId="{ED3E9121-572D-B170-239B-7DADDB8D38E8}"/>
          </ac:spMkLst>
        </pc:spChg>
        <pc:spChg chg="mod">
          <ac:chgData name="José Alberto Wobeto" userId="949390778498db3e" providerId="LiveId" clId="{0792A1D5-F228-46A4-83ED-1C51CC292A62}" dt="2022-08-13T16:52:45.400" v="230" actId="20577"/>
          <ac:spMkLst>
            <pc:docMk/>
            <pc:sldMk cId="3568654346" sldId="318"/>
            <ac:spMk id="3" creationId="{E512EB53-E7C0-8EBD-EE88-C175906D191E}"/>
          </ac:spMkLst>
        </pc:spChg>
        <pc:spChg chg="mod">
          <ac:chgData name="José Alberto Wobeto" userId="949390778498db3e" providerId="LiveId" clId="{0792A1D5-F228-46A4-83ED-1C51CC292A62}" dt="2022-08-13T16:53:08.158" v="256" actId="20577"/>
          <ac:spMkLst>
            <pc:docMk/>
            <pc:sldMk cId="3568654346" sldId="318"/>
            <ac:spMk id="4" creationId="{D42CDF20-022F-E688-4BF1-300259BA12A3}"/>
          </ac:spMkLst>
        </pc:spChg>
      </pc:sldChg>
      <pc:sldChg chg="modSp new mod">
        <pc:chgData name="José Alberto Wobeto" userId="949390778498db3e" providerId="LiveId" clId="{0792A1D5-F228-46A4-83ED-1C51CC292A62}" dt="2022-08-13T16:50:51.982" v="178" actId="20577"/>
        <pc:sldMkLst>
          <pc:docMk/>
          <pc:sldMk cId="424666273" sldId="319"/>
        </pc:sldMkLst>
        <pc:spChg chg="mod">
          <ac:chgData name="José Alberto Wobeto" userId="949390778498db3e" providerId="LiveId" clId="{0792A1D5-F228-46A4-83ED-1C51CC292A62}" dt="2022-08-13T16:49:39.589" v="111" actId="20577"/>
          <ac:spMkLst>
            <pc:docMk/>
            <pc:sldMk cId="424666273" sldId="319"/>
            <ac:spMk id="2" creationId="{C9757D64-8B5D-87E8-EAC9-66F4FD175454}"/>
          </ac:spMkLst>
        </pc:spChg>
        <pc:spChg chg="mod">
          <ac:chgData name="José Alberto Wobeto" userId="949390778498db3e" providerId="LiveId" clId="{0792A1D5-F228-46A4-83ED-1C51CC292A62}" dt="2022-08-13T16:50:19.608" v="155" actId="20577"/>
          <ac:spMkLst>
            <pc:docMk/>
            <pc:sldMk cId="424666273" sldId="319"/>
            <ac:spMk id="3" creationId="{9D331972-29CF-6C69-A1BD-BF9078415A73}"/>
          </ac:spMkLst>
        </pc:spChg>
        <pc:spChg chg="mod">
          <ac:chgData name="José Alberto Wobeto" userId="949390778498db3e" providerId="LiveId" clId="{0792A1D5-F228-46A4-83ED-1C51CC292A62}" dt="2022-08-13T16:50:51.982" v="178" actId="20577"/>
          <ac:spMkLst>
            <pc:docMk/>
            <pc:sldMk cId="424666273" sldId="319"/>
            <ac:spMk id="4" creationId="{5D926B01-F99A-DE5E-F3E1-198749A1EB55}"/>
          </ac:spMkLst>
        </pc:spChg>
      </pc:sldChg>
      <pc:sldChg chg="modSp new mod">
        <pc:chgData name="José Alberto Wobeto" userId="949390778498db3e" providerId="LiveId" clId="{0792A1D5-F228-46A4-83ED-1C51CC292A62}" dt="2022-08-13T16:57:19.567" v="269" actId="20577"/>
        <pc:sldMkLst>
          <pc:docMk/>
          <pc:sldMk cId="3293860474" sldId="320"/>
        </pc:sldMkLst>
        <pc:spChg chg="mod">
          <ac:chgData name="José Alberto Wobeto" userId="949390778498db3e" providerId="LiveId" clId="{0792A1D5-F228-46A4-83ED-1C51CC292A62}" dt="2022-08-13T16:56:59.974" v="266" actId="207"/>
          <ac:spMkLst>
            <pc:docMk/>
            <pc:sldMk cId="3293860474" sldId="320"/>
            <ac:spMk id="2" creationId="{E35C8F50-6A1D-A16B-9233-CE1A8EB53C81}"/>
          </ac:spMkLst>
        </pc:spChg>
        <pc:spChg chg="mod">
          <ac:chgData name="José Alberto Wobeto" userId="949390778498db3e" providerId="LiveId" clId="{0792A1D5-F228-46A4-83ED-1C51CC292A62}" dt="2022-08-13T16:57:19.567" v="269" actId="20577"/>
          <ac:spMkLst>
            <pc:docMk/>
            <pc:sldMk cId="3293860474" sldId="320"/>
            <ac:spMk id="3" creationId="{499C1DE2-AD75-34EF-AF68-3684334379C5}"/>
          </ac:spMkLst>
        </pc:spChg>
      </pc:sldChg>
      <pc:sldChg chg="modSp new del mod">
        <pc:chgData name="José Alberto Wobeto" userId="949390778498db3e" providerId="LiveId" clId="{0792A1D5-F228-46A4-83ED-1C51CC292A62}" dt="2022-08-13T17:09:08.236" v="324" actId="47"/>
        <pc:sldMkLst>
          <pc:docMk/>
          <pc:sldMk cId="537784267" sldId="321"/>
        </pc:sldMkLst>
        <pc:spChg chg="mod">
          <ac:chgData name="José Alberto Wobeto" userId="949390778498db3e" providerId="LiveId" clId="{0792A1D5-F228-46A4-83ED-1C51CC292A62}" dt="2022-08-13T17:08:37.789" v="322" actId="27636"/>
          <ac:spMkLst>
            <pc:docMk/>
            <pc:sldMk cId="537784267" sldId="321"/>
            <ac:spMk id="2" creationId="{9ABB7167-8394-FD5B-44B7-6D58BBC43E42}"/>
          </ac:spMkLst>
        </pc:spChg>
        <pc:spChg chg="mod">
          <ac:chgData name="José Alberto Wobeto" userId="949390778498db3e" providerId="LiveId" clId="{0792A1D5-F228-46A4-83ED-1C51CC292A62}" dt="2022-08-13T17:08:56.188" v="323"/>
          <ac:spMkLst>
            <pc:docMk/>
            <pc:sldMk cId="537784267" sldId="321"/>
            <ac:spMk id="3" creationId="{0F2110D9-AAAA-3A0C-1CFB-CCC4863E5FD6}"/>
          </ac:spMkLst>
        </pc:spChg>
      </pc:sldChg>
      <pc:sldChg chg="addSp modSp new mod">
        <pc:chgData name="José Alberto Wobeto" userId="949390778498db3e" providerId="LiveId" clId="{0792A1D5-F228-46A4-83ED-1C51CC292A62}" dt="2022-08-13T17:10:07.007" v="330"/>
        <pc:sldMkLst>
          <pc:docMk/>
          <pc:sldMk cId="678300944" sldId="321"/>
        </pc:sldMkLst>
        <pc:spChg chg="mod">
          <ac:chgData name="José Alberto Wobeto" userId="949390778498db3e" providerId="LiveId" clId="{0792A1D5-F228-46A4-83ED-1C51CC292A62}" dt="2022-08-13T17:09:55.529" v="329"/>
          <ac:spMkLst>
            <pc:docMk/>
            <pc:sldMk cId="678300944" sldId="321"/>
            <ac:spMk id="2" creationId="{485CCE92-D9C7-5692-581B-937DCBE52EF9}"/>
          </ac:spMkLst>
        </pc:spChg>
        <pc:spChg chg="mod">
          <ac:chgData name="José Alberto Wobeto" userId="949390778498db3e" providerId="LiveId" clId="{0792A1D5-F228-46A4-83ED-1C51CC292A62}" dt="2022-08-13T17:10:07.007" v="330"/>
          <ac:spMkLst>
            <pc:docMk/>
            <pc:sldMk cId="678300944" sldId="321"/>
            <ac:spMk id="3" creationId="{C924C567-79F5-2065-DDEC-395016AC09A8}"/>
          </ac:spMkLst>
        </pc:spChg>
        <pc:picChg chg="add mod">
          <ac:chgData name="José Alberto Wobeto" userId="949390778498db3e" providerId="LiveId" clId="{0792A1D5-F228-46A4-83ED-1C51CC292A62}" dt="2022-08-13T17:09:43.709" v="328"/>
          <ac:picMkLst>
            <pc:docMk/>
            <pc:sldMk cId="678300944" sldId="321"/>
            <ac:picMk id="5" creationId="{AE72F6B9-71ED-710B-552A-25962975490C}"/>
          </ac:picMkLst>
        </pc:picChg>
      </pc:sldChg>
      <pc:sldChg chg="addSp delSp modSp new mod ord">
        <pc:chgData name="José Alberto Wobeto" userId="949390778498db3e" providerId="LiveId" clId="{0792A1D5-F228-46A4-83ED-1C51CC292A62}" dt="2022-08-15T00:37:10.587" v="416" actId="1076"/>
        <pc:sldMkLst>
          <pc:docMk/>
          <pc:sldMk cId="1072440471" sldId="322"/>
        </pc:sldMkLst>
        <pc:spChg chg="add del mod">
          <ac:chgData name="José Alberto Wobeto" userId="949390778498db3e" providerId="LiveId" clId="{0792A1D5-F228-46A4-83ED-1C51CC292A62}" dt="2022-08-15T00:34:42.963" v="396" actId="478"/>
          <ac:spMkLst>
            <pc:docMk/>
            <pc:sldMk cId="1072440471" sldId="322"/>
            <ac:spMk id="2" creationId="{4D64D83F-1F38-C40A-7F7E-2F5F1DD586F4}"/>
          </ac:spMkLst>
        </pc:spChg>
        <pc:spChg chg="mod">
          <ac:chgData name="José Alberto Wobeto" userId="949390778498db3e" providerId="LiveId" clId="{0792A1D5-F228-46A4-83ED-1C51CC292A62}" dt="2022-08-15T00:34:30.104" v="394"/>
          <ac:spMkLst>
            <pc:docMk/>
            <pc:sldMk cId="1072440471" sldId="322"/>
            <ac:spMk id="6" creationId="{08671F54-8402-632C-229D-D44630F1811E}"/>
          </ac:spMkLst>
        </pc:spChg>
        <pc:spChg chg="add mod">
          <ac:chgData name="José Alberto Wobeto" userId="949390778498db3e" providerId="LiveId" clId="{0792A1D5-F228-46A4-83ED-1C51CC292A62}" dt="2022-08-15T00:35:24.177" v="400" actId="1076"/>
          <ac:spMkLst>
            <pc:docMk/>
            <pc:sldMk cId="1072440471" sldId="322"/>
            <ac:spMk id="9" creationId="{93C0B71D-BF04-6044-F21D-5DE0490BFC48}"/>
          </ac:spMkLst>
        </pc:spChg>
        <pc:grpChg chg="add del mod">
          <ac:chgData name="José Alberto Wobeto" userId="949390778498db3e" providerId="LiveId" clId="{0792A1D5-F228-46A4-83ED-1C51CC292A62}" dt="2022-08-15T00:34:39.293" v="395"/>
          <ac:grpSpMkLst>
            <pc:docMk/>
            <pc:sldMk cId="1072440471" sldId="322"/>
            <ac:grpSpMk id="4" creationId="{74384790-880E-BDE4-2C93-6857952E719D}"/>
          </ac:grpSpMkLst>
        </pc:grpChg>
        <pc:picChg chg="add mod ord modCrop">
          <ac:chgData name="José Alberto Wobeto" userId="949390778498db3e" providerId="LiveId" clId="{0792A1D5-F228-46A4-83ED-1C51CC292A62}" dt="2022-08-15T00:37:02.697" v="415" actId="732"/>
          <ac:picMkLst>
            <pc:docMk/>
            <pc:sldMk cId="1072440471" sldId="322"/>
            <ac:picMk id="3" creationId="{27BD2371-B523-6D06-A95B-F1DB3C22520A}"/>
          </ac:picMkLst>
        </pc:picChg>
        <pc:picChg chg="mod">
          <ac:chgData name="José Alberto Wobeto" userId="949390778498db3e" providerId="LiveId" clId="{0792A1D5-F228-46A4-83ED-1C51CC292A62}" dt="2022-08-15T00:34:30.104" v="394"/>
          <ac:picMkLst>
            <pc:docMk/>
            <pc:sldMk cId="1072440471" sldId="322"/>
            <ac:picMk id="5" creationId="{3087055D-E527-77EA-3E25-5D6972E04ED1}"/>
          </ac:picMkLst>
        </pc:picChg>
        <pc:picChg chg="mod">
          <ac:chgData name="José Alberto Wobeto" userId="949390778498db3e" providerId="LiveId" clId="{0792A1D5-F228-46A4-83ED-1C51CC292A62}" dt="2022-08-15T00:34:30.104" v="394"/>
          <ac:picMkLst>
            <pc:docMk/>
            <pc:sldMk cId="1072440471" sldId="322"/>
            <ac:picMk id="7" creationId="{1F559D6A-1848-0806-C3F1-4004FB873A9C}"/>
          </ac:picMkLst>
        </pc:picChg>
        <pc:picChg chg="add mod modCrop">
          <ac:chgData name="José Alberto Wobeto" userId="949390778498db3e" providerId="LiveId" clId="{0792A1D5-F228-46A4-83ED-1C51CC292A62}" dt="2022-08-15T00:37:10.587" v="416" actId="1076"/>
          <ac:picMkLst>
            <pc:docMk/>
            <pc:sldMk cId="1072440471" sldId="322"/>
            <ac:picMk id="8" creationId="{1F783EC7-E859-812D-F714-892528D58DB6}"/>
          </ac:picMkLst>
        </pc:picChg>
      </pc:sldChg>
      <pc:sldMasterChg chg="addSldLayout modSldLayout">
        <pc:chgData name="José Alberto Wobeto" userId="949390778498db3e" providerId="LiveId" clId="{0792A1D5-F228-46A4-83ED-1C51CC292A62}" dt="2022-08-15T00:32:51.932" v="388" actId="1076"/>
        <pc:sldMasterMkLst>
          <pc:docMk/>
          <pc:sldMasterMk cId="0" sldId="2147483659"/>
        </pc:sldMasterMkLst>
        <pc:sldLayoutChg chg="addSp delSp modSp mod">
          <pc:chgData name="José Alberto Wobeto" userId="949390778498db3e" providerId="LiveId" clId="{0792A1D5-F228-46A4-83ED-1C51CC292A62}" dt="2022-08-15T00:32:51.932" v="388" actId="1076"/>
          <pc:sldLayoutMkLst>
            <pc:docMk/>
            <pc:sldMasterMk cId="0" sldId="2147483659"/>
            <pc:sldLayoutMk cId="0" sldId="2147483650"/>
          </pc:sldLayoutMkLst>
          <pc:spChg chg="del">
            <ac:chgData name="José Alberto Wobeto" userId="949390778498db3e" providerId="LiveId" clId="{0792A1D5-F228-46A4-83ED-1C51CC292A62}" dt="2022-08-15T00:30:13.872" v="380" actId="478"/>
            <ac:spMkLst>
              <pc:docMk/>
              <pc:sldMasterMk cId="0" sldId="2147483659"/>
              <pc:sldLayoutMk cId="0" sldId="2147483650"/>
              <ac:spMk id="17" creationId="{00000000-0000-0000-0000-000000000000}"/>
            </ac:spMkLst>
          </pc:spChg>
          <pc:spChg chg="del">
            <ac:chgData name="José Alberto Wobeto" userId="949390778498db3e" providerId="LiveId" clId="{0792A1D5-F228-46A4-83ED-1C51CC292A62}" dt="2022-08-15T00:30:16.570" v="381" actId="478"/>
            <ac:spMkLst>
              <pc:docMk/>
              <pc:sldMasterMk cId="0" sldId="2147483659"/>
              <pc:sldLayoutMk cId="0" sldId="2147483650"/>
              <ac:spMk id="18" creationId="{00000000-0000-0000-0000-000000000000}"/>
            </ac:spMkLst>
          </pc:spChg>
          <pc:picChg chg="add mod">
            <ac:chgData name="José Alberto Wobeto" userId="949390778498db3e" providerId="LiveId" clId="{0792A1D5-F228-46A4-83ED-1C51CC292A62}" dt="2022-08-15T00:32:12.325" v="386"/>
            <ac:picMkLst>
              <pc:docMk/>
              <pc:sldMasterMk cId="0" sldId="2147483659"/>
              <pc:sldLayoutMk cId="0" sldId="2147483650"/>
              <ac:picMk id="2" creationId="{2327F94B-B8EB-0471-704A-6D8654B86E25}"/>
            </ac:picMkLst>
          </pc:picChg>
          <pc:picChg chg="add mod">
            <ac:chgData name="José Alberto Wobeto" userId="949390778498db3e" providerId="LiveId" clId="{0792A1D5-F228-46A4-83ED-1C51CC292A62}" dt="2022-08-15T00:32:51.932" v="388" actId="1076"/>
            <ac:picMkLst>
              <pc:docMk/>
              <pc:sldMasterMk cId="0" sldId="2147483659"/>
              <pc:sldLayoutMk cId="0" sldId="2147483650"/>
              <ac:picMk id="3" creationId="{1DA49114-1D1D-A0DC-3114-712B160C17CF}"/>
            </ac:picMkLst>
          </pc:picChg>
        </pc:sldLayoutChg>
        <pc:sldLayoutChg chg="modSp mod">
          <pc:chgData name="José Alberto Wobeto" userId="949390778498db3e" providerId="LiveId" clId="{0792A1D5-F228-46A4-83ED-1C51CC292A62}" dt="2022-08-13T17:04:35.376" v="309" actId="120"/>
          <pc:sldLayoutMkLst>
            <pc:docMk/>
            <pc:sldMasterMk cId="0" sldId="2147483659"/>
            <pc:sldLayoutMk cId="3113801011" sldId="2147483661"/>
          </pc:sldLayoutMkLst>
          <pc:spChg chg="mod">
            <ac:chgData name="José Alberto Wobeto" userId="949390778498db3e" providerId="LiveId" clId="{0792A1D5-F228-46A4-83ED-1C51CC292A62}" dt="2022-08-13T17:04:35.376" v="309" actId="120"/>
            <ac:spMkLst>
              <pc:docMk/>
              <pc:sldMasterMk cId="0" sldId="2147483659"/>
              <pc:sldLayoutMk cId="3113801011" sldId="2147483661"/>
              <ac:spMk id="4" creationId="{6150A44F-3002-671B-8680-44FE521256A9}"/>
            </ac:spMkLst>
          </pc:spChg>
          <pc:spChg chg="mod">
            <ac:chgData name="José Alberto Wobeto" userId="949390778498db3e" providerId="LiveId" clId="{0792A1D5-F228-46A4-83ED-1C51CC292A62}" dt="2022-08-13T17:03:56.664" v="286" actId="20577"/>
            <ac:spMkLst>
              <pc:docMk/>
              <pc:sldMasterMk cId="0" sldId="2147483659"/>
              <pc:sldLayoutMk cId="3113801011" sldId="2147483661"/>
              <ac:spMk id="6" creationId="{5CC23896-A6AA-3E42-320B-0F14FD0A83E5}"/>
            </ac:spMkLst>
          </pc:spChg>
        </pc:sldLayoutChg>
        <pc:sldLayoutChg chg="modSp">
          <pc:chgData name="José Alberto Wobeto" userId="949390778498db3e" providerId="LiveId" clId="{0792A1D5-F228-46A4-83ED-1C51CC292A62}" dt="2022-08-13T16:59:24.282" v="276" actId="12"/>
          <pc:sldLayoutMkLst>
            <pc:docMk/>
            <pc:sldMasterMk cId="0" sldId="2147483659"/>
            <pc:sldLayoutMk cId="3671553867" sldId="2147483711"/>
          </pc:sldLayoutMkLst>
          <pc:spChg chg="mod">
            <ac:chgData name="José Alberto Wobeto" userId="949390778498db3e" providerId="LiveId" clId="{0792A1D5-F228-46A4-83ED-1C51CC292A62}" dt="2022-08-13T16:59:24.282" v="276" actId="12"/>
            <ac:spMkLst>
              <pc:docMk/>
              <pc:sldMasterMk cId="0" sldId="2147483659"/>
              <pc:sldLayoutMk cId="3671553867" sldId="2147483711"/>
              <ac:spMk id="7" creationId="{B2AD0D35-12A2-7AF1-2E42-206C06248E55}"/>
            </ac:spMkLst>
          </pc:spChg>
        </pc:sldLayoutChg>
        <pc:sldLayoutChg chg="modSp mod">
          <pc:chgData name="José Alberto Wobeto" userId="949390778498db3e" providerId="LiveId" clId="{0792A1D5-F228-46A4-83ED-1C51CC292A62}" dt="2022-08-13T17:09:19.971" v="326" actId="14100"/>
          <pc:sldLayoutMkLst>
            <pc:docMk/>
            <pc:sldMasterMk cId="0" sldId="2147483659"/>
            <pc:sldLayoutMk cId="1203953526" sldId="2147483714"/>
          </pc:sldLayoutMkLst>
          <pc:spChg chg="mod">
            <ac:chgData name="José Alberto Wobeto" userId="949390778498db3e" providerId="LiveId" clId="{0792A1D5-F228-46A4-83ED-1C51CC292A62}" dt="2022-08-13T17:09:19.971" v="326" actId="14100"/>
            <ac:spMkLst>
              <pc:docMk/>
              <pc:sldMasterMk cId="0" sldId="2147483659"/>
              <pc:sldLayoutMk cId="1203953526" sldId="2147483714"/>
              <ac:spMk id="21" creationId="{00000000-0000-0000-0000-000000000000}"/>
            </ac:spMkLst>
          </pc:spChg>
          <pc:spChg chg="mod">
            <ac:chgData name="José Alberto Wobeto" userId="949390778498db3e" providerId="LiveId" clId="{0792A1D5-F228-46A4-83ED-1C51CC292A62}" dt="2022-08-13T17:06:42.583" v="314" actId="14100"/>
            <ac:spMkLst>
              <pc:docMk/>
              <pc:sldMasterMk cId="0" sldId="2147483659"/>
              <pc:sldLayoutMk cId="1203953526" sldId="2147483714"/>
              <ac:spMk id="22" creationId="{00000000-0000-0000-0000-000000000000}"/>
            </ac:spMkLst>
          </pc:spChg>
        </pc:sldLayoutChg>
        <pc:sldLayoutChg chg="modSp">
          <pc:chgData name="José Alberto Wobeto" userId="949390778498db3e" providerId="LiveId" clId="{0792A1D5-F228-46A4-83ED-1C51CC292A62}" dt="2022-08-13T16:59:58.519" v="277" actId="12"/>
          <pc:sldLayoutMkLst>
            <pc:docMk/>
            <pc:sldMasterMk cId="0" sldId="2147483659"/>
            <pc:sldLayoutMk cId="3995639948" sldId="2147483784"/>
          </pc:sldLayoutMkLst>
          <pc:spChg chg="mod">
            <ac:chgData name="José Alberto Wobeto" userId="949390778498db3e" providerId="LiveId" clId="{0792A1D5-F228-46A4-83ED-1C51CC292A62}" dt="2022-08-13T16:59:58.519" v="277" actId="12"/>
            <ac:spMkLst>
              <pc:docMk/>
              <pc:sldMasterMk cId="0" sldId="2147483659"/>
              <pc:sldLayoutMk cId="3995639948" sldId="2147483784"/>
              <ac:spMk id="7" creationId="{B2AD0D35-12A2-7AF1-2E42-206C06248E55}"/>
            </ac:spMkLst>
          </pc:spChg>
        </pc:sldLayoutChg>
        <pc:sldLayoutChg chg="modSp mod">
          <pc:chgData name="José Alberto Wobeto" userId="949390778498db3e" providerId="LiveId" clId="{0792A1D5-F228-46A4-83ED-1C51CC292A62}" dt="2022-08-13T16:49:25.842" v="105" actId="14100"/>
          <pc:sldLayoutMkLst>
            <pc:docMk/>
            <pc:sldMasterMk cId="0" sldId="2147483659"/>
            <pc:sldLayoutMk cId="4021948650" sldId="2147483787"/>
          </pc:sldLayoutMkLst>
          <pc:spChg chg="mod">
            <ac:chgData name="José Alberto Wobeto" userId="949390778498db3e" providerId="LiveId" clId="{0792A1D5-F228-46A4-83ED-1C51CC292A62}" dt="2022-08-13T16:49:25.842" v="105" actId="14100"/>
            <ac:spMkLst>
              <pc:docMk/>
              <pc:sldMasterMk cId="0" sldId="2147483659"/>
              <pc:sldLayoutMk cId="4021948650" sldId="2147483787"/>
              <ac:spMk id="5" creationId="{7844CD8B-F904-E270-CD2F-6AE8648821DC}"/>
            </ac:spMkLst>
          </pc:spChg>
        </pc:sldLayoutChg>
        <pc:sldLayoutChg chg="modSp mod">
          <pc:chgData name="José Alberto Wobeto" userId="949390778498db3e" providerId="LiveId" clId="{0792A1D5-F228-46A4-83ED-1C51CC292A62}" dt="2022-08-13T16:46:28.794" v="50" actId="14100"/>
          <pc:sldLayoutMkLst>
            <pc:docMk/>
            <pc:sldMasterMk cId="0" sldId="2147483659"/>
            <pc:sldLayoutMk cId="3031367629" sldId="2147483788"/>
          </pc:sldLayoutMkLst>
          <pc:spChg chg="mod">
            <ac:chgData name="José Alberto Wobeto" userId="949390778498db3e" providerId="LiveId" clId="{0792A1D5-F228-46A4-83ED-1C51CC292A62}" dt="2022-08-13T16:46:28.794" v="50" actId="14100"/>
            <ac:spMkLst>
              <pc:docMk/>
              <pc:sldMasterMk cId="0" sldId="2147483659"/>
              <pc:sldLayoutMk cId="3031367629" sldId="2147483788"/>
              <ac:spMk id="5" creationId="{7844CD8B-F904-E270-CD2F-6AE8648821DC}"/>
            </ac:spMkLst>
          </pc:spChg>
        </pc:sldLayoutChg>
        <pc:sldLayoutChg chg="add mod modTransition">
          <pc:chgData name="José Alberto Wobeto" userId="949390778498db3e" providerId="LiveId" clId="{0792A1D5-F228-46A4-83ED-1C51CC292A62}" dt="2022-08-15T00:30:09.424" v="379" actId="2890"/>
          <pc:sldLayoutMkLst>
            <pc:docMk/>
            <pc:sldMasterMk cId="0" sldId="2147483659"/>
            <pc:sldLayoutMk cId="1883279201" sldId="214748379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98475"/>
          </a:xfrm>
          <a:prstGeom prst="rect">
            <a:avLst/>
          </a:prstGeom>
        </p:spPr>
        <p:txBody>
          <a:bodyPr vert="horz" lIns="91440" tIns="45720" rIns="91440" bIns="45720" rtlCol="0"/>
          <a:lstStyle>
            <a:lvl1pPr algn="r">
              <a:defRPr sz="1200"/>
            </a:lvl1pPr>
          </a:lstStyle>
          <a:p>
            <a:fld id="{AFCB0D12-C282-4306-954A-DF79733F3785}" type="datetimeFigureOut">
              <a:rPr lang="pt-BR" smtClean="0"/>
              <a:t>19/02/2024</a:t>
            </a:fld>
            <a:endParaRPr lang="pt-BR"/>
          </a:p>
        </p:txBody>
      </p:sp>
      <p:sp>
        <p:nvSpPr>
          <p:cNvPr id="4" name="Espaço Reservado para Rodapé 3"/>
          <p:cNvSpPr>
            <a:spLocks noGrp="1"/>
          </p:cNvSpPr>
          <p:nvPr>
            <p:ph type="ftr" sz="quarter" idx="2"/>
          </p:nvPr>
        </p:nvSpPr>
        <p:spPr>
          <a:xfrm>
            <a:off x="0" y="9448800"/>
            <a:ext cx="2971800" cy="498475"/>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9448800"/>
            <a:ext cx="2971800" cy="498475"/>
          </a:xfrm>
          <a:prstGeom prst="rect">
            <a:avLst/>
          </a:prstGeom>
        </p:spPr>
        <p:txBody>
          <a:bodyPr vert="horz" lIns="91440" tIns="45720" rIns="91440" bIns="45720" rtlCol="0" anchor="b"/>
          <a:lstStyle>
            <a:lvl1pPr algn="r">
              <a:defRPr sz="1200"/>
            </a:lvl1pPr>
          </a:lstStyle>
          <a:p>
            <a:fld id="{1B49868E-8AAC-414D-8F94-E8AE38F7CAD1}" type="slidenum">
              <a:rPr lang="pt-BR" smtClean="0"/>
              <a:t>‹nº›</a:t>
            </a:fld>
            <a:endParaRPr lang="pt-BR"/>
          </a:p>
        </p:txBody>
      </p:sp>
    </p:spTree>
    <p:extLst>
      <p:ext uri="{BB962C8B-B14F-4D97-AF65-F5344CB8AC3E}">
        <p14:creationId xmlns:p14="http://schemas.microsoft.com/office/powerpoint/2010/main" val="1419063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724956"/>
            <a:ext cx="5486400" cy="4476274"/>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739794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400" b="0" i="0" u="none" strike="noStrike" cap="none" dirty="0">
                <a:solidFill>
                  <a:srgbClr val="000000"/>
                </a:solidFill>
                <a:effectLst/>
                <a:latin typeface="Arial"/>
                <a:ea typeface="Arial"/>
                <a:cs typeface="Arial"/>
                <a:sym typeface="Arial"/>
              </a:rPr>
              <a:t>Ela é ansiosa por natureza, faz parte do instinto animal. Assim, é fundamental que se compreenda, que o melhor remédio para a ansiedade nesse estágio da vida, é paciência e diligente atenção para aparar os excessos, antes que eles se fixem em sua personalidade emergente de forma negativa.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400" dirty="0">
                <a:solidFill>
                  <a:schemeClr val="tx1">
                    <a:lumMod val="75000"/>
                    <a:lumOff val="25000"/>
                  </a:schemeClr>
                </a:solidFill>
              </a:rPr>
              <a:t>A Gestão</a:t>
            </a:r>
            <a:r>
              <a:rPr lang="pt-BR" sz="1400" baseline="0" dirty="0">
                <a:solidFill>
                  <a:schemeClr val="tx1">
                    <a:lumMod val="75000"/>
                    <a:lumOff val="25000"/>
                  </a:schemeClr>
                </a:solidFill>
              </a:rPr>
              <a:t> ou competências socioemocionais ... </a:t>
            </a:r>
            <a:r>
              <a:rPr lang="pt-BR" sz="1400" dirty="0">
                <a:solidFill>
                  <a:schemeClr val="tx1">
                    <a:lumMod val="75000"/>
                    <a:lumOff val="25000"/>
                  </a:schemeClr>
                </a:solidFill>
              </a:rPr>
              <a:t>são capacidades individuais que se manifestam nos modos de pensar, sentir e nos comportamentos ou atitudes para se relacionar consigo mesmo e com os outros, estabelecer objetivos, tomar decisões e enfrentar situações adversas ou novas.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4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sz="1400" dirty="0"/>
          </a:p>
        </p:txBody>
      </p:sp>
    </p:spTree>
    <p:extLst>
      <p:ext uri="{BB962C8B-B14F-4D97-AF65-F5344CB8AC3E}">
        <p14:creationId xmlns:p14="http://schemas.microsoft.com/office/powerpoint/2010/main" val="3807127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marL="158750" indent="0">
              <a:buNone/>
            </a:pPr>
            <a:r>
              <a:rPr lang="pt-BR" sz="1100" b="0" i="0" u="none" strike="noStrike" cap="none" dirty="0">
                <a:solidFill>
                  <a:srgbClr val="000000"/>
                </a:solidFill>
                <a:effectLst/>
                <a:latin typeface="Arial"/>
                <a:ea typeface="Arial"/>
                <a:cs typeface="Arial"/>
                <a:sym typeface="Arial"/>
              </a:rPr>
              <a:t>O medo é uma reação normal que surge no desenvolvimento psicológico da criança. É uma sensação de impotência e incapacidade frente a uma situação. É uma emoção desagradável que ocorre frente a um perigo real ou imaginário.</a:t>
            </a:r>
          </a:p>
          <a:p>
            <a:pPr marL="158750" indent="0">
              <a:buNone/>
            </a:pPr>
            <a:r>
              <a:rPr lang="pt-BR" sz="1100" b="0" i="0" u="none" strike="noStrike" cap="none" dirty="0">
                <a:solidFill>
                  <a:srgbClr val="000000"/>
                </a:solidFill>
                <a:effectLst/>
                <a:latin typeface="Arial"/>
                <a:ea typeface="Arial"/>
                <a:cs typeface="Arial"/>
                <a:sym typeface="Arial"/>
              </a:rPr>
              <a:t>As crianças com sua segurança centrada no adulto conhecido, passam por inúmeras situações de medo e angústia, e os adultos devem estar cientes de que chantagens e educação pelo medo são maléficas e vêm na contramão da educação. (Ex. bicho-papão, home do saco, etc.)</a:t>
            </a:r>
          </a:p>
          <a:p>
            <a:pPr marL="158750" indent="0">
              <a:buNone/>
            </a:pPr>
            <a:endParaRPr dirty="0"/>
          </a:p>
        </p:txBody>
      </p:sp>
    </p:spTree>
    <p:extLst>
      <p:ext uri="{BB962C8B-B14F-4D97-AF65-F5344CB8AC3E}">
        <p14:creationId xmlns:p14="http://schemas.microsoft.com/office/powerpoint/2010/main" val="4059702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r>
              <a:rPr lang="pt-BR" sz="1100" b="0" i="0" u="none" strike="noStrike" cap="none" dirty="0">
                <a:solidFill>
                  <a:srgbClr val="000000"/>
                </a:solidFill>
                <a:effectLst/>
                <a:latin typeface="Arial"/>
                <a:ea typeface="Arial"/>
                <a:cs typeface="Arial"/>
                <a:sym typeface="Arial"/>
              </a:rPr>
              <a:t>“</a:t>
            </a:r>
            <a:r>
              <a:rPr lang="pt-BR" sz="1100" b="1" i="0" u="none" strike="noStrike" cap="none" dirty="0">
                <a:solidFill>
                  <a:srgbClr val="000000"/>
                </a:solidFill>
                <a:effectLst/>
                <a:latin typeface="Arial"/>
                <a:ea typeface="Arial"/>
                <a:cs typeface="Arial"/>
                <a:sym typeface="Arial"/>
              </a:rPr>
              <a:t>Como ajudar a criança medrosa?</a:t>
            </a:r>
            <a:endParaRPr lang="pt-BR" sz="1100" b="0" i="0" u="none" strike="noStrike" cap="none" dirty="0">
              <a:solidFill>
                <a:srgbClr val="000000"/>
              </a:solidFill>
              <a:effectLst/>
              <a:latin typeface="Arial"/>
              <a:ea typeface="Arial"/>
              <a:cs typeface="Arial"/>
              <a:sym typeface="Arial"/>
            </a:endParaRPr>
          </a:p>
          <a:p>
            <a:pPr lvl="0"/>
            <a:r>
              <a:rPr lang="pt-BR" sz="1100" b="0" i="0" u="none" strike="noStrike" cap="none" dirty="0">
                <a:solidFill>
                  <a:srgbClr val="000000"/>
                </a:solidFill>
                <a:effectLst/>
                <a:latin typeface="Arial"/>
                <a:ea typeface="Arial"/>
                <a:cs typeface="Arial"/>
                <a:sym typeface="Arial"/>
              </a:rPr>
              <a:t>Garantir </a:t>
            </a:r>
            <a:r>
              <a:rPr lang="pt-BR" sz="1100" b="1" i="0" u="none" strike="noStrike" cap="none" dirty="0">
                <a:solidFill>
                  <a:srgbClr val="000000"/>
                </a:solidFill>
                <a:effectLst/>
                <a:latin typeface="Arial"/>
                <a:ea typeface="Arial"/>
                <a:cs typeface="Arial"/>
                <a:sym typeface="Arial"/>
              </a:rPr>
              <a:t>apoio e afeto</a:t>
            </a:r>
            <a:r>
              <a:rPr lang="pt-BR" sz="1100" b="0" i="0" u="none" strike="noStrike" cap="none" dirty="0">
                <a:solidFill>
                  <a:srgbClr val="000000"/>
                </a:solidFill>
                <a:effectLst/>
                <a:latin typeface="Arial"/>
                <a:ea typeface="Arial"/>
                <a:cs typeface="Arial"/>
                <a:sym typeface="Arial"/>
              </a:rPr>
              <a:t> repetidas vezes durante o dia;</a:t>
            </a:r>
          </a:p>
          <a:p>
            <a:pPr lvl="0"/>
            <a:r>
              <a:rPr lang="pt-BR" sz="1100" b="1" i="0" u="none" strike="noStrike" cap="none" dirty="0">
                <a:solidFill>
                  <a:srgbClr val="000000"/>
                </a:solidFill>
                <a:effectLst/>
                <a:latin typeface="Arial"/>
                <a:ea typeface="Arial"/>
                <a:cs typeface="Arial"/>
                <a:sym typeface="Arial"/>
              </a:rPr>
              <a:t>Nunca educar pelo medo</a:t>
            </a:r>
            <a:r>
              <a:rPr lang="pt-BR" sz="1100" b="0" i="0" u="none" strike="noStrike" cap="none" dirty="0">
                <a:solidFill>
                  <a:srgbClr val="000000"/>
                </a:solidFill>
                <a:effectLst/>
                <a:latin typeface="Arial"/>
                <a:ea typeface="Arial"/>
                <a:cs typeface="Arial"/>
                <a:sym typeface="Arial"/>
              </a:rPr>
              <a:t>, nem nas brincadeiras;</a:t>
            </a:r>
          </a:p>
          <a:p>
            <a:pPr lvl="0"/>
            <a:r>
              <a:rPr lang="pt-BR" sz="1100" b="1" i="0" u="none" strike="noStrike" cap="none" dirty="0">
                <a:solidFill>
                  <a:srgbClr val="000000"/>
                </a:solidFill>
                <a:effectLst/>
                <a:latin typeface="Arial"/>
                <a:ea typeface="Arial"/>
                <a:cs typeface="Arial"/>
                <a:sym typeface="Arial"/>
              </a:rPr>
              <a:t>Não humilhar</a:t>
            </a:r>
            <a:r>
              <a:rPr lang="pt-BR" sz="1100" b="0" i="0" u="none" strike="noStrike" cap="none" dirty="0">
                <a:solidFill>
                  <a:srgbClr val="000000"/>
                </a:solidFill>
                <a:effectLst/>
                <a:latin typeface="Arial"/>
                <a:ea typeface="Arial"/>
                <a:cs typeface="Arial"/>
                <a:sym typeface="Arial"/>
              </a:rPr>
              <a:t> a criança por ter medo. Ela poderá esconder o fato e sofrer duplamente por ter medo e não poder contar com nosso apoio;</a:t>
            </a:r>
          </a:p>
          <a:p>
            <a:pPr lvl="0"/>
            <a:r>
              <a:rPr lang="pt-BR" sz="1100" b="1" i="0" u="none" strike="noStrike" cap="none" dirty="0">
                <a:solidFill>
                  <a:srgbClr val="000000"/>
                </a:solidFill>
                <a:effectLst/>
                <a:latin typeface="Arial"/>
                <a:ea typeface="Arial"/>
                <a:cs typeface="Arial"/>
                <a:sym typeface="Arial"/>
              </a:rPr>
              <a:t>Não forçar a enfrentar</a:t>
            </a:r>
            <a:r>
              <a:rPr lang="pt-BR" sz="1100" b="0" i="0" u="none" strike="noStrike" cap="none" dirty="0">
                <a:solidFill>
                  <a:srgbClr val="000000"/>
                </a:solidFill>
                <a:effectLst/>
                <a:latin typeface="Arial"/>
                <a:ea typeface="Arial"/>
                <a:cs typeface="Arial"/>
                <a:sym typeface="Arial"/>
              </a:rPr>
              <a:t> situações que lhe causem medo. A segurança virá aos poucos e a criança superará esse sentimento;</a:t>
            </a:r>
          </a:p>
          <a:p>
            <a:pPr lvl="0"/>
            <a:r>
              <a:rPr lang="pt-BR" sz="1100" b="1" i="0" u="none" strike="noStrike" cap="none" dirty="0">
                <a:solidFill>
                  <a:srgbClr val="000000"/>
                </a:solidFill>
                <a:effectLst/>
                <a:latin typeface="Arial"/>
                <a:ea typeface="Arial"/>
                <a:cs typeface="Arial"/>
                <a:sym typeface="Arial"/>
              </a:rPr>
              <a:t>Conversar, contar histórias, desenhar</a:t>
            </a:r>
            <a:r>
              <a:rPr lang="pt-BR" sz="1100" b="0" i="0" u="none" strike="noStrike" cap="none" dirty="0">
                <a:solidFill>
                  <a:srgbClr val="000000"/>
                </a:solidFill>
                <a:effectLst/>
                <a:latin typeface="Arial"/>
                <a:ea typeface="Arial"/>
                <a:cs typeface="Arial"/>
                <a:sym typeface="Arial"/>
              </a:rPr>
              <a:t>. </a:t>
            </a:r>
            <a:r>
              <a:rPr lang="pt-BR" sz="1100" b="0" i="0" u="none" strike="noStrike" cap="none" dirty="0" err="1">
                <a:solidFill>
                  <a:srgbClr val="000000"/>
                </a:solidFill>
                <a:effectLst/>
                <a:latin typeface="Arial"/>
                <a:ea typeface="Arial"/>
                <a:cs typeface="Arial"/>
                <a:sym typeface="Arial"/>
              </a:rPr>
              <a:t>Ex</a:t>
            </a:r>
            <a:r>
              <a:rPr lang="pt-BR" sz="1100" b="0" i="0" u="none" strike="noStrike" cap="none" dirty="0">
                <a:solidFill>
                  <a:srgbClr val="000000"/>
                </a:solidFill>
                <a:effectLst/>
                <a:latin typeface="Arial"/>
                <a:ea typeface="Arial"/>
                <a:cs typeface="Arial"/>
                <a:sym typeface="Arial"/>
              </a:rPr>
              <a:t>: pedir para a criança desenhar o medo em um papel, depois começar a transformar este desenho em algo diferente, engraçado e inofensivo, como desenhar bigode, lacinho, bolsinha, cílios, boné, óculos, cabelo etc. Com esta atividade a criança irá aprender que ela pode enfrentar o medo e transformá-lo, para deixá-lo menos amedrontador. Use e abuse de atividades que estimulem as crianças a falarem e refletirem sobre suas emoções, assim elas se sentirão mais seguras para enfrentar situações que provoquem emoções desagradáveis; </a:t>
            </a:r>
          </a:p>
          <a:p>
            <a:pPr lvl="0"/>
            <a:r>
              <a:rPr lang="pt-BR" sz="1100" b="0" i="0" u="none" strike="noStrike" cap="none" dirty="0">
                <a:solidFill>
                  <a:srgbClr val="000000"/>
                </a:solidFill>
                <a:effectLst/>
                <a:latin typeface="Arial"/>
                <a:ea typeface="Arial"/>
                <a:cs typeface="Arial"/>
                <a:sym typeface="Arial"/>
              </a:rPr>
              <a:t>Demonstrar sempre </a:t>
            </a:r>
            <a:r>
              <a:rPr lang="pt-BR" sz="1100" b="1" i="0" u="none" strike="noStrike" cap="none" dirty="0">
                <a:solidFill>
                  <a:srgbClr val="000000"/>
                </a:solidFill>
                <a:effectLst/>
                <a:latin typeface="Arial"/>
                <a:ea typeface="Arial"/>
                <a:cs typeface="Arial"/>
                <a:sym typeface="Arial"/>
              </a:rPr>
              <a:t>compreensão</a:t>
            </a:r>
            <a:r>
              <a:rPr lang="pt-BR" sz="1100" b="0" i="0" u="none" strike="noStrike" cap="none" dirty="0">
                <a:solidFill>
                  <a:srgbClr val="000000"/>
                </a:solidFill>
                <a:effectLst/>
                <a:latin typeface="Arial"/>
                <a:ea typeface="Arial"/>
                <a:cs typeface="Arial"/>
                <a:sym typeface="Arial"/>
              </a:rPr>
              <a:t> e </a:t>
            </a:r>
            <a:r>
              <a:rPr lang="pt-BR" sz="1100" b="1" i="0" u="none" strike="noStrike" cap="none" dirty="0">
                <a:solidFill>
                  <a:srgbClr val="000000"/>
                </a:solidFill>
                <a:effectLst/>
                <a:latin typeface="Arial"/>
                <a:ea typeface="Arial"/>
                <a:cs typeface="Arial"/>
                <a:sym typeface="Arial"/>
              </a:rPr>
              <a:t>aconchegar</a:t>
            </a:r>
            <a:r>
              <a:rPr lang="pt-BR" sz="1100" b="0" i="0" u="none" strike="noStrike" cap="none" dirty="0">
                <a:solidFill>
                  <a:srgbClr val="000000"/>
                </a:solidFill>
                <a:effectLst/>
                <a:latin typeface="Arial"/>
                <a:ea typeface="Arial"/>
                <a:cs typeface="Arial"/>
                <a:sym typeface="Arial"/>
              </a:rPr>
              <a:t> no momento agudo do medo. Posteriormente, tentar identificar suas causas, procurando ouvir quais os motivos de seus </a:t>
            </a:r>
            <a:r>
              <a:rPr lang="pt-BR" sz="1100" b="1" i="0" u="none" strike="noStrike" cap="none" dirty="0">
                <a:solidFill>
                  <a:srgbClr val="000000"/>
                </a:solidFill>
                <a:effectLst/>
                <a:latin typeface="Arial"/>
                <a:ea typeface="Arial"/>
                <a:cs typeface="Arial"/>
                <a:sym typeface="Arial"/>
              </a:rPr>
              <a:t>medos reais e imaginários</a:t>
            </a:r>
            <a:r>
              <a:rPr lang="pt-BR" sz="1100" b="0" i="0" u="none" strike="noStrike" cap="none" dirty="0">
                <a:solidFill>
                  <a:srgbClr val="000000"/>
                </a:solidFill>
                <a:effectLst/>
                <a:latin typeface="Arial"/>
                <a:ea typeface="Arial"/>
                <a:cs typeface="Arial"/>
                <a:sym typeface="Arial"/>
              </a:rPr>
              <a:t>;</a:t>
            </a:r>
          </a:p>
          <a:p>
            <a:pPr lvl="0"/>
            <a:r>
              <a:rPr lang="pt-BR" sz="1100" b="1" i="0" u="none" strike="noStrike" cap="none" dirty="0">
                <a:solidFill>
                  <a:srgbClr val="000000"/>
                </a:solidFill>
                <a:effectLst/>
                <a:latin typeface="Arial"/>
                <a:ea typeface="Arial"/>
                <a:cs typeface="Arial"/>
                <a:sym typeface="Arial"/>
              </a:rPr>
              <a:t>Ter muita paciência</a:t>
            </a:r>
            <a:r>
              <a:rPr lang="pt-BR" sz="1100" b="0" i="0" u="none" strike="noStrike" cap="none" dirty="0">
                <a:solidFill>
                  <a:srgbClr val="000000"/>
                </a:solidFill>
                <a:effectLst/>
                <a:latin typeface="Arial"/>
                <a:ea typeface="Arial"/>
                <a:cs typeface="Arial"/>
                <a:sym typeface="Arial"/>
              </a:rPr>
              <a:t>. Para ajudar a criança que tem medo do escuro, por exemplo, devemos acompanhá-la até o ambiente que lhe causa medo; demonstrar que ela está segura; que tem a sua proteção e carinho, aos poucos, irá adquirindo confiança e o medo desaparecerá;</a:t>
            </a:r>
          </a:p>
          <a:p>
            <a:pPr lvl="0" fontAlgn="base"/>
            <a:r>
              <a:rPr lang="pt-BR" sz="1100" b="1" i="0" u="none" strike="noStrike" cap="none" dirty="0">
                <a:solidFill>
                  <a:srgbClr val="000000"/>
                </a:solidFill>
                <a:effectLst/>
                <a:latin typeface="Arial"/>
                <a:ea typeface="Arial"/>
                <a:cs typeface="Arial"/>
                <a:sym typeface="Arial"/>
              </a:rPr>
              <a:t>Falar com a criança sobre seus medos e ouvir</a:t>
            </a:r>
            <a:r>
              <a:rPr lang="pt-BR" sz="1100" b="0" i="0" u="none" strike="noStrike" cap="none" dirty="0">
                <a:solidFill>
                  <a:srgbClr val="000000"/>
                </a:solidFill>
                <a:effectLst/>
                <a:latin typeface="Arial"/>
                <a:ea typeface="Arial"/>
                <a:cs typeface="Arial"/>
                <a:sym typeface="Arial"/>
              </a:rPr>
              <a:t> o que ela tem a dizer. É importante que a criança se sinta segura para compartilhar seus temores e inseguranças, sem receio de julgamentos. Por isso, seja compreensivo para ajudá-la a enfrentar essa situação. </a:t>
            </a:r>
          </a:p>
          <a:p>
            <a:pPr lvl="0"/>
            <a:r>
              <a:rPr lang="pt-BR" sz="1100" b="0" i="0" u="none" strike="noStrike" cap="none" dirty="0">
                <a:solidFill>
                  <a:srgbClr val="000000"/>
                </a:solidFill>
                <a:effectLst/>
                <a:latin typeface="Arial"/>
                <a:ea typeface="Arial"/>
                <a:cs typeface="Arial"/>
                <a:sym typeface="Arial"/>
              </a:rPr>
              <a:t>Estimular a expressar e </a:t>
            </a:r>
            <a:r>
              <a:rPr lang="pt-BR" sz="1100" b="1" i="0" u="none" strike="noStrike" cap="none" dirty="0">
                <a:solidFill>
                  <a:srgbClr val="000000"/>
                </a:solidFill>
                <a:effectLst/>
                <a:latin typeface="Arial"/>
                <a:ea typeface="Arial"/>
                <a:cs typeface="Arial"/>
                <a:sym typeface="Arial"/>
              </a:rPr>
              <a:t>nomear o sentimento</a:t>
            </a:r>
            <a:r>
              <a:rPr lang="pt-BR" sz="1100" b="0" i="0" u="none" strike="noStrike" cap="none" dirty="0">
                <a:solidFill>
                  <a:srgbClr val="000000"/>
                </a:solidFill>
                <a:effectLst/>
                <a:latin typeface="Arial"/>
                <a:ea typeface="Arial"/>
                <a:cs typeface="Arial"/>
                <a:sym typeface="Arial"/>
              </a:rPr>
              <a:t> e a encontrar uma maneira de lidar - adquirindo confiança o medo será uma proteção não um bloqueio.</a:t>
            </a:r>
          </a:p>
          <a:p>
            <a:endParaRPr dirty="0"/>
          </a:p>
        </p:txBody>
      </p:sp>
    </p:spTree>
    <p:extLst>
      <p:ext uri="{BB962C8B-B14F-4D97-AF65-F5344CB8AC3E}">
        <p14:creationId xmlns:p14="http://schemas.microsoft.com/office/powerpoint/2010/main" val="3380444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marL="158750" indent="0">
              <a:buClr>
                <a:srgbClr val="FF6600"/>
              </a:buClr>
              <a:buNone/>
            </a:pPr>
            <a:r>
              <a:rPr lang="pt-BR" sz="1100" dirty="0">
                <a:solidFill>
                  <a:schemeClr val="tx1">
                    <a:lumMod val="50000"/>
                    <a:lumOff val="50000"/>
                  </a:schemeClr>
                </a:solidFill>
              </a:rPr>
              <a:t>Formas de manifestação:</a:t>
            </a:r>
          </a:p>
          <a:p>
            <a:pPr marL="457200" indent="-298450">
              <a:buClr>
                <a:srgbClr val="FF6600"/>
              </a:buClr>
            </a:pPr>
            <a:r>
              <a:rPr lang="pt-BR" sz="1100" dirty="0">
                <a:solidFill>
                  <a:schemeClr val="tx1">
                    <a:lumMod val="50000"/>
                    <a:lumOff val="50000"/>
                  </a:schemeClr>
                </a:solidFill>
              </a:rPr>
              <a:t>Atitudes de regressão- Roer unhas -Dormir mal - -choro frequente -Irritação desproporcional -Queda no rendimento escolar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7894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r>
              <a:rPr lang="pt-BR" sz="1400" b="1" i="0" u="none" strike="noStrike" cap="none" dirty="0">
                <a:solidFill>
                  <a:srgbClr val="000000"/>
                </a:solidFill>
                <a:effectLst/>
                <a:latin typeface="Arial"/>
                <a:ea typeface="Arial"/>
                <a:cs typeface="Arial"/>
                <a:sym typeface="Arial"/>
              </a:rPr>
              <a:t>Como ajudar a criança ciumenta</a:t>
            </a:r>
            <a:endParaRPr lang="pt-BR" sz="1400" b="0" i="0" u="none" strike="noStrike" cap="none" dirty="0">
              <a:solidFill>
                <a:srgbClr val="000000"/>
              </a:solidFill>
              <a:effectLst/>
              <a:latin typeface="Arial"/>
              <a:ea typeface="Arial"/>
              <a:cs typeface="Arial"/>
              <a:sym typeface="Arial"/>
            </a:endParaRPr>
          </a:p>
          <a:p>
            <a:pPr lvl="0"/>
            <a:r>
              <a:rPr lang="pt-BR" sz="1400" b="1" i="0" u="none" strike="noStrike" cap="none" dirty="0">
                <a:solidFill>
                  <a:srgbClr val="000000"/>
                </a:solidFill>
                <a:effectLst/>
                <a:latin typeface="Arial"/>
                <a:ea typeface="Arial"/>
                <a:cs typeface="Arial"/>
                <a:sym typeface="Arial"/>
              </a:rPr>
              <a:t>Saber que são normais</a:t>
            </a:r>
            <a:r>
              <a:rPr lang="pt-BR" sz="1400" b="0" i="0" u="none" strike="noStrike" cap="none" dirty="0">
                <a:solidFill>
                  <a:srgbClr val="000000"/>
                </a:solidFill>
                <a:effectLst/>
                <a:latin typeface="Arial"/>
                <a:ea typeface="Arial"/>
                <a:cs typeface="Arial"/>
                <a:sym typeface="Arial"/>
              </a:rPr>
              <a:t> reações de hostilidade, antagonismo e raiva. </a:t>
            </a:r>
            <a:r>
              <a:rPr lang="pt-BR" sz="1400" b="1" i="0" u="none" strike="noStrike" cap="none" dirty="0">
                <a:solidFill>
                  <a:srgbClr val="000000"/>
                </a:solidFill>
                <a:effectLst/>
                <a:latin typeface="Arial"/>
                <a:ea typeface="Arial"/>
                <a:cs typeface="Arial"/>
                <a:sym typeface="Arial"/>
              </a:rPr>
              <a:t>Preparar</a:t>
            </a:r>
            <a:r>
              <a:rPr lang="pt-BR" sz="1400" b="0" i="0" u="none" strike="noStrike" cap="none" dirty="0">
                <a:solidFill>
                  <a:srgbClr val="000000"/>
                </a:solidFill>
                <a:effectLst/>
                <a:latin typeface="Arial"/>
                <a:ea typeface="Arial"/>
                <a:cs typeface="Arial"/>
                <a:sym typeface="Arial"/>
              </a:rPr>
              <a:t> bem o nascimento do irmão(ã).                      </a:t>
            </a:r>
          </a:p>
          <a:p>
            <a:pPr lvl="0"/>
            <a:r>
              <a:rPr lang="pt-BR" sz="1400" b="1" i="0" u="none" strike="noStrike" cap="none" dirty="0">
                <a:solidFill>
                  <a:srgbClr val="000000"/>
                </a:solidFill>
                <a:effectLst/>
                <a:latin typeface="Arial"/>
                <a:ea typeface="Arial"/>
                <a:cs typeface="Arial"/>
                <a:sym typeface="Arial"/>
              </a:rPr>
              <a:t>Encorajar a independência</a:t>
            </a:r>
            <a:r>
              <a:rPr lang="pt-BR" sz="1400" b="0" i="0" u="none" strike="noStrike" cap="none" dirty="0">
                <a:solidFill>
                  <a:srgbClr val="000000"/>
                </a:solidFill>
                <a:effectLst/>
                <a:latin typeface="Arial"/>
                <a:ea typeface="Arial"/>
                <a:cs typeface="Arial"/>
                <a:sym typeface="Arial"/>
              </a:rPr>
              <a:t> e valorizá‑la por isso. </a:t>
            </a:r>
            <a:r>
              <a:rPr lang="pt-BR" sz="1400" b="1" i="0" u="none" strike="noStrike" cap="none" dirty="0">
                <a:solidFill>
                  <a:srgbClr val="000000"/>
                </a:solidFill>
                <a:effectLst/>
                <a:latin typeface="Arial"/>
                <a:ea typeface="Arial"/>
                <a:cs typeface="Arial"/>
                <a:sym typeface="Arial"/>
              </a:rPr>
              <a:t>Assegurar o amor</a:t>
            </a:r>
            <a:r>
              <a:rPr lang="pt-BR" sz="1400" b="0" i="0" u="none" strike="noStrike" cap="none" dirty="0">
                <a:solidFill>
                  <a:srgbClr val="000000"/>
                </a:solidFill>
                <a:effectLst/>
                <a:latin typeface="Arial"/>
                <a:ea typeface="Arial"/>
                <a:cs typeface="Arial"/>
                <a:sym typeface="Arial"/>
              </a:rPr>
              <a:t>, atenção e afeto por todos.</a:t>
            </a:r>
          </a:p>
          <a:p>
            <a:pPr lvl="0"/>
            <a:r>
              <a:rPr lang="pt-BR" sz="1400" b="0" i="0" u="none" strike="noStrike" cap="none" dirty="0">
                <a:solidFill>
                  <a:srgbClr val="000000"/>
                </a:solidFill>
                <a:effectLst/>
                <a:latin typeface="Arial"/>
                <a:ea typeface="Arial"/>
                <a:cs typeface="Arial"/>
                <a:sym typeface="Arial"/>
              </a:rPr>
              <a:t>Mostrar a necessidade de </a:t>
            </a:r>
            <a:r>
              <a:rPr lang="pt-BR" sz="1400" b="1" i="0" u="none" strike="noStrike" cap="none" dirty="0">
                <a:solidFill>
                  <a:srgbClr val="000000"/>
                </a:solidFill>
                <a:effectLst/>
                <a:latin typeface="Arial"/>
                <a:ea typeface="Arial"/>
                <a:cs typeface="Arial"/>
                <a:sym typeface="Arial"/>
              </a:rPr>
              <a:t>proteção que o irmão precisa</a:t>
            </a:r>
            <a:r>
              <a:rPr lang="pt-BR" sz="1400" b="0" i="0" u="none" strike="noStrike" cap="none" dirty="0">
                <a:solidFill>
                  <a:srgbClr val="000000"/>
                </a:solidFill>
                <a:effectLst/>
                <a:latin typeface="Arial"/>
                <a:ea typeface="Arial"/>
                <a:cs typeface="Arial"/>
                <a:sym typeface="Arial"/>
              </a:rPr>
              <a:t>. Demonstrar </a:t>
            </a:r>
            <a:r>
              <a:rPr lang="pt-BR" sz="1400" b="1" i="0" u="none" strike="noStrike" cap="none" dirty="0">
                <a:solidFill>
                  <a:srgbClr val="000000"/>
                </a:solidFill>
                <a:effectLst/>
                <a:latin typeface="Arial"/>
                <a:ea typeface="Arial"/>
                <a:cs typeface="Arial"/>
                <a:sym typeface="Arial"/>
              </a:rPr>
              <a:t>vantagens </a:t>
            </a:r>
            <a:r>
              <a:rPr lang="pt-BR" sz="1400" b="0" i="0" u="none" strike="noStrike" cap="none" dirty="0">
                <a:solidFill>
                  <a:srgbClr val="000000"/>
                </a:solidFill>
                <a:effectLst/>
                <a:latin typeface="Arial"/>
                <a:ea typeface="Arial"/>
                <a:cs typeface="Arial"/>
                <a:sym typeface="Arial"/>
              </a:rPr>
              <a:t>de ser o maior ou menor.</a:t>
            </a:r>
          </a:p>
          <a:p>
            <a:pPr lvl="0"/>
            <a:r>
              <a:rPr lang="pt-BR" sz="1400" b="0" i="0" u="none" strike="noStrike" cap="none" dirty="0">
                <a:solidFill>
                  <a:srgbClr val="000000"/>
                </a:solidFill>
                <a:effectLst/>
                <a:latin typeface="Arial"/>
                <a:ea typeface="Arial"/>
                <a:cs typeface="Arial"/>
                <a:sym typeface="Arial"/>
              </a:rPr>
              <a:t>Não chamar a criança de ciumenta. </a:t>
            </a:r>
            <a:r>
              <a:rPr lang="pt-BR" sz="1400" b="1" i="0" u="none" strike="noStrike" cap="none" dirty="0">
                <a:solidFill>
                  <a:srgbClr val="000000"/>
                </a:solidFill>
                <a:effectLst/>
                <a:latin typeface="Arial"/>
                <a:ea typeface="Arial"/>
                <a:cs typeface="Arial"/>
                <a:sym typeface="Arial"/>
              </a:rPr>
              <a:t>Evitar favoritismo, comparações</a:t>
            </a:r>
            <a:r>
              <a:rPr lang="pt-BR" sz="1400" b="0" i="0" u="none" strike="noStrike" cap="none" dirty="0">
                <a:solidFill>
                  <a:srgbClr val="000000"/>
                </a:solidFill>
                <a:effectLst/>
                <a:latin typeface="Arial"/>
                <a:ea typeface="Arial"/>
                <a:cs typeface="Arial"/>
                <a:sym typeface="Arial"/>
              </a:rPr>
              <a:t> e preferências entre amigos e irmãos.</a:t>
            </a:r>
          </a:p>
          <a:p>
            <a:pPr lvl="0" fontAlgn="base"/>
            <a:r>
              <a:rPr lang="pt-BR" sz="1400" b="1" i="0" u="none" strike="noStrike" cap="none" dirty="0">
                <a:solidFill>
                  <a:srgbClr val="000000"/>
                </a:solidFill>
                <a:effectLst/>
                <a:latin typeface="Arial"/>
                <a:ea typeface="Arial"/>
                <a:cs typeface="Arial"/>
                <a:sym typeface="Arial"/>
              </a:rPr>
              <a:t>Acolher!</a:t>
            </a:r>
            <a:r>
              <a:rPr lang="pt-BR" sz="1400" b="0" i="0" u="none" strike="noStrike" cap="none" dirty="0">
                <a:solidFill>
                  <a:srgbClr val="000000"/>
                </a:solidFill>
                <a:effectLst/>
                <a:latin typeface="Arial"/>
                <a:ea typeface="Arial"/>
                <a:cs typeface="Arial"/>
                <a:sym typeface="Arial"/>
              </a:rPr>
              <a:t> Quanto mais acusamos ou negamos o que a criança sente, mais confusa a deixamos. Sentir ciúmes de irmãos, de amigos em relação a seus pais é muito comum. Mas muitas vezes tratamos a criança como se ela não tivesse direito de sentir o que está sentindo. A falta de </a:t>
            </a:r>
            <a:r>
              <a:rPr lang="pt-BR" sz="1400" b="1" i="0" u="none" strike="noStrike" cap="none" dirty="0">
                <a:solidFill>
                  <a:srgbClr val="000000"/>
                </a:solidFill>
                <a:effectLst/>
                <a:latin typeface="Arial"/>
                <a:ea typeface="Arial"/>
                <a:cs typeface="Arial"/>
                <a:sym typeface="Arial"/>
              </a:rPr>
              <a:t>empatia</a:t>
            </a:r>
            <a:r>
              <a:rPr lang="pt-BR" sz="1400" b="0" i="0" u="none" strike="noStrike" cap="none" dirty="0">
                <a:solidFill>
                  <a:srgbClr val="000000"/>
                </a:solidFill>
                <a:effectLst/>
                <a:latin typeface="Arial"/>
                <a:ea typeface="Arial"/>
                <a:cs typeface="Arial"/>
                <a:sym typeface="Arial"/>
              </a:rPr>
              <a:t> com o que o outro está vivendo nos leva a rotular, julgar e condenar. </a:t>
            </a:r>
          </a:p>
          <a:p>
            <a:pPr lvl="0" fontAlgn="base"/>
            <a:r>
              <a:rPr lang="pt-BR" sz="1400" b="1" i="0" u="none" strike="noStrike" cap="none" dirty="0">
                <a:solidFill>
                  <a:srgbClr val="000000"/>
                </a:solidFill>
                <a:effectLst/>
                <a:latin typeface="Arial"/>
                <a:ea typeface="Arial"/>
                <a:cs typeface="Arial"/>
                <a:sym typeface="Arial"/>
              </a:rPr>
              <a:t>Aceite</a:t>
            </a:r>
            <a:r>
              <a:rPr lang="pt-BR" sz="1400" b="0" i="0" u="none" strike="noStrike" cap="none" dirty="0">
                <a:solidFill>
                  <a:srgbClr val="000000"/>
                </a:solidFill>
                <a:effectLst/>
                <a:latin typeface="Arial"/>
                <a:ea typeface="Arial"/>
                <a:cs typeface="Arial"/>
                <a:sym typeface="Arial"/>
              </a:rPr>
              <a:t> que a vida da criança está passando por mudanças. </a:t>
            </a:r>
            <a:r>
              <a:rPr lang="pt-BR" sz="1400" b="1" i="0" u="none" strike="noStrike" cap="none" dirty="0">
                <a:solidFill>
                  <a:srgbClr val="000000"/>
                </a:solidFill>
                <a:effectLst/>
                <a:latin typeface="Arial"/>
                <a:ea typeface="Arial"/>
                <a:cs typeface="Arial"/>
                <a:sym typeface="Arial"/>
              </a:rPr>
              <a:t>Acolha</a:t>
            </a:r>
            <a:r>
              <a:rPr lang="pt-BR" sz="1400" b="0" i="0" u="none" strike="noStrike" cap="none" dirty="0">
                <a:solidFill>
                  <a:srgbClr val="000000"/>
                </a:solidFill>
                <a:effectLst/>
                <a:latin typeface="Arial"/>
                <a:ea typeface="Arial"/>
                <a:cs typeface="Arial"/>
                <a:sym typeface="Arial"/>
              </a:rPr>
              <a:t> o que ela está sentindo e crie estratégias que a faça sentir-se amada, como por exemplo, o dia do filho único. Ter um espaço de tempo só com aquela criança, onde a sua atenção esteja destinada 100% para ela, traz conforto e o sentimento de importância, de sentir-se parte. Quando a criança sente ciúmes, ela está buscando aceitação, sentir-se parte daquela família. </a:t>
            </a:r>
          </a:p>
          <a:p>
            <a:pPr lvl="0" fontAlgn="base"/>
            <a:r>
              <a:rPr lang="pt-BR" sz="1400" b="1" i="0" u="none" strike="noStrike" cap="none" dirty="0">
                <a:solidFill>
                  <a:srgbClr val="000000"/>
                </a:solidFill>
                <a:effectLst/>
                <a:latin typeface="Arial"/>
                <a:ea typeface="Arial"/>
                <a:cs typeface="Arial"/>
                <a:sym typeface="Arial"/>
              </a:rPr>
              <a:t>Crie momentos que sejam compartilhados com toda a família…Mas também momentos em que a criança possa sentir-se única para a mãe e o pai. Se os filhos já forem maiores e tiverem conflitos, intervenha o menos possível nos seus conflitos. Dê a eles a oportunidade de aprender a resolver sozinhos. Quando for preciso intervir, atue como mediador e não como juiz. Quando nos posicionamos sobre quem está certo ou errado estimulamos o ciúme entre os irmãos. Respire, escute o que a criança tem a dizer. Quando a criança se sente ouvida o ciúme fica para trás. </a:t>
            </a:r>
          </a:p>
          <a:p>
            <a:pPr marL="0" lvl="0" indent="0" algn="l" rtl="0">
              <a:spcBef>
                <a:spcPts val="0"/>
              </a:spcBef>
              <a:spcAft>
                <a:spcPts val="0"/>
              </a:spcAft>
              <a:buNone/>
            </a:pPr>
            <a:endParaRPr u="sng" dirty="0"/>
          </a:p>
        </p:txBody>
      </p:sp>
    </p:spTree>
    <p:extLst>
      <p:ext uri="{BB962C8B-B14F-4D97-AF65-F5344CB8AC3E}">
        <p14:creationId xmlns:p14="http://schemas.microsoft.com/office/powerpoint/2010/main" val="1815724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65757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marL="158750" indent="0" fontAlgn="base">
              <a:buNone/>
            </a:pPr>
            <a:r>
              <a:rPr lang="pt-BR" sz="1400" b="1" i="0" u="none" strike="noStrike" cap="none" dirty="0">
                <a:solidFill>
                  <a:srgbClr val="000000"/>
                </a:solidFill>
                <a:effectLst/>
                <a:latin typeface="Arial"/>
                <a:ea typeface="Arial"/>
                <a:cs typeface="Arial"/>
                <a:sym typeface="Arial"/>
              </a:rPr>
              <a:t>1. Incentive que o pequeno expresse os motivos de sua insatisfação</a:t>
            </a:r>
          </a:p>
          <a:p>
            <a:pPr fontAlgn="base"/>
            <a:r>
              <a:rPr lang="pt-BR" sz="1400" b="0" i="0" u="none" strike="noStrike" cap="none" dirty="0">
                <a:solidFill>
                  <a:srgbClr val="000000"/>
                </a:solidFill>
                <a:effectLst/>
                <a:latin typeface="Arial"/>
                <a:ea typeface="Arial"/>
                <a:cs typeface="Arial"/>
                <a:sym typeface="Arial"/>
              </a:rPr>
              <a:t>Por mais que o momento da raiva não seja o ideal para perguntar o que está se passando com seu pequeno, o diálogo é sempre um bom caminho. Portanto, ao invés de tentar falar mais alto, tente escutar o que está frustrando a criança. Deixe que desabafe. Quando falamos em voz alta o que estamos sentindo, conseguimos compreender melhor a situação, enxergando-a com mais clareza. Caso seu pequeno já saiba escrever, você pode pedir para que ele registre com palavras o motivo da sua raiva. Se ele for mais novinho, sugira que faça um desenho para expressar os motivos de sua insatisfação.</a:t>
            </a:r>
          </a:p>
          <a:p>
            <a:pPr fontAlgn="base"/>
            <a:r>
              <a:rPr lang="pt-BR" sz="1400" b="1" i="0" u="none" strike="noStrike" cap="none" dirty="0">
                <a:solidFill>
                  <a:srgbClr val="000000"/>
                </a:solidFill>
                <a:effectLst/>
                <a:latin typeface="Arial"/>
                <a:ea typeface="Arial"/>
                <a:cs typeface="Arial"/>
                <a:sym typeface="Arial"/>
              </a:rPr>
              <a:t>Troque o “Pare de chorar” por</a:t>
            </a:r>
            <a:r>
              <a:rPr lang="pt-BR" sz="1400" b="0" i="0" u="none" strike="noStrike" cap="none" dirty="0">
                <a:solidFill>
                  <a:srgbClr val="000000"/>
                </a:solidFill>
                <a:effectLst/>
                <a:latin typeface="Arial"/>
                <a:ea typeface="Arial"/>
                <a:cs typeface="Arial"/>
                <a:sym typeface="Arial"/>
              </a:rPr>
              <a:t>:</a:t>
            </a:r>
          </a:p>
          <a:p>
            <a:pPr lvl="0" fontAlgn="base"/>
            <a:r>
              <a:rPr lang="pt-BR" sz="1400" b="0" i="0" u="none" strike="noStrike" cap="none" dirty="0">
                <a:solidFill>
                  <a:srgbClr val="000000"/>
                </a:solidFill>
                <a:effectLst/>
                <a:latin typeface="Arial"/>
                <a:ea typeface="Arial"/>
                <a:cs typeface="Arial"/>
                <a:sym typeface="Arial"/>
              </a:rPr>
              <a:t>Tudo bem se sentir triste.</a:t>
            </a:r>
          </a:p>
          <a:p>
            <a:pPr lvl="0" fontAlgn="base"/>
            <a:r>
              <a:rPr lang="pt-BR" sz="1400" b="0" i="0" u="none" strike="noStrike" cap="none" dirty="0">
                <a:solidFill>
                  <a:srgbClr val="000000"/>
                </a:solidFill>
                <a:effectLst/>
                <a:latin typeface="Arial"/>
                <a:ea typeface="Arial"/>
                <a:cs typeface="Arial"/>
                <a:sym typeface="Arial"/>
              </a:rPr>
              <a:t>Eu entendo que isso é bem difícil para você.</a:t>
            </a:r>
          </a:p>
          <a:p>
            <a:pPr lvl="0" fontAlgn="base"/>
            <a:r>
              <a:rPr lang="pt-BR" sz="1400" b="0" i="0" u="none" strike="noStrike" cap="none" dirty="0">
                <a:solidFill>
                  <a:srgbClr val="000000"/>
                </a:solidFill>
                <a:effectLst/>
                <a:latin typeface="Arial"/>
                <a:ea typeface="Arial"/>
                <a:cs typeface="Arial"/>
                <a:sym typeface="Arial"/>
              </a:rPr>
              <a:t>Eu sinto muito que isso tenha acontecido. Quer conversar?</a:t>
            </a:r>
          </a:p>
          <a:p>
            <a:pPr lvl="0" fontAlgn="base"/>
            <a:r>
              <a:rPr lang="pt-BR" sz="1400" b="0" i="0" u="none" strike="noStrike" cap="none" dirty="0">
                <a:solidFill>
                  <a:srgbClr val="000000"/>
                </a:solidFill>
                <a:effectLst/>
                <a:latin typeface="Arial"/>
                <a:ea typeface="Arial"/>
                <a:cs typeface="Arial"/>
                <a:sym typeface="Arial"/>
              </a:rPr>
              <a:t>Estou aqui para o que você precisar.</a:t>
            </a:r>
          </a:p>
          <a:p>
            <a:pPr lvl="0" fontAlgn="base"/>
            <a:r>
              <a:rPr lang="pt-BR" sz="1400" b="0" i="0" u="none" strike="noStrike" cap="none" dirty="0">
                <a:solidFill>
                  <a:srgbClr val="000000"/>
                </a:solidFill>
                <a:effectLst/>
                <a:latin typeface="Arial"/>
                <a:ea typeface="Arial"/>
                <a:cs typeface="Arial"/>
                <a:sym typeface="Arial"/>
              </a:rPr>
              <a:t>Isso vai passar.</a:t>
            </a:r>
          </a:p>
          <a:p>
            <a:pPr lvl="0" fontAlgn="base"/>
            <a:r>
              <a:rPr lang="pt-BR" sz="1400" b="0" i="0" u="none" strike="noStrike" cap="none" dirty="0">
                <a:solidFill>
                  <a:srgbClr val="000000"/>
                </a:solidFill>
                <a:effectLst/>
                <a:latin typeface="Arial"/>
                <a:ea typeface="Arial"/>
                <a:cs typeface="Arial"/>
                <a:sym typeface="Arial"/>
              </a:rPr>
              <a:t>Se quiser me contar o que aconteceu, estou te ouvindo.</a:t>
            </a:r>
          </a:p>
          <a:p>
            <a:pPr lvl="0" fontAlgn="base"/>
            <a:r>
              <a:rPr lang="pt-BR" sz="1400" b="0" i="0" u="none" strike="noStrike" cap="none" dirty="0">
                <a:solidFill>
                  <a:srgbClr val="000000"/>
                </a:solidFill>
                <a:effectLst/>
                <a:latin typeface="Arial"/>
                <a:ea typeface="Arial"/>
                <a:cs typeface="Arial"/>
                <a:sym typeface="Arial"/>
              </a:rPr>
              <a:t>Não parece justo.</a:t>
            </a:r>
          </a:p>
          <a:p>
            <a:pPr lvl="0" fontAlgn="base"/>
            <a:r>
              <a:rPr lang="pt-BR" sz="1400" b="0" i="0" u="none" strike="noStrike" cap="none" dirty="0">
                <a:solidFill>
                  <a:srgbClr val="000000"/>
                </a:solidFill>
                <a:effectLst/>
                <a:latin typeface="Arial"/>
                <a:ea typeface="Arial"/>
                <a:cs typeface="Arial"/>
                <a:sym typeface="Arial"/>
              </a:rPr>
              <a:t>Não há nada mais importante do que estar com você agora.</a:t>
            </a:r>
          </a:p>
          <a:p>
            <a:pPr lvl="0" fontAlgn="base"/>
            <a:r>
              <a:rPr lang="pt-BR" sz="1400" b="0" i="0" u="none" strike="noStrike" cap="none" dirty="0">
                <a:solidFill>
                  <a:srgbClr val="000000"/>
                </a:solidFill>
                <a:effectLst/>
                <a:latin typeface="Arial"/>
                <a:ea typeface="Arial"/>
                <a:cs typeface="Arial"/>
                <a:sym typeface="Arial"/>
              </a:rPr>
              <a:t>Eu queria que não fosse tão difícil, meu amor.</a:t>
            </a:r>
          </a:p>
          <a:p>
            <a:pPr lvl="0" fontAlgn="base"/>
            <a:r>
              <a:rPr lang="pt-BR" sz="1400" b="0" i="0" u="none" strike="noStrike" cap="none" dirty="0">
                <a:solidFill>
                  <a:srgbClr val="000000"/>
                </a:solidFill>
                <a:effectLst/>
                <a:latin typeface="Arial"/>
                <a:ea typeface="Arial"/>
                <a:cs typeface="Arial"/>
                <a:sym typeface="Arial"/>
              </a:rPr>
              <a:t>Vou ficar com você enquanto você está chateado, tá bem?</a:t>
            </a:r>
          </a:p>
          <a:p>
            <a:pPr lvl="0" fontAlgn="base"/>
            <a:r>
              <a:rPr lang="pt-BR" sz="1400" b="0" i="0" u="none" strike="noStrike" cap="none" dirty="0">
                <a:solidFill>
                  <a:srgbClr val="000000"/>
                </a:solidFill>
                <a:effectLst/>
                <a:latin typeface="Arial"/>
                <a:ea typeface="Arial"/>
                <a:cs typeface="Arial"/>
                <a:sym typeface="Arial"/>
              </a:rPr>
              <a:t>Você está em segurança.</a:t>
            </a:r>
          </a:p>
          <a:p>
            <a:pPr lvl="0" fontAlgn="base"/>
            <a:r>
              <a:rPr lang="pt-BR" sz="1400" b="0" i="0" u="none" strike="noStrike" cap="none" dirty="0">
                <a:solidFill>
                  <a:srgbClr val="000000"/>
                </a:solidFill>
                <a:effectLst/>
                <a:latin typeface="Arial"/>
                <a:ea typeface="Arial"/>
                <a:cs typeface="Arial"/>
                <a:sym typeface="Arial"/>
              </a:rPr>
              <a:t>Eu vou te ajudar a resolver.</a:t>
            </a:r>
          </a:p>
          <a:p>
            <a:pPr fontAlgn="base"/>
            <a:r>
              <a:rPr lang="pt-BR" sz="1400" b="1" i="0" u="none" strike="noStrike" cap="none" dirty="0">
                <a:solidFill>
                  <a:srgbClr val="000000"/>
                </a:solidFill>
                <a:effectLst/>
                <a:latin typeface="Arial"/>
                <a:ea typeface="Arial"/>
                <a:cs typeface="Arial"/>
                <a:sym typeface="Arial"/>
              </a:rPr>
              <a:t> </a:t>
            </a:r>
          </a:p>
          <a:p>
            <a:pPr marL="158750" indent="0" fontAlgn="base">
              <a:buNone/>
            </a:pPr>
            <a:r>
              <a:rPr lang="pt-BR" sz="1400" b="1" i="0" u="none" strike="noStrike" cap="none" dirty="0">
                <a:solidFill>
                  <a:srgbClr val="000000"/>
                </a:solidFill>
                <a:effectLst/>
                <a:latin typeface="Arial"/>
                <a:ea typeface="Arial"/>
                <a:cs typeface="Arial"/>
                <a:sym typeface="Arial"/>
              </a:rPr>
              <a:t>2. Agir proativamente – normalmente uma crise de raiva acontece quando seu filho está com fome, irritado, sozinho ou cansado   - planeje as atividades e lembre de considerar todos esses aspectos, (exemplo: criança se sente sozinha porque o irmão está brincando como coleguinha e ele não se encaixa na atividade). (SEIGEL; BRYSON, 2016).   </a:t>
            </a:r>
          </a:p>
          <a:p>
            <a:pPr marL="158750" indent="0" fontAlgn="base">
              <a:buNone/>
            </a:pPr>
            <a:r>
              <a:rPr lang="pt-BR" sz="1400" b="1" i="0" u="none" strike="noStrike" cap="none" dirty="0">
                <a:solidFill>
                  <a:srgbClr val="000000"/>
                </a:solidFill>
                <a:effectLst/>
                <a:latin typeface="Arial"/>
                <a:ea typeface="Arial"/>
                <a:cs typeface="Arial"/>
                <a:sym typeface="Arial"/>
              </a:rPr>
              <a:t>3. Primeiro a conexão depois a orientação -  acolha, acalme, descreva o que você está vendo, não dê sermão, depois redirecione e oriente.</a:t>
            </a:r>
          </a:p>
          <a:p>
            <a:pPr marL="158750" indent="0" fontAlgn="base">
              <a:buNone/>
            </a:pPr>
            <a:r>
              <a:rPr lang="pt-BR" sz="1400" b="1" i="0" u="none" strike="noStrike" cap="none" dirty="0">
                <a:solidFill>
                  <a:srgbClr val="000000"/>
                </a:solidFill>
                <a:effectLst/>
                <a:latin typeface="Arial"/>
                <a:ea typeface="Arial"/>
                <a:cs typeface="Arial"/>
                <a:sym typeface="Arial"/>
              </a:rPr>
              <a:t>4. Dê um tempo</a:t>
            </a:r>
          </a:p>
          <a:p>
            <a:pPr fontAlgn="base"/>
            <a:r>
              <a:rPr lang="pt-BR" sz="1400" b="0" i="0" u="none" strike="noStrike" cap="none" dirty="0">
                <a:solidFill>
                  <a:srgbClr val="000000"/>
                </a:solidFill>
                <a:effectLst/>
                <a:latin typeface="Arial"/>
                <a:ea typeface="Arial"/>
                <a:cs typeface="Arial"/>
                <a:sym typeface="Arial"/>
              </a:rPr>
              <a:t>Caso o acesso de raiva tenha acontecido em casa, saia de perto do pequeno, vá fazer alguma outra tarefa e deixe que ele fique um pouco sozinho. Dê um tempo para que ele possa se acalmar, refletir e ver a situação com mais clareza. Em alguns momentos, falar pode apenas piorar a situação, deixando-o ainda mais irritado. Às vezes, apenas por ficar um tempo sozinha, a criança já fica mais tranquila.</a:t>
            </a:r>
          </a:p>
          <a:p>
            <a:pPr marL="158750" indent="0" fontAlgn="base">
              <a:buNone/>
            </a:pPr>
            <a:r>
              <a:rPr lang="pt-BR" sz="1400" b="1" i="0" u="none" strike="noStrike" cap="none" dirty="0">
                <a:solidFill>
                  <a:srgbClr val="000000"/>
                </a:solidFill>
                <a:effectLst/>
                <a:latin typeface="Arial"/>
                <a:ea typeface="Arial"/>
                <a:cs typeface="Arial"/>
                <a:sym typeface="Arial"/>
              </a:rPr>
              <a:t>5. Depois que a poeira baixar, sentem-se para conversar</a:t>
            </a:r>
          </a:p>
          <a:p>
            <a:pPr fontAlgn="base"/>
            <a:r>
              <a:rPr lang="pt-BR" sz="1400" b="0" i="0" u="none" strike="noStrike" cap="none" dirty="0">
                <a:solidFill>
                  <a:srgbClr val="000000"/>
                </a:solidFill>
                <a:effectLst/>
                <a:latin typeface="Arial"/>
                <a:ea typeface="Arial"/>
                <a:cs typeface="Arial"/>
                <a:sym typeface="Arial"/>
              </a:rPr>
              <a:t>Após a criança se distrair e se acalmar, sente-se com ela para conversar. Busque entender e fazê-la entender também o que aconteceu para deixá-la tão nervosa. Como ela se sentiu com isso? Como ela reagiu? Quais os melhores caminhos para enfrentar as – inevitáveis – frustrações? Você pode incentivá-la a sempre expressar o que a está incomodando, seja por conversa, desenhos ou um diário! Assim, você evita que novos ataques de raiva sejam frequentes.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94858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fontAlgn="base"/>
            <a:r>
              <a:rPr lang="pt-BR" sz="1400" b="1" i="1" u="none" strike="noStrike" cap="none" dirty="0">
                <a:solidFill>
                  <a:srgbClr val="000000"/>
                </a:solidFill>
                <a:effectLst/>
                <a:latin typeface="Arial"/>
                <a:ea typeface="Arial"/>
                <a:cs typeface="Arial"/>
                <a:sym typeface="Arial"/>
              </a:rPr>
              <a:t>A birra é um sintoma de que a criança não está conseguindo lidar com uma frustração e de que ainda não tem habilidades para se comunicar de outra forma</a:t>
            </a:r>
            <a:r>
              <a:rPr lang="pt-BR" sz="1400" b="0" i="1" u="none" strike="noStrike" cap="none" dirty="0">
                <a:solidFill>
                  <a:srgbClr val="000000"/>
                </a:solidFill>
                <a:effectLst/>
                <a:latin typeface="Arial"/>
                <a:ea typeface="Arial"/>
                <a:cs typeface="Arial"/>
                <a:sym typeface="Arial"/>
              </a:rPr>
              <a:t>. O adulto não pode simplesmente reagir à birra. É necessário agir conscientemente, de modo a não reforçar este comportamento na criança. Isso significa pensar antes de agir, ter muita paciência e a noção de que a birra é também uma oportunidade de aprendizado para os pequenos.</a:t>
            </a:r>
            <a:endParaRPr lang="pt-BR" sz="1400" b="0" i="0" u="none" strike="noStrike" cap="none" dirty="0">
              <a:solidFill>
                <a:srgbClr val="000000"/>
              </a:solidFill>
              <a:effectLst/>
              <a:latin typeface="Arial"/>
              <a:ea typeface="Arial"/>
              <a:cs typeface="Arial"/>
              <a:sym typeface="Arial"/>
            </a:endParaRPr>
          </a:p>
          <a:p>
            <a:pPr fontAlgn="base"/>
            <a:r>
              <a:rPr lang="pt-BR" sz="1400" b="0" i="0" u="none" strike="noStrike" cap="none" dirty="0">
                <a:solidFill>
                  <a:srgbClr val="000000"/>
                </a:solidFill>
                <a:effectLst/>
                <a:latin typeface="Arial"/>
                <a:ea typeface="Arial"/>
                <a:cs typeface="Arial"/>
                <a:sym typeface="Arial"/>
              </a:rPr>
              <a:t>Ainda que não haja nenhuma regra e que cada criança seja única com suas individualidades, é preciso que os pais estejam atentos e sensíveis aos comportamentos dos pequenos, para saber quando isso </a:t>
            </a:r>
            <a:r>
              <a:rPr lang="pt-BR" sz="1400" b="1" i="0" u="none" strike="noStrike" cap="none" dirty="0">
                <a:solidFill>
                  <a:srgbClr val="000000"/>
                </a:solidFill>
                <a:effectLst/>
                <a:latin typeface="Arial"/>
                <a:ea typeface="Arial"/>
                <a:cs typeface="Arial"/>
                <a:sym typeface="Arial"/>
              </a:rPr>
              <a:t>pode ser o indicativo de que algo não vai bem na vida da criança.</a:t>
            </a:r>
            <a:endParaRPr lang="pt-BR" sz="1400" b="0" i="0" u="none" strike="noStrike" cap="none" dirty="0">
              <a:solidFill>
                <a:srgbClr val="000000"/>
              </a:solidFill>
              <a:effectLst/>
              <a:latin typeface="Arial"/>
              <a:ea typeface="Arial"/>
              <a:cs typeface="Arial"/>
              <a:sym typeface="Arial"/>
            </a:endParaRPr>
          </a:p>
          <a:p>
            <a:pPr fontAlgn="base"/>
            <a:r>
              <a:rPr lang="pt-BR" sz="1400" b="0" i="1" u="none" strike="noStrike" cap="none" dirty="0">
                <a:solidFill>
                  <a:srgbClr val="000000"/>
                </a:solidFill>
                <a:effectLst/>
                <a:latin typeface="Arial"/>
                <a:ea typeface="Arial"/>
                <a:cs typeface="Arial"/>
                <a:sym typeface="Arial"/>
              </a:rPr>
              <a:t>A birra pode surgir ou ser </a:t>
            </a:r>
            <a:r>
              <a:rPr lang="pt-BR" sz="1400" b="1" i="1" u="none" strike="noStrike" cap="none" dirty="0">
                <a:solidFill>
                  <a:srgbClr val="000000"/>
                </a:solidFill>
                <a:effectLst/>
                <a:latin typeface="Arial"/>
                <a:ea typeface="Arial"/>
                <a:cs typeface="Arial"/>
                <a:sym typeface="Arial"/>
              </a:rPr>
              <a:t>mais intensa em momentos de grande estresse, como separação dos pais ou a chegada de um irmãozinho,</a:t>
            </a:r>
            <a:r>
              <a:rPr lang="pt-BR" sz="1400" b="0" i="1" u="none" strike="noStrike" cap="none" dirty="0">
                <a:solidFill>
                  <a:srgbClr val="000000"/>
                </a:solidFill>
                <a:effectLst/>
                <a:latin typeface="Arial"/>
                <a:ea typeface="Arial"/>
                <a:cs typeface="Arial"/>
                <a:sym typeface="Arial"/>
              </a:rPr>
              <a:t> por exemplo. A ajuda profissional pode ser muito valiosa nestes casos. </a:t>
            </a:r>
            <a:r>
              <a:rPr lang="pt-BR" sz="1400" b="1" i="0" u="none" strike="noStrike" cap="none" dirty="0">
                <a:solidFill>
                  <a:srgbClr val="000000"/>
                </a:solidFill>
                <a:effectLst/>
                <a:latin typeface="Arial"/>
                <a:ea typeface="Arial"/>
                <a:cs typeface="Arial"/>
                <a:sym typeface="Arial"/>
              </a:rPr>
              <a:t>O comportamento dos filhos está diretamente ligado ao dos pais e ao ambiente familiar.</a:t>
            </a:r>
            <a:r>
              <a:rPr lang="pt-BR" sz="1400" b="0" i="0" u="none" strike="noStrike" cap="none" dirty="0">
                <a:solidFill>
                  <a:srgbClr val="000000"/>
                </a:solidFill>
                <a:effectLst/>
                <a:latin typeface="Arial"/>
                <a:ea typeface="Arial"/>
                <a:cs typeface="Arial"/>
                <a:sym typeface="Arial"/>
              </a:rPr>
              <a:t> A birra é extremamente desgastante e os pais precisam se cuidar para cuidar dos filhos.</a:t>
            </a:r>
          </a:p>
          <a:p>
            <a:pPr marL="0" lvl="0" indent="0" algn="l" rtl="0">
              <a:spcBef>
                <a:spcPts val="0"/>
              </a:spcBef>
              <a:spcAft>
                <a:spcPts val="0"/>
              </a:spcAft>
              <a:buNone/>
            </a:pPr>
            <a:endParaRPr sz="1400" dirty="0"/>
          </a:p>
        </p:txBody>
      </p:sp>
    </p:spTree>
    <p:extLst>
      <p:ext uri="{BB962C8B-B14F-4D97-AF65-F5344CB8AC3E}">
        <p14:creationId xmlns:p14="http://schemas.microsoft.com/office/powerpoint/2010/main" val="1333176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marL="158750" indent="0" fontAlgn="base">
              <a:buNone/>
            </a:pPr>
            <a:r>
              <a:rPr lang="pt-BR" sz="1100" b="1" i="0" u="none" strike="noStrike" cap="none" dirty="0">
                <a:solidFill>
                  <a:srgbClr val="000000"/>
                </a:solidFill>
                <a:effectLst/>
                <a:latin typeface="Arial"/>
                <a:ea typeface="Arial"/>
                <a:cs typeface="Arial"/>
                <a:sym typeface="Arial"/>
              </a:rPr>
              <a:t>O que você precisa saber para lidar com as birras? </a:t>
            </a:r>
            <a:r>
              <a:rPr lang="pt-BR" sz="1100" b="0" i="0" u="none" strike="noStrike" cap="none" dirty="0">
                <a:solidFill>
                  <a:srgbClr val="000000"/>
                </a:solidFill>
                <a:effectLst/>
                <a:latin typeface="Arial"/>
                <a:ea typeface="Arial"/>
                <a:cs typeface="Arial"/>
                <a:sym typeface="Arial"/>
              </a:rPr>
              <a:t>É importante: </a:t>
            </a:r>
          </a:p>
          <a:p>
            <a:pPr lvl="0" fontAlgn="base"/>
            <a:r>
              <a:rPr lang="pt-BR" sz="1100" b="1" i="0" u="none" strike="noStrike" cap="none" dirty="0">
                <a:solidFill>
                  <a:srgbClr val="000000"/>
                </a:solidFill>
                <a:effectLst/>
                <a:latin typeface="Arial"/>
                <a:ea typeface="Arial"/>
                <a:cs typeface="Arial"/>
                <a:sym typeface="Arial"/>
              </a:rPr>
              <a:t>Não se importar com o que os outros pensam</a:t>
            </a:r>
          </a:p>
          <a:p>
            <a:pPr fontAlgn="base"/>
            <a:r>
              <a:rPr lang="pt-BR" sz="1100" b="0" i="0" u="none" strike="noStrike" cap="none" dirty="0">
                <a:solidFill>
                  <a:srgbClr val="000000"/>
                </a:solidFill>
                <a:effectLst/>
                <a:latin typeface="Arial"/>
                <a:ea typeface="Arial"/>
                <a:cs typeface="Arial"/>
                <a:sym typeface="Arial"/>
              </a:rPr>
              <a:t>É importante que os pais possam fazer o que tem de ser feito no momento da birra (ou até antes dela) e não cedam só para “não passar vergonha”.</a:t>
            </a:r>
          </a:p>
          <a:p>
            <a:pPr fontAlgn="base"/>
            <a:r>
              <a:rPr lang="pt-BR" sz="1100" b="0" i="0" u="none" strike="noStrike" cap="none" dirty="0">
                <a:solidFill>
                  <a:srgbClr val="000000"/>
                </a:solidFill>
                <a:effectLst/>
                <a:latin typeface="Arial"/>
                <a:ea typeface="Arial"/>
                <a:cs typeface="Arial"/>
                <a:sym typeface="Arial"/>
              </a:rPr>
              <a:t>Tenha em mente que a educação dos filhos é mais importante do que alguns olhares de julgamento momentâneos. Ninguém – ninguém mesmo – melhor do que você, enquanto pai ou mãe, conhece seu filho e está mais do que pronto para acolhê-lo nos momentos em que ele não consegue mais lidar com as suas emoções.</a:t>
            </a:r>
          </a:p>
          <a:p>
            <a:pPr marL="158750" indent="0" fontAlgn="base">
              <a:buNone/>
            </a:pPr>
            <a:r>
              <a:rPr lang="pt-BR" sz="1100" b="1" i="0" u="none" strike="noStrike" cap="none" dirty="0">
                <a:solidFill>
                  <a:srgbClr val="000000"/>
                </a:solidFill>
                <a:effectLst/>
                <a:latin typeface="Arial"/>
                <a:ea typeface="Arial"/>
                <a:cs typeface="Arial"/>
                <a:sym typeface="Arial"/>
              </a:rPr>
              <a:t>2. Resolver o conflito sem violência</a:t>
            </a:r>
          </a:p>
          <a:p>
            <a:pPr fontAlgn="base"/>
            <a:r>
              <a:rPr lang="pt-BR" sz="1100" b="0" i="0" u="none" strike="noStrike" cap="none" dirty="0">
                <a:solidFill>
                  <a:srgbClr val="000000"/>
                </a:solidFill>
                <a:effectLst/>
                <a:latin typeface="Arial"/>
                <a:ea typeface="Arial"/>
                <a:cs typeface="Arial"/>
                <a:sym typeface="Arial"/>
              </a:rPr>
              <a:t>Bater e xingar nunca são uma boa opção para lidar com as birras. Existem outros caminhos efetivos que geram resultados mais prolongados e duradouros e, o mais importante, que melhoram ainda mais os vínculos entre vocês.</a:t>
            </a:r>
          </a:p>
          <a:p>
            <a:pPr fontAlgn="base"/>
            <a:r>
              <a:rPr lang="pt-BR" sz="1100" b="0" i="0" u="none" strike="noStrike" cap="none" dirty="0">
                <a:solidFill>
                  <a:srgbClr val="000000"/>
                </a:solidFill>
                <a:effectLst/>
                <a:latin typeface="Arial"/>
                <a:ea typeface="Arial"/>
                <a:cs typeface="Arial"/>
                <a:sym typeface="Arial"/>
              </a:rPr>
              <a:t>Muitas vezes, a resposta não-violenta acaba por surpreender a criança, que espera que você tenha a mesma reação que ela. Lembre-se: o adulto da relação é você e cabe a você a proteção, o zelo e o cuidado, sobretudo nos momentos de lidar com as birras do seu filho.</a:t>
            </a:r>
          </a:p>
          <a:p>
            <a:pPr marL="158750" indent="0" fontAlgn="base">
              <a:buNone/>
            </a:pPr>
            <a:r>
              <a:rPr lang="pt-BR" sz="1100" b="1" i="0" u="none" strike="noStrike" cap="none" dirty="0">
                <a:solidFill>
                  <a:srgbClr val="000000"/>
                </a:solidFill>
                <a:effectLst/>
                <a:latin typeface="Arial"/>
                <a:ea typeface="Arial"/>
                <a:cs typeface="Arial"/>
                <a:sym typeface="Arial"/>
              </a:rPr>
              <a:t>3. Saber que as birras do seu filho são um pedido por limites</a:t>
            </a:r>
          </a:p>
          <a:p>
            <a:pPr fontAlgn="base"/>
            <a:r>
              <a:rPr lang="pt-BR" sz="1100" b="0" i="0" u="none" strike="noStrike" cap="none" dirty="0">
                <a:solidFill>
                  <a:srgbClr val="000000"/>
                </a:solidFill>
                <a:effectLst/>
                <a:latin typeface="Arial"/>
                <a:ea typeface="Arial"/>
                <a:cs typeface="Arial"/>
                <a:sym typeface="Arial"/>
              </a:rPr>
              <a:t>Crianças testam seus limites o tempo todo. Isso porque elas estão em formação e as birras são, geralmente, um dos passos associados a esse teste.</a:t>
            </a:r>
          </a:p>
          <a:p>
            <a:pPr fontAlgn="base"/>
            <a:r>
              <a:rPr lang="pt-BR" sz="1100" b="0" i="0" u="none" strike="noStrike" cap="none" dirty="0">
                <a:solidFill>
                  <a:srgbClr val="000000"/>
                </a:solidFill>
                <a:effectLst/>
                <a:latin typeface="Arial"/>
                <a:ea typeface="Arial"/>
                <a:cs typeface="Arial"/>
                <a:sym typeface="Arial"/>
              </a:rPr>
              <a:t>Uma vez que você se dê por vencido pelo cansaço ou pela vergonha de viver um momento de birra em público, a criança acaba por vencer essa barreira.</a:t>
            </a:r>
          </a:p>
          <a:p>
            <a:pPr fontAlgn="base"/>
            <a:r>
              <a:rPr lang="pt-BR" sz="1100" b="0" i="0" u="none" strike="noStrike" cap="none" dirty="0">
                <a:solidFill>
                  <a:srgbClr val="000000"/>
                </a:solidFill>
                <a:effectLst/>
                <a:latin typeface="Arial"/>
                <a:ea typeface="Arial"/>
                <a:cs typeface="Arial"/>
                <a:sym typeface="Arial"/>
              </a:rPr>
              <a:t>As crianças precisam aprender que há momentos em que vão “ganhar a batalha”, podendo fazer algo que desejam, e também momentos em que não poderão. Isso é saber esperar pela recompensa. Esse aprendizado é algo valioso para o resto da vida, especialmente para a vida adulta, que é aquele momento em que mais esperamos por recompensas motivadas pelos nossos esforços e nossa dedicação, não pelo cansaço.</a:t>
            </a:r>
          </a:p>
          <a:p>
            <a:pPr fontAlgn="base"/>
            <a:r>
              <a:rPr lang="pt-BR" sz="1100" b="1" i="0" u="none" strike="noStrike" cap="none" dirty="0">
                <a:solidFill>
                  <a:srgbClr val="000000"/>
                </a:solidFill>
                <a:effectLst/>
                <a:latin typeface="Arial"/>
                <a:ea typeface="Arial"/>
                <a:cs typeface="Arial"/>
                <a:sym typeface="Arial"/>
              </a:rPr>
              <a:t>4. Ser resiliente</a:t>
            </a:r>
          </a:p>
          <a:p>
            <a:pPr fontAlgn="base"/>
            <a:r>
              <a:rPr lang="pt-BR" sz="1100" b="0" i="0" u="none" strike="noStrike" cap="none" dirty="0">
                <a:solidFill>
                  <a:srgbClr val="000000"/>
                </a:solidFill>
                <a:effectLst/>
                <a:latin typeface="Arial"/>
                <a:ea typeface="Arial"/>
                <a:cs typeface="Arial"/>
                <a:sym typeface="Arial"/>
              </a:rPr>
              <a:t>Frustrar-se é algo que acontece com todos nós ao longo da vida, mas sair mais forte das dificuldades e ser resiliente é um comportamento aprendido. O momento de lidar com as birras do seu filho pode ser uma oportunidade para esse aprendizado.</a:t>
            </a:r>
          </a:p>
          <a:p>
            <a:pPr fontAlgn="base"/>
            <a:r>
              <a:rPr lang="pt-BR" sz="1100" b="0" i="0" u="none" strike="noStrike" cap="none" dirty="0">
                <a:solidFill>
                  <a:srgbClr val="000000"/>
                </a:solidFill>
                <a:effectLst/>
                <a:latin typeface="Arial"/>
                <a:ea typeface="Arial"/>
                <a:cs typeface="Arial"/>
                <a:sym typeface="Arial"/>
              </a:rPr>
              <a:t>Lembrando: esse é um momento de aprendizado mútuo quando você, familiar, adota uma postura que seja condizente com a sua posição nessa relação. O acolhimento ao seu filho no momento das birras faz com que ele se sinta seguro e, você, mais confiante para as próximas birras!</a:t>
            </a:r>
          </a:p>
          <a:p>
            <a:pPr marL="158750" indent="0" fontAlgn="base">
              <a:buNone/>
            </a:pPr>
            <a:r>
              <a:rPr lang="pt-BR" sz="1100" b="1" i="0" u="none" strike="noStrike" cap="none" dirty="0">
                <a:solidFill>
                  <a:srgbClr val="000000"/>
                </a:solidFill>
                <a:effectLst/>
                <a:latin typeface="Arial"/>
                <a:ea typeface="Arial"/>
                <a:cs typeface="Arial"/>
                <a:sym typeface="Arial"/>
              </a:rPr>
              <a:t>5. Ter em mente que as birras são vividas de formas diferentes em cada família</a:t>
            </a:r>
            <a:endParaRPr lang="pt-BR" sz="1100" b="0" i="0" u="none" strike="noStrike" cap="none" dirty="0">
              <a:solidFill>
                <a:srgbClr val="000000"/>
              </a:solidFill>
              <a:effectLst/>
              <a:latin typeface="Arial"/>
              <a:ea typeface="Arial"/>
              <a:cs typeface="Arial"/>
              <a:sym typeface="Arial"/>
            </a:endParaRPr>
          </a:p>
          <a:p>
            <a:pPr fontAlgn="base"/>
            <a:r>
              <a:rPr lang="pt-BR" sz="1100" b="0" i="0" u="none" strike="noStrike" cap="none" dirty="0">
                <a:solidFill>
                  <a:srgbClr val="000000"/>
                </a:solidFill>
                <a:effectLst/>
                <a:latin typeface="Arial"/>
                <a:ea typeface="Arial"/>
                <a:cs typeface="Arial"/>
                <a:sym typeface="Arial"/>
              </a:rPr>
              <a:t>Quando o que você fizer parecer não dar resultados, experimente ouvir outras mães e pais e trocar experiências. Com certeza, você vai ouvir opiniões que possam te inspirar no momento que as birras chegarem.</a:t>
            </a:r>
          </a:p>
          <a:p>
            <a:pPr fontAlgn="base"/>
            <a:r>
              <a:rPr lang="pt-BR" sz="1100" b="0" i="1" u="none" strike="noStrike" cap="none" dirty="0">
                <a:solidFill>
                  <a:srgbClr val="000000"/>
                </a:solidFill>
                <a:effectLst/>
                <a:latin typeface="Arial"/>
                <a:ea typeface="Arial"/>
                <a:cs typeface="Arial"/>
                <a:sym typeface="Arial"/>
              </a:rPr>
              <a:t>Lembremos:</a:t>
            </a:r>
            <a:r>
              <a:rPr lang="pt-BR" sz="1100" b="0" i="0" u="none" strike="noStrike" cap="none" dirty="0">
                <a:solidFill>
                  <a:srgbClr val="000000"/>
                </a:solidFill>
                <a:effectLst/>
                <a:latin typeface="Arial"/>
                <a:ea typeface="Arial"/>
                <a:cs typeface="Arial"/>
                <a:sym typeface="Arial"/>
              </a:rPr>
              <a:t> ele está lidando, naquele momento, com uma grande frustração. E, por mais que isso seja igualmente frustrante para você, enquanto pai ou mãe, acolhê-lo é a prova de que ele pode sim confiar em você!</a:t>
            </a:r>
          </a:p>
          <a:p>
            <a:pPr marL="158750" indent="0" fontAlgn="base">
              <a:buNone/>
            </a:pPr>
            <a:r>
              <a:rPr lang="pt-BR" sz="1100" b="0" i="0" u="none" strike="noStrike" cap="none" dirty="0">
                <a:solidFill>
                  <a:srgbClr val="000000"/>
                </a:solidFill>
                <a:effectLst/>
                <a:latin typeface="Arial"/>
                <a:ea typeface="Arial"/>
                <a:cs typeface="Arial"/>
                <a:sym typeface="Arial"/>
              </a:rPr>
              <a:t>6. </a:t>
            </a:r>
            <a:r>
              <a:rPr lang="pt-BR" sz="1100" b="1" i="0" u="none" strike="noStrike" cap="none" dirty="0">
                <a:solidFill>
                  <a:srgbClr val="000000"/>
                </a:solidFill>
                <a:effectLst/>
                <a:latin typeface="Arial"/>
                <a:ea typeface="Arial"/>
                <a:cs typeface="Arial"/>
                <a:sym typeface="Arial"/>
              </a:rPr>
              <a:t>Ter consciência do que proíbe, do que permite e do que solicita</a:t>
            </a:r>
            <a:endParaRPr lang="pt-BR" sz="1100" b="0" i="0" u="none" strike="noStrike" cap="none" dirty="0">
              <a:solidFill>
                <a:srgbClr val="000000"/>
              </a:solidFill>
              <a:effectLst/>
              <a:latin typeface="Arial"/>
              <a:ea typeface="Arial"/>
              <a:cs typeface="Arial"/>
              <a:sym typeface="Arial"/>
            </a:endParaRPr>
          </a:p>
          <a:p>
            <a:pPr fontAlgn="base"/>
            <a:r>
              <a:rPr lang="pt-BR" sz="1100" b="0" i="0" u="none" strike="noStrike" cap="none" dirty="0">
                <a:solidFill>
                  <a:srgbClr val="000000"/>
                </a:solidFill>
                <a:effectLst/>
                <a:latin typeface="Arial"/>
                <a:ea typeface="Arial"/>
                <a:cs typeface="Arial"/>
                <a:sym typeface="Arial"/>
              </a:rPr>
              <a:t>As regras e limites devem ser claros e acessíveis à criança. Ela precisa sentir que está ao seu alcance cumprir com os combinados. Sobretudo, porque esse cerceamento irá fazer com que ela possa compreender quais são os limites que ela tem para as suas ações, gerando menos frustração.</a:t>
            </a:r>
          </a:p>
          <a:p>
            <a:pPr fontAlgn="base"/>
            <a:r>
              <a:rPr lang="pt-BR" sz="1100" b="0" i="0" u="none" strike="noStrike" cap="none" dirty="0">
                <a:solidFill>
                  <a:srgbClr val="000000"/>
                </a:solidFill>
                <a:effectLst/>
                <a:latin typeface="Arial"/>
                <a:ea typeface="Arial"/>
                <a:cs typeface="Arial"/>
                <a:sym typeface="Arial"/>
              </a:rPr>
              <a:t>Isso não quer dizer que, no entanto, devamos proibir tudo, permitir tudo ou não solicitar nada. Isso quer dizer que a comunicação é justamente o que salvará na hora de lidar com as birras do seu filho. Principalmente porque ele é, sim, capaz de compreender os acordos que deverão ser estabelecidos entre ele e você. Ainda que demande muita paciência e muito tempo, vale muito a pena fazer esses contratos de confiança e, sobretudo, cumpri-los!</a:t>
            </a:r>
          </a:p>
          <a:p>
            <a:pPr marL="158750" indent="0" fontAlgn="base">
              <a:buNone/>
            </a:pPr>
            <a:r>
              <a:rPr lang="pt-BR" sz="1100" b="1" i="0" u="none" strike="noStrike" cap="none" dirty="0">
                <a:solidFill>
                  <a:srgbClr val="000000"/>
                </a:solidFill>
                <a:effectLst/>
                <a:latin typeface="Arial"/>
                <a:ea typeface="Arial"/>
                <a:cs typeface="Arial"/>
                <a:sym typeface="Arial"/>
              </a:rPr>
              <a:t>7. Ter calma no momento da birra</a:t>
            </a:r>
          </a:p>
          <a:p>
            <a:pPr fontAlgn="base"/>
            <a:r>
              <a:rPr lang="pt-BR" sz="1100" b="0" i="0" u="none" strike="noStrike" cap="none" dirty="0">
                <a:solidFill>
                  <a:srgbClr val="000000"/>
                </a:solidFill>
                <a:effectLst/>
                <a:latin typeface="Arial"/>
                <a:ea typeface="Arial"/>
                <a:cs typeface="Arial"/>
                <a:sym typeface="Arial"/>
              </a:rPr>
              <a:t>Tente não demonstrar o quanto você está afetado pelo comportamento da sua filha ou do seu filho, respire fundo e, se estiver em algum lugar público, procure um local mais calmo onde a criança possa extravasar sua birra – sem que você ceda ao que ela quer.</a:t>
            </a:r>
          </a:p>
          <a:p>
            <a:pPr fontAlgn="base"/>
            <a:r>
              <a:rPr lang="pt-BR" sz="1100" b="0" i="0" u="none" strike="noStrike" cap="none" dirty="0">
                <a:solidFill>
                  <a:srgbClr val="000000"/>
                </a:solidFill>
                <a:effectLst/>
                <a:latin typeface="Arial"/>
                <a:ea typeface="Arial"/>
                <a:cs typeface="Arial"/>
                <a:sym typeface="Arial"/>
              </a:rPr>
              <a:t>Mantenha-se firme no que acredita ser o melhor para a criança naquele momento. Crianças sentem-se seguras quando os pais se mantêm coerentes e fazem aquilo que dizem, sobretudo porque é isso que esperam dos adultos.</a:t>
            </a:r>
          </a:p>
          <a:p>
            <a:pPr fontAlgn="base"/>
            <a:r>
              <a:rPr lang="pt-BR" sz="1100" b="0" i="0" u="none" strike="noStrike" cap="none" dirty="0">
                <a:solidFill>
                  <a:srgbClr val="000000"/>
                </a:solidFill>
                <a:effectLst/>
                <a:latin typeface="Arial"/>
                <a:ea typeface="Arial"/>
                <a:cs typeface="Arial"/>
                <a:sym typeface="Arial"/>
              </a:rPr>
              <a:t>É importante que você também fale de forma tranquila ao lidar com as birras, fale que entende a frustração que ele está sentindo e que aquilo que não é possível agora, poderá ser em outro momento. Não faça falsas promessas e nunca, nunca mesmo, minta ou barganhe com seu filho, porque isso representa uma quebra de confiança entre vocês.</a:t>
            </a:r>
          </a:p>
          <a:p>
            <a:pPr marL="158750" indent="0" fontAlgn="base">
              <a:buNone/>
            </a:pPr>
            <a:r>
              <a:rPr lang="pt-BR" sz="1100" b="1" i="0" u="none" strike="noStrike" cap="none" dirty="0">
                <a:solidFill>
                  <a:srgbClr val="000000"/>
                </a:solidFill>
                <a:effectLst/>
                <a:latin typeface="Arial"/>
                <a:ea typeface="Arial"/>
                <a:cs typeface="Arial"/>
                <a:sym typeface="Arial"/>
              </a:rPr>
              <a:t>8. Conversar após o momento crítico da birra</a:t>
            </a:r>
          </a:p>
          <a:p>
            <a:pPr fontAlgn="base"/>
            <a:r>
              <a:rPr lang="pt-BR" sz="1100" b="0" i="0" u="none" strike="noStrike" cap="none" dirty="0">
                <a:solidFill>
                  <a:srgbClr val="000000"/>
                </a:solidFill>
                <a:effectLst/>
                <a:latin typeface="Arial"/>
                <a:ea typeface="Arial"/>
                <a:cs typeface="Arial"/>
                <a:sym typeface="Arial"/>
              </a:rPr>
              <a:t>Assim que estiver mais calma, tente conversar com a criança, explicando o porquê do “não” que ela recebeu. Demonstre que você se importa com ela com atos de carinho. Ouça seu pequeno e fale sobre o que foi possível aprender com aquela situação. E lembre-se de uma coisa: é possível aprender – e muito! – com o seu filho quando você o ouve de verdade.</a:t>
            </a:r>
          </a:p>
          <a:p>
            <a:pPr fontAlgn="base"/>
            <a:r>
              <a:rPr lang="pt-BR" sz="1100" b="0" i="0" u="none" strike="noStrike" cap="none" dirty="0">
                <a:solidFill>
                  <a:srgbClr val="000000"/>
                </a:solidFill>
                <a:effectLst/>
                <a:latin typeface="Arial"/>
                <a:ea typeface="Arial"/>
                <a:cs typeface="Arial"/>
                <a:sym typeface="Arial"/>
              </a:rPr>
              <a:t>Tente compreender também o que ele sentiu naquele momento, peça que ele fale e ouça sem interrupções, sem julgamentos. Assim, se estabelece um caminho sem volta na hora de lidar com as birras do seu filho: a confiança plena!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54490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83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3aa9ef0482_1_13: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3aa9ef0482_1_13: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0052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smtClean="0"/>
              <a:t>Se o coordenador</a:t>
            </a:r>
            <a:r>
              <a:rPr lang="pt-BR" baseline="0" dirty="0" smtClean="0"/>
              <a:t> entender necessário, pode incluir outras perguntas dentro do tema proposto.</a:t>
            </a:r>
            <a:endParaRPr lang="pt-BR"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10352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3293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marL="623888" lvl="1" indent="434975">
              <a:spcBef>
                <a:spcPts val="600"/>
              </a:spcBef>
              <a:spcAft>
                <a:spcPts val="600"/>
              </a:spcAft>
              <a:buClr>
                <a:srgbClr val="F6933D"/>
              </a:buClr>
              <a:buFont typeface="Wingdings" panose="05000000000000000000" pitchFamily="2" charset="2"/>
              <a:buChar char="ü"/>
            </a:pPr>
            <a:endParaRPr lang="pt-BR" sz="1200" dirty="0">
              <a:solidFill>
                <a:schemeClr val="tx1">
                  <a:lumMod val="75000"/>
                  <a:lumOff val="25000"/>
                </a:schemeClr>
              </a:solidFill>
              <a:latin typeface="Inter Medium" panose="02000503000000020004" pitchFamily="2" charset="0"/>
              <a:ea typeface="Inter Medium" panose="02000503000000020004" pitchFamily="2" charset="0"/>
            </a:endParaRPr>
          </a:p>
          <a:p>
            <a:pPr marL="0" lvl="0" indent="0" algn="l" rtl="0">
              <a:spcBef>
                <a:spcPts val="0"/>
              </a:spcBef>
              <a:spcAft>
                <a:spcPts val="0"/>
              </a:spcAft>
              <a:buNone/>
            </a:pPr>
            <a:endParaRPr sz="800" dirty="0"/>
          </a:p>
        </p:txBody>
      </p:sp>
    </p:spTree>
    <p:extLst>
      <p:ext uri="{BB962C8B-B14F-4D97-AF65-F5344CB8AC3E}">
        <p14:creationId xmlns:p14="http://schemas.microsoft.com/office/powerpoint/2010/main" val="2961349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Valorizar</a:t>
            </a:r>
            <a:r>
              <a:rPr lang="pt-BR" baseline="0" dirty="0" smtClean="0"/>
              <a:t> as respostas dos grupos. Temos mais sugestões no slide de cada emoção.</a:t>
            </a:r>
            <a:endParaRPr lang="pt-BR" dirty="0"/>
          </a:p>
        </p:txBody>
      </p:sp>
    </p:spTree>
    <p:extLst>
      <p:ext uri="{BB962C8B-B14F-4D97-AF65-F5344CB8AC3E}">
        <p14:creationId xmlns:p14="http://schemas.microsoft.com/office/powerpoint/2010/main" val="3061838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099717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indent="0" algn="l" defTabSz="179388">
              <a:buNone/>
            </a:pPr>
            <a:r>
              <a:rPr lang="pt-BR" dirty="0">
                <a:latin typeface="Inter Medium" panose="02000503000000020004" pitchFamily="2" charset="0"/>
                <a:ea typeface="Inter Medium" panose="02000503000000020004" pitchFamily="2" charset="0"/>
              </a:rPr>
              <a:t>É importante que haja autoconfiança por parte dos pais, tranquilidade para dizer o “não”, além de uma abertura ao diálogo que permita ao filho </a:t>
            </a:r>
            <a:r>
              <a:rPr lang="pt-BR" sz="1200" dirty="0">
                <a:latin typeface="Inter Medium" panose="02000503000000020004" pitchFamily="2" charset="0"/>
                <a:ea typeface="Inter Medium" panose="02000503000000020004" pitchFamily="2" charset="0"/>
              </a:rPr>
              <a:t>questionar</a:t>
            </a:r>
            <a:r>
              <a:rPr lang="pt-BR" dirty="0">
                <a:latin typeface="Inter Medium" panose="02000503000000020004" pitchFamily="2" charset="0"/>
                <a:ea typeface="Inter Medium" panose="02000503000000020004" pitchFamily="2" charset="0"/>
              </a:rPr>
              <a:t> e, assim, entender a resposta dos pais. Desse modo, fica claro para a criança  que há um motivo por trás da atitude, e não uma simples recusa em fazer suas vontades. </a:t>
            </a:r>
          </a:p>
          <a:p>
            <a:pPr marL="158750" indent="0" algn="l" defTabSz="179388">
              <a:buNone/>
            </a:pPr>
            <a:r>
              <a:rPr lang="pt-BR" dirty="0">
                <a:latin typeface="Inter Medium" panose="02000503000000020004" pitchFamily="2" charset="0"/>
                <a:ea typeface="Inter Medium" panose="02000503000000020004" pitchFamily="2" charset="0"/>
              </a:rPr>
              <a:t>Dizer “não” pode contribuir para 	desenvolver e aprimorar a inteligência 	emocional e fortalecer a união entre pais e filhos.</a:t>
            </a:r>
          </a:p>
          <a:p>
            <a:endParaRPr lang="pt-BR" dirty="0"/>
          </a:p>
        </p:txBody>
      </p:sp>
    </p:spTree>
    <p:extLst>
      <p:ext uri="{BB962C8B-B14F-4D97-AF65-F5344CB8AC3E}">
        <p14:creationId xmlns:p14="http://schemas.microsoft.com/office/powerpoint/2010/main" val="1122283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100" b="1" i="0" u="none" strike="noStrike" cap="none" dirty="0">
                <a:solidFill>
                  <a:srgbClr val="000000"/>
                </a:solidFill>
                <a:effectLst/>
                <a:latin typeface="Arial"/>
                <a:ea typeface="Arial"/>
                <a:cs typeface="Arial"/>
                <a:sym typeface="Arial"/>
              </a:rPr>
              <a:t>:</a:t>
            </a:r>
            <a:r>
              <a:rPr lang="pt-BR" sz="1100" b="0" i="0" u="none" strike="noStrike" cap="none" dirty="0">
                <a:solidFill>
                  <a:srgbClr val="000000"/>
                </a:solidFill>
                <a:effectLst/>
                <a:latin typeface="Arial"/>
                <a:ea typeface="Arial"/>
                <a:cs typeface="Arial"/>
                <a:sym typeface="Arial"/>
              </a:rPr>
              <a:t> Os pequenos, quando estão brincando, aprendem sobre o mundo à sua volta e sobre eles mesmos. Isso significa que estão adquirindo competências físicas, cognitivas e socioemocionais. É por meio delas que os pequenos entram em contato com o mundo, dão significados às próprias experiências, regulam suas emoções e seus comportamentos, verbalizam suas demandas e constroem suas personalidades. </a:t>
            </a:r>
          </a:p>
          <a:p>
            <a:endParaRPr lang="pt-BR" dirty="0"/>
          </a:p>
        </p:txBody>
      </p:sp>
    </p:spTree>
    <p:extLst>
      <p:ext uri="{BB962C8B-B14F-4D97-AF65-F5344CB8AC3E}">
        <p14:creationId xmlns:p14="http://schemas.microsoft.com/office/powerpoint/2010/main" val="3418724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3aa9ef042f_0_44: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3aa9ef042f_0_44: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5937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marL="158750" indent="0" rtl="0" fontAlgn="t">
              <a:buNone/>
            </a:pPr>
            <a:r>
              <a:rPr lang="pt-BR" sz="1100" b="0" i="0" u="none" strike="noStrike" cap="none" dirty="0">
                <a:solidFill>
                  <a:srgbClr val="000000"/>
                </a:solidFill>
                <a:effectLst/>
                <a:latin typeface="Arial"/>
                <a:ea typeface="Arial"/>
                <a:cs typeface="Arial"/>
                <a:sym typeface="Arial"/>
              </a:rPr>
              <a:t>Ementas:</a:t>
            </a:r>
          </a:p>
          <a:p>
            <a:pPr rtl="0" fontAlgn="t"/>
            <a:r>
              <a:rPr lang="pt-BR" sz="1100" b="0" i="0" u="none" strike="noStrike" cap="none" dirty="0">
                <a:solidFill>
                  <a:srgbClr val="000000"/>
                </a:solidFill>
                <a:effectLst/>
                <a:latin typeface="Arial"/>
                <a:ea typeface="Arial"/>
                <a:cs typeface="Arial"/>
                <a:sym typeface="Arial"/>
              </a:rPr>
              <a:t>HISTÓRICO GERACIONAL</a:t>
            </a:r>
            <a:r>
              <a:rPr lang="pt-BR" sz="1100" b="0" i="0" u="none" strike="noStrike" cap="none" baseline="0" dirty="0">
                <a:solidFill>
                  <a:srgbClr val="000000"/>
                </a:solidFill>
                <a:effectLst/>
                <a:latin typeface="Arial"/>
                <a:ea typeface="Arial"/>
                <a:cs typeface="Arial"/>
                <a:sym typeface="Arial"/>
              </a:rPr>
              <a:t> – FORMAÇÃO DO PAI E DA MÃE- ESTILOS PARENTAIS – PAPEL DOS AVÓS</a:t>
            </a:r>
            <a:endParaRPr lang="pt-BR" sz="1100" b="0" i="0" u="none" strike="noStrike" cap="none" dirty="0">
              <a:solidFill>
                <a:srgbClr val="000000"/>
              </a:solidFill>
              <a:effectLst/>
              <a:latin typeface="Arial"/>
              <a:ea typeface="Arial"/>
              <a:cs typeface="Arial"/>
              <a:sym typeface="Arial"/>
            </a:endParaRPr>
          </a:p>
          <a:p>
            <a:pPr rtl="0" fontAlgn="t"/>
            <a:r>
              <a:rPr lang="pt-BR" sz="1100" b="0" i="0" u="none" strike="noStrike" cap="none" dirty="0">
                <a:solidFill>
                  <a:srgbClr val="000000"/>
                </a:solidFill>
                <a:effectLst/>
                <a:latin typeface="Arial"/>
                <a:ea typeface="Arial"/>
                <a:cs typeface="Arial"/>
                <a:sym typeface="Arial"/>
              </a:rPr>
              <a:t>GESTAÇÃO E VIDA INTRAUTERINA – PRIMEIRAS RELAÇÕES AFETIVAS -BEM ESTAR DO BEBÊ:</a:t>
            </a:r>
            <a:r>
              <a:rPr lang="pt-BR" sz="1100" b="0" i="0" u="none" strike="noStrike" cap="none" baseline="0" dirty="0">
                <a:solidFill>
                  <a:srgbClr val="000000"/>
                </a:solidFill>
                <a:effectLst/>
                <a:latin typeface="Arial"/>
                <a:ea typeface="Arial"/>
                <a:cs typeface="Arial"/>
                <a:sym typeface="Arial"/>
              </a:rPr>
              <a:t> </a:t>
            </a:r>
            <a:r>
              <a:rPr lang="pt-BR" sz="1100" b="0" i="0" u="none" strike="noStrike" cap="none" dirty="0">
                <a:solidFill>
                  <a:srgbClr val="000000"/>
                </a:solidFill>
                <a:effectLst/>
                <a:latin typeface="Arial"/>
                <a:ea typeface="Arial"/>
                <a:cs typeface="Arial"/>
                <a:sym typeface="Arial"/>
              </a:rPr>
              <a:t>AMAMENTAÇÃO, SONO</a:t>
            </a:r>
            <a:r>
              <a:rPr lang="pt-BR" sz="1100" b="0" i="0" u="none" strike="noStrike" cap="none" baseline="0" dirty="0">
                <a:solidFill>
                  <a:srgbClr val="000000"/>
                </a:solidFill>
                <a:effectLst/>
                <a:latin typeface="Arial"/>
                <a:ea typeface="Arial"/>
                <a:cs typeface="Arial"/>
                <a:sym typeface="Arial"/>
              </a:rPr>
              <a:t> –VÍNCULOS AFETIVOS</a:t>
            </a:r>
            <a:endParaRPr lang="pt-BR" sz="1100" b="0" i="0" u="none" strike="noStrike" cap="none" dirty="0">
              <a:solidFill>
                <a:srgbClr val="000000"/>
              </a:solidFill>
              <a:effectLst/>
              <a:latin typeface="Arial"/>
              <a:ea typeface="Arial"/>
              <a:cs typeface="Arial"/>
              <a:sym typeface="Arial"/>
            </a:endParaRPr>
          </a:p>
          <a:p>
            <a:pPr rtl="0" fontAlgn="t"/>
            <a:r>
              <a:rPr lang="pt-BR" sz="1100" b="0" i="0" u="none" strike="noStrike" cap="none" dirty="0">
                <a:solidFill>
                  <a:srgbClr val="000000"/>
                </a:solidFill>
                <a:effectLst/>
                <a:latin typeface="Arial"/>
                <a:ea typeface="Arial"/>
                <a:cs typeface="Arial"/>
                <a:sym typeface="Arial"/>
              </a:rPr>
              <a:t>CARACTERÍSTICAS FÍSICAS, MOTORAS, DA SEXUALIDADE</a:t>
            </a:r>
            <a:r>
              <a:rPr lang="pt-BR" sz="1100" b="0" i="0" u="none" strike="noStrike" cap="none" baseline="0" dirty="0">
                <a:solidFill>
                  <a:srgbClr val="000000"/>
                </a:solidFill>
                <a:effectLst/>
                <a:latin typeface="Arial"/>
                <a:ea typeface="Arial"/>
                <a:cs typeface="Arial"/>
                <a:sym typeface="Arial"/>
              </a:rPr>
              <a:t> E COGNITIVAS DA FASE</a:t>
            </a:r>
            <a:endParaRPr lang="pt-BR" sz="1100" b="0" i="0" u="none" strike="noStrike" cap="none" dirty="0">
              <a:solidFill>
                <a:srgbClr val="000000"/>
              </a:solidFill>
              <a:effectLst/>
              <a:latin typeface="Arial"/>
              <a:ea typeface="Arial"/>
              <a:cs typeface="Arial"/>
              <a:sym typeface="Arial"/>
            </a:endParaRPr>
          </a:p>
          <a:p>
            <a:pPr rtl="0" fontAlgn="t"/>
            <a:r>
              <a:rPr lang="pt-BR" sz="1100" b="0" i="0" u="none" strike="noStrike" cap="none" dirty="0">
                <a:solidFill>
                  <a:srgbClr val="000000"/>
                </a:solidFill>
                <a:effectLst/>
                <a:latin typeface="Arial"/>
                <a:ea typeface="Arial"/>
                <a:cs typeface="Arial"/>
                <a:sym typeface="Arial"/>
              </a:rPr>
              <a:t>AUTOESTIMA – AUTONOMIA – ELOGIOS – EMOÇÕES – CNV</a:t>
            </a:r>
          </a:p>
          <a:p>
            <a:pPr rtl="0" fontAlgn="t"/>
            <a:r>
              <a:rPr lang="pt-BR" sz="1100" b="0" i="0" u="none" strike="noStrike" cap="none" dirty="0">
                <a:solidFill>
                  <a:srgbClr val="000000"/>
                </a:solidFill>
                <a:effectLst/>
                <a:latin typeface="Arial"/>
                <a:ea typeface="Arial"/>
                <a:cs typeface="Arial"/>
                <a:sym typeface="Arial"/>
              </a:rPr>
              <a:t>PROCESSO EDUCATIVO –TELAS ( I DISORDERS) – LIMTES- SEGURANÇA- INSTITUCIONALIZAÇÃO PRECOCE – CRECHITES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08100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3aa9ef042f_0_44: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3aa9ef042f_0_44: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a:spcAft>
                <a:spcPts val="1200"/>
              </a:spcAft>
            </a:pPr>
            <a:r>
              <a:rPr lang="pt-BR" dirty="0" smtClean="0"/>
              <a:t>Compartilhar o convite à</a:t>
            </a:r>
            <a:r>
              <a:rPr lang="pt-BR" baseline="0" dirty="0" smtClean="0"/>
              <a:t> ação do encontro anterior: </a:t>
            </a:r>
            <a:r>
              <a:rPr lang="pt-BR" sz="1100" dirty="0" smtClean="0"/>
              <a:t>1- Elogiar diariamente 3 atitudes do filho(a)/aluno(a) e observar a reação dessa atitude na família ou sala de aula.</a:t>
            </a:r>
            <a:r>
              <a:rPr lang="pt-BR" sz="1100" baseline="0" dirty="0" smtClean="0"/>
              <a:t> </a:t>
            </a:r>
            <a:r>
              <a:rPr lang="pt-BR" sz="1100" dirty="0" smtClean="0"/>
              <a:t>2- Fazer uma checagem do desenvolvimento pleno do seu filho. Identificar aspectos que precisam de atenção.</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54235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marL="158750" indent="0">
              <a:buNone/>
            </a:pPr>
            <a:r>
              <a:rPr lang="pt-BR" sz="1400" b="0" i="0" u="none" strike="noStrike" cap="none" dirty="0">
                <a:solidFill>
                  <a:srgbClr val="000000"/>
                </a:solidFill>
                <a:effectLst/>
                <a:latin typeface="Arial"/>
                <a:ea typeface="Arial"/>
                <a:cs typeface="Arial"/>
                <a:sym typeface="Arial"/>
              </a:rPr>
              <a:t>Como conduzir esta nova realidade, quando mãe e pai trabalham fora, o dia inteiro? O que fazer? Que mudanças precisam ser gestadas no campo familiar? </a:t>
            </a:r>
          </a:p>
          <a:p>
            <a:pPr lvl="0"/>
            <a:r>
              <a:rPr lang="pt-BR" sz="1400" b="1" i="0" u="none" strike="noStrike" cap="none" dirty="0">
                <a:solidFill>
                  <a:srgbClr val="000000"/>
                </a:solidFill>
                <a:effectLst/>
                <a:latin typeface="Arial"/>
                <a:ea typeface="Arial"/>
                <a:cs typeface="Arial"/>
                <a:sym typeface="Arial"/>
              </a:rPr>
              <a:t>O cuidado inicial </a:t>
            </a:r>
            <a:r>
              <a:rPr lang="pt-BR" sz="1400" b="0" i="0" u="none" strike="noStrike" cap="none" dirty="0">
                <a:solidFill>
                  <a:srgbClr val="000000"/>
                </a:solidFill>
                <a:effectLst/>
                <a:latin typeface="Arial"/>
                <a:ea typeface="Arial"/>
                <a:cs typeface="Arial"/>
                <a:sym typeface="Arial"/>
              </a:rPr>
              <a:t>e a criação têm um impacto decisivo e de longa duração na forma como as pessoas se desenvolvem, em sua habilidade de aprender e de regular as emoções.</a:t>
            </a:r>
          </a:p>
          <a:p>
            <a:pPr lvl="0"/>
            <a:r>
              <a:rPr lang="pt-BR" sz="1400" b="1" i="0" u="none" strike="noStrike" cap="none" dirty="0">
                <a:solidFill>
                  <a:srgbClr val="000000"/>
                </a:solidFill>
                <a:effectLst/>
                <a:latin typeface="Arial"/>
                <a:ea typeface="Arial"/>
                <a:cs typeface="Arial"/>
                <a:sym typeface="Arial"/>
              </a:rPr>
              <a:t>O cérebro humano tem uma capacidade </a:t>
            </a:r>
            <a:r>
              <a:rPr lang="pt-BR" sz="1400" b="0" i="0" u="none" strike="noStrike" cap="none" dirty="0">
                <a:solidFill>
                  <a:srgbClr val="000000"/>
                </a:solidFill>
                <a:effectLst/>
                <a:latin typeface="Arial"/>
                <a:ea typeface="Arial"/>
                <a:cs typeface="Arial"/>
                <a:sym typeface="Arial"/>
              </a:rPr>
              <a:t>incrível para mudar durante toda a vida. Mas essa aptidão é maior durante os primeiros 10 anos. Isso significa que o cérebro é capaz de se moldar, de maneiras diferentes, em respostas à experiência.</a:t>
            </a:r>
          </a:p>
          <a:p>
            <a:pPr lvl="0"/>
            <a:r>
              <a:rPr lang="pt-BR" sz="1400" b="1" i="0" u="none" strike="noStrike" cap="none" dirty="0">
                <a:solidFill>
                  <a:srgbClr val="000000"/>
                </a:solidFill>
                <a:effectLst/>
                <a:latin typeface="Arial"/>
                <a:ea typeface="Arial"/>
                <a:cs typeface="Arial"/>
                <a:sym typeface="Arial"/>
              </a:rPr>
              <a:t>O cérebro não é uma entidade </a:t>
            </a:r>
            <a:r>
              <a:rPr lang="pt-BR" sz="1400" b="0" i="0" u="none" strike="noStrike" cap="none" dirty="0">
                <a:solidFill>
                  <a:srgbClr val="000000"/>
                </a:solidFill>
                <a:effectLst/>
                <a:latin typeface="Arial"/>
                <a:ea typeface="Arial"/>
                <a:cs typeface="Arial"/>
                <a:sym typeface="Arial"/>
              </a:rPr>
              <a:t>estática e as capacidades de uma pessoa não estão fixas ao nascer. O próprio cérebro pode ser alterado – ou auxiliado a se adaptar – para a resolução de problemas,</a:t>
            </a:r>
          </a:p>
          <a:p>
            <a:pPr lvl="0"/>
            <a:r>
              <a:rPr lang="pt-BR" sz="1400" b="0" i="0" u="none" strike="noStrike" cap="none" dirty="0">
                <a:solidFill>
                  <a:srgbClr val="000000"/>
                </a:solidFill>
                <a:effectLst/>
                <a:latin typeface="Arial"/>
                <a:ea typeface="Arial"/>
                <a:cs typeface="Arial"/>
                <a:sym typeface="Arial"/>
              </a:rPr>
              <a:t>Às vezes, as experiências negativas ou a falta de estimulação apropriada tendem a ter efeitos sérios e contínuos.</a:t>
            </a:r>
          </a:p>
          <a:p>
            <a:pPr lvl="0"/>
            <a:r>
              <a:rPr lang="pt-BR" sz="1400" b="0" i="0" u="none" strike="noStrike" cap="none" dirty="0">
                <a:solidFill>
                  <a:srgbClr val="000000"/>
                </a:solidFill>
                <a:effectLst/>
                <a:latin typeface="Arial"/>
                <a:ea typeface="Arial"/>
                <a:cs typeface="Arial"/>
                <a:sym typeface="Arial"/>
              </a:rPr>
              <a:t>A eficácia da prevenção e estimulação adequada está na </a:t>
            </a:r>
            <a:r>
              <a:rPr lang="pt-BR" sz="1400" b="1" i="0" u="none" strike="noStrike" cap="none" dirty="0">
                <a:solidFill>
                  <a:srgbClr val="000000"/>
                </a:solidFill>
                <a:effectLst/>
                <a:latin typeface="Arial"/>
                <a:ea typeface="Arial"/>
                <a:cs typeface="Arial"/>
                <a:sym typeface="Arial"/>
              </a:rPr>
              <a:t>intervenção precoce</a:t>
            </a:r>
            <a:r>
              <a:rPr lang="pt-BR" sz="1400" b="0" i="0" u="none" strike="noStrike" cap="none" dirty="0">
                <a:solidFill>
                  <a:srgbClr val="000000"/>
                </a:solidFill>
                <a:effectLst/>
                <a:latin typeface="Arial"/>
                <a:ea typeface="Arial"/>
                <a:cs typeface="Arial"/>
                <a:sym typeface="Arial"/>
              </a:rPr>
              <a:t>.</a:t>
            </a:r>
          </a:p>
          <a:p>
            <a:pPr marL="0" lvl="0" indent="0" algn="l" rtl="0">
              <a:spcBef>
                <a:spcPts val="0"/>
              </a:spcBef>
              <a:spcAft>
                <a:spcPts val="0"/>
              </a:spcAft>
              <a:buNone/>
            </a:pPr>
            <a:endParaRPr sz="1400" dirty="0"/>
          </a:p>
        </p:txBody>
      </p:sp>
    </p:spTree>
    <p:extLst>
      <p:ext uri="{BB962C8B-B14F-4D97-AF65-F5344CB8AC3E}">
        <p14:creationId xmlns:p14="http://schemas.microsoft.com/office/powerpoint/2010/main" val="1574259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3aa9ef042f_0_5: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3aa9ef042f_0_5: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r>
              <a:rPr lang="pt-BR" sz="1400" dirty="0">
                <a:latin typeface="Inter Medium" panose="02000503000000020004" pitchFamily="2" charset="0"/>
                <a:ea typeface="Inter Medium" panose="02000503000000020004" pitchFamily="2" charset="0"/>
              </a:rPr>
              <a:t>O bom cuidador é aquele que busca transcender as limitações pessoais, os seus estados de humor e a própria reatividade, em benefício do que será melhor para o desenvolvimento da criança, atendendo as suas necessidades físicas e emocionais, na medida em que segura o bebê em seus braços tanto quanto o sustenta em sua mente. </a:t>
            </a:r>
          </a:p>
          <a:p>
            <a:r>
              <a:rPr lang="pt-BR" sz="1400" dirty="0"/>
              <a:t>Para Reichert (2016, </a:t>
            </a:r>
            <a:r>
              <a:rPr lang="pt-BR" sz="1400" dirty="0" err="1"/>
              <a:t>pg</a:t>
            </a:r>
            <a:r>
              <a:rPr lang="pt-BR" sz="1400" dirty="0"/>
              <a:t> 58), “O processo é assim antagônico e gratificante. No início, melhor é os pais estabelecerem um vínculo profundo com seus filhos. Depois o desafio passa a ser ajudá-los a se entender como seres únicos, a conquistar autonomia, descobrir o próprio corpo, apropriar-se dos seus talentos, avançar na aprendizagem e independência e, mais tarde – quando chegar a hora – desapegar-se deles e deixá-los partir, sem culpas. ” </a:t>
            </a:r>
          </a:p>
        </p:txBody>
      </p:sp>
    </p:spTree>
    <p:extLst>
      <p:ext uri="{BB962C8B-B14F-4D97-AF65-F5344CB8AC3E}">
        <p14:creationId xmlns:p14="http://schemas.microsoft.com/office/powerpoint/2010/main" val="3793591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lvl="0"/>
            <a:endParaRPr sz="1400" dirty="0"/>
          </a:p>
        </p:txBody>
      </p:sp>
    </p:spTree>
    <p:extLst>
      <p:ext uri="{BB962C8B-B14F-4D97-AF65-F5344CB8AC3E}">
        <p14:creationId xmlns:p14="http://schemas.microsoft.com/office/powerpoint/2010/main" val="3162520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lvl="0"/>
            <a:r>
              <a:rPr lang="pt-BR" sz="1400" b="1" i="0" u="none" strike="noStrike" cap="none" dirty="0">
                <a:solidFill>
                  <a:srgbClr val="000000"/>
                </a:solidFill>
                <a:effectLst/>
                <a:latin typeface="Arial"/>
                <a:ea typeface="Arial"/>
                <a:cs typeface="Arial"/>
                <a:sym typeface="Arial"/>
              </a:rPr>
              <a:t>Permita que a criança faça escolhas</a:t>
            </a:r>
            <a:r>
              <a:rPr lang="pt-BR" sz="1400" b="0" i="0" u="none" strike="noStrike" cap="none" dirty="0">
                <a:solidFill>
                  <a:srgbClr val="000000"/>
                </a:solidFill>
                <a:effectLst/>
                <a:latin typeface="Arial"/>
                <a:ea typeface="Arial"/>
                <a:cs typeface="Arial"/>
                <a:sym typeface="Arial"/>
              </a:rPr>
              <a:t> – oriente e incentive a tomar decisões. Se a escolha pode deixá-la desconfortável ou comprometer seu bem-estar, </a:t>
            </a:r>
            <a:r>
              <a:rPr lang="pt-BR" sz="1400" b="1" i="0" u="none" strike="noStrike" cap="none" dirty="0">
                <a:solidFill>
                  <a:srgbClr val="000000"/>
                </a:solidFill>
                <a:effectLst/>
                <a:latin typeface="Arial"/>
                <a:ea typeface="Arial"/>
                <a:cs typeface="Arial"/>
                <a:sym typeface="Arial"/>
              </a:rPr>
              <a:t>evite focar no erro</a:t>
            </a:r>
            <a:r>
              <a:rPr lang="pt-BR" sz="1400" b="0" i="0" u="none" strike="noStrike" cap="none" dirty="0">
                <a:solidFill>
                  <a:srgbClr val="000000"/>
                </a:solidFill>
                <a:effectLst/>
                <a:latin typeface="Arial"/>
                <a:ea typeface="Arial"/>
                <a:cs typeface="Arial"/>
                <a:sym typeface="Arial"/>
              </a:rPr>
              <a:t> e ajude-a a entender como escolher uma opção. O dia está frio, escolha uma roupa que vai te deixar quentinha ... ajude a criança a refletir sobre o assunto sem se sentir incapaz de fazer boas escolhas.</a:t>
            </a:r>
          </a:p>
          <a:p>
            <a:pPr lvl="0"/>
            <a:r>
              <a:rPr lang="pt-BR" sz="1400" b="1" i="0" u="none" strike="noStrike" cap="none" dirty="0">
                <a:solidFill>
                  <a:srgbClr val="000000"/>
                </a:solidFill>
                <a:effectLst/>
                <a:latin typeface="Arial"/>
                <a:ea typeface="Arial"/>
                <a:cs typeface="Arial"/>
                <a:sym typeface="Arial"/>
              </a:rPr>
              <a:t>Deixe-as aprender com os erros</a:t>
            </a:r>
            <a:r>
              <a:rPr lang="pt-BR" sz="1400" b="0" i="0" u="none" strike="noStrike" cap="none" dirty="0">
                <a:solidFill>
                  <a:srgbClr val="000000"/>
                </a:solidFill>
                <a:effectLst/>
                <a:latin typeface="Arial"/>
                <a:ea typeface="Arial"/>
                <a:cs typeface="Arial"/>
                <a:sym typeface="Arial"/>
              </a:rPr>
              <a:t>- cometer erros é importante para o desenvolvimento infantil, permite que a criança aprenda a lidar com frustrações e desenvolva autonomia e responsabilidade. Nas tarefas escolares por exemplo, auxiliar é diferente do que fazer por ela.</a:t>
            </a:r>
          </a:p>
          <a:p>
            <a:r>
              <a:rPr lang="pt-BR" sz="1400" b="1" i="0" u="none" strike="noStrike" cap="none" dirty="0">
                <a:solidFill>
                  <a:srgbClr val="000000"/>
                </a:solidFill>
                <a:effectLst/>
                <a:latin typeface="Arial"/>
                <a:ea typeface="Arial"/>
                <a:cs typeface="Arial"/>
                <a:sym typeface="Arial"/>
              </a:rPr>
              <a:t>Incentive-as a manifestar sua opinião</a:t>
            </a:r>
            <a:r>
              <a:rPr lang="pt-BR" sz="1400" b="0" i="0" u="none" strike="noStrike" cap="none" dirty="0">
                <a:solidFill>
                  <a:srgbClr val="000000"/>
                </a:solidFill>
                <a:effectLst/>
                <a:latin typeface="Arial"/>
                <a:ea typeface="Arial"/>
                <a:cs typeface="Arial"/>
                <a:sym typeface="Arial"/>
              </a:rPr>
              <a:t> – expressar suas ideias.  Proporcione espaços diários para interação para que ele fale sobre suas experiências. Questione sobre seu dia na escola, o que ele acha sobre um assunto.</a:t>
            </a:r>
          </a:p>
          <a:p>
            <a:pPr marL="158750" indent="0">
              <a:buNone/>
            </a:pPr>
            <a:r>
              <a:rPr lang="pt-BR" sz="1400" b="1" i="0" u="none" strike="noStrike" cap="none" dirty="0">
                <a:solidFill>
                  <a:srgbClr val="000000"/>
                </a:solidFill>
                <a:effectLst/>
                <a:latin typeface="Arial"/>
                <a:ea typeface="Arial"/>
                <a:cs typeface="Arial"/>
                <a:sym typeface="Arial"/>
              </a:rPr>
              <a:t>Atitudes que desenvolvem a autoestima</a:t>
            </a:r>
            <a:r>
              <a:rPr lang="pt-BR" sz="1400" b="0" i="0" u="none" strike="noStrike" cap="none" dirty="0">
                <a:solidFill>
                  <a:srgbClr val="000000"/>
                </a:solidFill>
                <a:effectLst/>
                <a:latin typeface="Arial"/>
                <a:ea typeface="Arial"/>
                <a:cs typeface="Arial"/>
                <a:sym typeface="Arial"/>
              </a:rPr>
              <a:t>:</a:t>
            </a:r>
          </a:p>
          <a:p>
            <a:pPr marL="158750" indent="0">
              <a:buNone/>
            </a:pPr>
            <a:r>
              <a:rPr lang="pt-BR" sz="1400" b="0" i="0" u="none" strike="noStrike" cap="none" dirty="0">
                <a:solidFill>
                  <a:srgbClr val="000000"/>
                </a:solidFill>
                <a:effectLst/>
                <a:latin typeface="Arial"/>
                <a:ea typeface="Arial"/>
                <a:cs typeface="Arial"/>
                <a:sym typeface="Arial"/>
              </a:rPr>
              <a:t>– Valorize a ação da criança, </a:t>
            </a:r>
            <a:r>
              <a:rPr lang="pt-BR" sz="1400" b="1" i="0" u="none" strike="noStrike" cap="none" dirty="0">
                <a:solidFill>
                  <a:srgbClr val="000000"/>
                </a:solidFill>
                <a:effectLst/>
                <a:latin typeface="Arial"/>
                <a:ea typeface="Arial"/>
                <a:cs typeface="Arial"/>
                <a:sym typeface="Arial"/>
              </a:rPr>
              <a:t>elogiando o seu comportamento</a:t>
            </a:r>
            <a:r>
              <a:rPr lang="pt-BR" sz="1400" b="0" i="0" u="none" strike="noStrike" cap="none" dirty="0">
                <a:solidFill>
                  <a:srgbClr val="000000"/>
                </a:solidFill>
                <a:effectLst/>
                <a:latin typeface="Arial"/>
                <a:ea typeface="Arial"/>
                <a:cs typeface="Arial"/>
                <a:sym typeface="Arial"/>
              </a:rPr>
              <a:t>. Por exemplo: “Como o seu quarto está organizado! Parabéns por guardar os seus brinquedos”;</a:t>
            </a:r>
          </a:p>
          <a:p>
            <a:pPr marL="158750" indent="0">
              <a:buNone/>
            </a:pPr>
            <a:r>
              <a:rPr lang="pt-BR" sz="1400" b="0" i="0" u="none" strike="noStrike" cap="none" dirty="0">
                <a:solidFill>
                  <a:srgbClr val="000000"/>
                </a:solidFill>
                <a:effectLst/>
                <a:latin typeface="Arial"/>
                <a:ea typeface="Arial"/>
                <a:cs typeface="Arial"/>
                <a:sym typeface="Arial"/>
              </a:rPr>
              <a:t>– </a:t>
            </a:r>
            <a:r>
              <a:rPr lang="pt-BR" sz="1400" b="1" i="0" u="none" strike="noStrike" cap="none" dirty="0">
                <a:solidFill>
                  <a:srgbClr val="000000"/>
                </a:solidFill>
                <a:effectLst/>
                <a:latin typeface="Arial"/>
                <a:ea typeface="Arial"/>
                <a:cs typeface="Arial"/>
                <a:sym typeface="Arial"/>
              </a:rPr>
              <a:t>Dê responsabilidades</a:t>
            </a:r>
            <a:r>
              <a:rPr lang="pt-BR" sz="1400" b="0" i="0" u="none" strike="noStrike" cap="none" dirty="0">
                <a:solidFill>
                  <a:srgbClr val="000000"/>
                </a:solidFill>
                <a:effectLst/>
                <a:latin typeface="Arial"/>
                <a:ea typeface="Arial"/>
                <a:cs typeface="Arial"/>
                <a:sym typeface="Arial"/>
              </a:rPr>
              <a:t> para a criança levando em consideração a sua idade. Isso ajuda a criança a se sentir útil e responsável por algo. Além de desenvolver o senso de colaboração; </a:t>
            </a:r>
          </a:p>
          <a:p>
            <a:pPr marL="158750" indent="0">
              <a:buNone/>
            </a:pPr>
            <a:r>
              <a:rPr lang="pt-BR" sz="1400" b="0" i="0" u="none" strike="noStrike" cap="none" dirty="0">
                <a:solidFill>
                  <a:srgbClr val="000000"/>
                </a:solidFill>
                <a:effectLst/>
                <a:latin typeface="Arial"/>
                <a:ea typeface="Arial"/>
                <a:cs typeface="Arial"/>
                <a:sym typeface="Arial"/>
              </a:rPr>
              <a:t>– Dê oportunidades para a criança </a:t>
            </a:r>
            <a:r>
              <a:rPr lang="pt-BR" sz="1400" b="1" i="0" u="none" strike="noStrike" cap="none" dirty="0">
                <a:solidFill>
                  <a:srgbClr val="000000"/>
                </a:solidFill>
                <a:effectLst/>
                <a:latin typeface="Arial"/>
                <a:ea typeface="Arial"/>
                <a:cs typeface="Arial"/>
                <a:sym typeface="Arial"/>
              </a:rPr>
              <a:t>expressar sua opinião</a:t>
            </a:r>
            <a:r>
              <a:rPr lang="pt-BR" sz="1400" b="0" i="0" u="none" strike="noStrike" cap="none" dirty="0">
                <a:solidFill>
                  <a:srgbClr val="000000"/>
                </a:solidFill>
                <a:effectLst/>
                <a:latin typeface="Arial"/>
                <a:ea typeface="Arial"/>
                <a:cs typeface="Arial"/>
                <a:sym typeface="Arial"/>
              </a:rPr>
              <a:t>, tomar decisões e resolver algum problema. Cuidado para não subestimar a criança, ela nos surpreende; </a:t>
            </a:r>
          </a:p>
          <a:p>
            <a:pPr marL="158750" indent="0">
              <a:buNone/>
            </a:pPr>
            <a:r>
              <a:rPr lang="pt-BR" sz="1400" b="0" i="0" u="none" strike="noStrike" cap="none" dirty="0">
                <a:solidFill>
                  <a:srgbClr val="000000"/>
                </a:solidFill>
                <a:effectLst/>
                <a:latin typeface="Arial"/>
                <a:ea typeface="Arial"/>
                <a:cs typeface="Arial"/>
                <a:sym typeface="Arial"/>
              </a:rPr>
              <a:t>– </a:t>
            </a:r>
            <a:r>
              <a:rPr lang="pt-BR" sz="1400" b="1" i="0" u="none" strike="noStrike" cap="none" dirty="0">
                <a:solidFill>
                  <a:srgbClr val="000000"/>
                </a:solidFill>
                <a:effectLst/>
                <a:latin typeface="Arial"/>
                <a:ea typeface="Arial"/>
                <a:cs typeface="Arial"/>
                <a:sym typeface="Arial"/>
              </a:rPr>
              <a:t>Foque no esforço</a:t>
            </a:r>
            <a:r>
              <a:rPr lang="pt-BR" sz="1400" b="0" i="0" u="none" strike="noStrike" cap="none" dirty="0">
                <a:solidFill>
                  <a:srgbClr val="000000"/>
                </a:solidFill>
                <a:effectLst/>
                <a:latin typeface="Arial"/>
                <a:ea typeface="Arial"/>
                <a:cs typeface="Arial"/>
                <a:sym typeface="Arial"/>
              </a:rPr>
              <a:t> que a criança teve para chegar no resultado e não somente no resultado. Por exemplo: “Ao invés de falar “Excelente nota”, diga “ Parabéns! Você estudou muito para conseguir tirar essa nota”;</a:t>
            </a:r>
          </a:p>
          <a:p>
            <a:pPr marL="158750" indent="0">
              <a:buNone/>
            </a:pPr>
            <a:r>
              <a:rPr lang="pt-BR" sz="1400" b="0" i="0" u="none" strike="noStrike" cap="none" dirty="0">
                <a:solidFill>
                  <a:srgbClr val="000000"/>
                </a:solidFill>
                <a:effectLst/>
                <a:latin typeface="Arial"/>
                <a:ea typeface="Arial"/>
                <a:cs typeface="Arial"/>
                <a:sym typeface="Arial"/>
              </a:rPr>
              <a:t>– </a:t>
            </a:r>
            <a:r>
              <a:rPr lang="pt-BR" sz="1400" b="1" i="0" u="none" strike="noStrike" cap="none" dirty="0">
                <a:solidFill>
                  <a:srgbClr val="000000"/>
                </a:solidFill>
                <a:effectLst/>
                <a:latin typeface="Arial"/>
                <a:ea typeface="Arial"/>
                <a:cs typeface="Arial"/>
                <a:sym typeface="Arial"/>
              </a:rPr>
              <a:t>Evite palavras ou frases desencorajadoras</a:t>
            </a:r>
            <a:r>
              <a:rPr lang="pt-BR" sz="1400" b="0" i="0" u="none" strike="noStrike" cap="none" dirty="0">
                <a:solidFill>
                  <a:srgbClr val="000000"/>
                </a:solidFill>
                <a:effectLst/>
                <a:latin typeface="Arial"/>
                <a:ea typeface="Arial"/>
                <a:cs typeface="Arial"/>
                <a:sym typeface="Arial"/>
              </a:rPr>
              <a:t>, como dizer que a criança é burra, desajeitada, boba, desorganizada ou “Você não faz nada direito”, “Já falei mil vezes e você não aprendeu! ”. Não use estas palavras e expressões, pois a criança tende a acreditar naquilo, minando sua autoestima; </a:t>
            </a:r>
          </a:p>
          <a:p>
            <a:pPr marL="158750" indent="0">
              <a:buNone/>
            </a:pPr>
            <a:r>
              <a:rPr lang="pt-BR" sz="1400" b="0" i="0" u="none" strike="noStrike" cap="none" dirty="0">
                <a:solidFill>
                  <a:srgbClr val="000000"/>
                </a:solidFill>
                <a:effectLst/>
                <a:latin typeface="Arial"/>
                <a:ea typeface="Arial"/>
                <a:cs typeface="Arial"/>
                <a:sym typeface="Arial"/>
              </a:rPr>
              <a:t>– </a:t>
            </a:r>
            <a:r>
              <a:rPr lang="pt-BR" sz="1400" b="1" i="0" u="none" strike="noStrike" cap="none" dirty="0">
                <a:solidFill>
                  <a:srgbClr val="000000"/>
                </a:solidFill>
                <a:effectLst/>
                <a:latin typeface="Arial"/>
                <a:ea typeface="Arial"/>
                <a:cs typeface="Arial"/>
                <a:sym typeface="Arial"/>
              </a:rPr>
              <a:t>Evite rótulos</a:t>
            </a:r>
            <a:r>
              <a:rPr lang="pt-BR" sz="1400" b="0" i="0" u="none" strike="noStrike" cap="none" dirty="0">
                <a:solidFill>
                  <a:srgbClr val="000000"/>
                </a:solidFill>
                <a:effectLst/>
                <a:latin typeface="Arial"/>
                <a:ea typeface="Arial"/>
                <a:cs typeface="Arial"/>
                <a:sym typeface="Arial"/>
              </a:rPr>
              <a:t>. As palavras têm poder: tanto para o mal como para o bem. Se você diz que a criança tem “um gênio muito difícil” ou “é muito teimosa e agitada”, é provável que ela internalizará essa característica e passará a agir desta forma; </a:t>
            </a:r>
          </a:p>
          <a:p>
            <a:pPr marL="158750" indent="0">
              <a:buNone/>
            </a:pPr>
            <a:r>
              <a:rPr lang="pt-BR" sz="1400" b="0" i="0" u="none" strike="noStrike" cap="none" dirty="0">
                <a:solidFill>
                  <a:srgbClr val="000000"/>
                </a:solidFill>
                <a:effectLst/>
                <a:latin typeface="Arial"/>
                <a:ea typeface="Arial"/>
                <a:cs typeface="Arial"/>
                <a:sym typeface="Arial"/>
              </a:rPr>
              <a:t>– Disponibilize um tempo em que você possa estar com a criança de corpo e alma. </a:t>
            </a:r>
            <a:r>
              <a:rPr lang="pt-BR" sz="1400" b="1" i="0" u="none" strike="noStrike" cap="none" dirty="0">
                <a:solidFill>
                  <a:srgbClr val="000000"/>
                </a:solidFill>
                <a:effectLst/>
                <a:latin typeface="Arial"/>
                <a:ea typeface="Arial"/>
                <a:cs typeface="Arial"/>
                <a:sym typeface="Arial"/>
              </a:rPr>
              <a:t>Dê</a:t>
            </a:r>
            <a:r>
              <a:rPr lang="pt-BR" sz="1400" b="0" i="0" u="none" strike="noStrike" cap="none" dirty="0">
                <a:solidFill>
                  <a:srgbClr val="000000"/>
                </a:solidFill>
                <a:effectLst/>
                <a:latin typeface="Arial"/>
                <a:ea typeface="Arial"/>
                <a:cs typeface="Arial"/>
                <a:sym typeface="Arial"/>
              </a:rPr>
              <a:t> </a:t>
            </a:r>
            <a:r>
              <a:rPr lang="pt-BR" sz="1400" b="1" i="0" u="none" strike="noStrike" cap="none" dirty="0">
                <a:solidFill>
                  <a:srgbClr val="000000"/>
                </a:solidFill>
                <a:effectLst/>
                <a:latin typeface="Arial"/>
                <a:ea typeface="Arial"/>
                <a:cs typeface="Arial"/>
                <a:sym typeface="Arial"/>
              </a:rPr>
              <a:t>atenção devida, brinque e crie</a:t>
            </a:r>
            <a:r>
              <a:rPr lang="pt-BR" sz="1400" b="0" i="0" u="none" strike="noStrike" cap="none" dirty="0">
                <a:solidFill>
                  <a:srgbClr val="000000"/>
                </a:solidFill>
                <a:effectLst/>
                <a:latin typeface="Arial"/>
                <a:ea typeface="Arial"/>
                <a:cs typeface="Arial"/>
                <a:sym typeface="Arial"/>
              </a:rPr>
              <a:t> atividades juntos. É importante que haja conexão entre você e a criança; – Corrija os erros, de uma forma respeitosa e afetiva, para que gere um aprendizado e não sentimento de culpa; </a:t>
            </a:r>
          </a:p>
          <a:p>
            <a:pPr marL="158750" indent="0">
              <a:buNone/>
            </a:pPr>
            <a:r>
              <a:rPr lang="pt-BR" sz="1400" b="0" i="0" u="none" strike="noStrike" cap="none" dirty="0">
                <a:solidFill>
                  <a:srgbClr val="000000"/>
                </a:solidFill>
                <a:effectLst/>
                <a:latin typeface="Arial"/>
                <a:ea typeface="Arial"/>
                <a:cs typeface="Arial"/>
                <a:sym typeface="Arial"/>
              </a:rPr>
              <a:t>– </a:t>
            </a:r>
            <a:r>
              <a:rPr lang="pt-BR" sz="1400" b="1" i="0" u="none" strike="noStrike" cap="none" dirty="0">
                <a:solidFill>
                  <a:srgbClr val="000000"/>
                </a:solidFill>
                <a:effectLst/>
                <a:latin typeface="Arial"/>
                <a:ea typeface="Arial"/>
                <a:cs typeface="Arial"/>
                <a:sym typeface="Arial"/>
              </a:rPr>
              <a:t>Ensine a criança a resolver seus próprios problemas</a:t>
            </a:r>
            <a:r>
              <a:rPr lang="pt-BR" sz="1400" b="0" i="0" u="none" strike="noStrike" cap="none" dirty="0">
                <a:solidFill>
                  <a:srgbClr val="000000"/>
                </a:solidFill>
                <a:effectLst/>
                <a:latin typeface="Arial"/>
                <a:ea typeface="Arial"/>
                <a:cs typeface="Arial"/>
                <a:sym typeface="Arial"/>
              </a:rPr>
              <a:t> e a aprender com seus erros e atitudes, de uma forma positiva. Por exemplo, se a criança não tirou uma boa nota em uma matéria escolar, incentive a estudar mais e se preparar para se superar na próxima; </a:t>
            </a:r>
          </a:p>
          <a:p>
            <a:pPr marL="158750" indent="0">
              <a:buNone/>
            </a:pPr>
            <a:r>
              <a:rPr lang="pt-BR" sz="1400" b="0" i="0" u="none" strike="noStrike" cap="none" dirty="0">
                <a:solidFill>
                  <a:srgbClr val="000000"/>
                </a:solidFill>
                <a:effectLst/>
                <a:latin typeface="Arial"/>
                <a:ea typeface="Arial"/>
                <a:cs typeface="Arial"/>
                <a:sym typeface="Arial"/>
              </a:rPr>
              <a:t>– Não faça pela criança coisas que ela já consegue fazer sozinha. </a:t>
            </a:r>
            <a:r>
              <a:rPr lang="pt-BR" sz="1400" b="1" i="0" u="none" strike="noStrike" cap="none" dirty="0">
                <a:solidFill>
                  <a:srgbClr val="000000"/>
                </a:solidFill>
                <a:effectLst/>
                <a:latin typeface="Arial"/>
                <a:ea typeface="Arial"/>
                <a:cs typeface="Arial"/>
                <a:sym typeface="Arial"/>
              </a:rPr>
              <a:t>Incentive a sua</a:t>
            </a:r>
            <a:r>
              <a:rPr lang="pt-BR" sz="1400" b="0" i="0" u="none" strike="noStrike" cap="none" dirty="0">
                <a:solidFill>
                  <a:srgbClr val="000000"/>
                </a:solidFill>
                <a:effectLst/>
                <a:latin typeface="Arial"/>
                <a:ea typeface="Arial"/>
                <a:cs typeface="Arial"/>
                <a:sym typeface="Arial"/>
              </a:rPr>
              <a:t> </a:t>
            </a:r>
            <a:r>
              <a:rPr lang="pt-BR" sz="1400" b="1" i="0" u="none" strike="noStrike" cap="none" dirty="0">
                <a:solidFill>
                  <a:srgbClr val="000000"/>
                </a:solidFill>
                <a:effectLst/>
                <a:latin typeface="Arial"/>
                <a:ea typeface="Arial"/>
                <a:cs typeface="Arial"/>
                <a:sym typeface="Arial"/>
              </a:rPr>
              <a:t>autonomia</a:t>
            </a:r>
            <a:r>
              <a:rPr lang="pt-BR" sz="1400" b="0" i="0" u="none" strike="noStrike" cap="none" dirty="0">
                <a:solidFill>
                  <a:srgbClr val="000000"/>
                </a:solidFill>
                <a:effectLst/>
                <a:latin typeface="Arial"/>
                <a:ea typeface="Arial"/>
                <a:cs typeface="Arial"/>
                <a:sym typeface="Arial"/>
              </a:rPr>
              <a:t> de acordo com sua idade, demonstrando confiança e admiração; </a:t>
            </a:r>
          </a:p>
          <a:p>
            <a:pPr marL="158750" indent="0">
              <a:buNone/>
            </a:pPr>
            <a:r>
              <a:rPr lang="pt-BR" sz="1400" b="0" i="0" u="none" strike="noStrike" cap="none" dirty="0">
                <a:solidFill>
                  <a:srgbClr val="000000"/>
                </a:solidFill>
                <a:effectLst/>
                <a:latin typeface="Arial"/>
                <a:ea typeface="Arial"/>
                <a:cs typeface="Arial"/>
                <a:sym typeface="Arial"/>
              </a:rPr>
              <a:t>– Reconheça e </a:t>
            </a:r>
            <a:r>
              <a:rPr lang="pt-BR" sz="1400" b="1" i="0" u="none" strike="noStrike" cap="none" dirty="0">
                <a:solidFill>
                  <a:srgbClr val="000000"/>
                </a:solidFill>
                <a:effectLst/>
                <a:latin typeface="Arial"/>
                <a:ea typeface="Arial"/>
                <a:cs typeface="Arial"/>
                <a:sym typeface="Arial"/>
              </a:rPr>
              <a:t>valorize suas conquistas</a:t>
            </a:r>
            <a:r>
              <a:rPr lang="pt-BR" sz="1400" b="0" i="0" u="none" strike="noStrike" cap="none" dirty="0">
                <a:solidFill>
                  <a:srgbClr val="000000"/>
                </a:solidFill>
                <a:effectLst/>
                <a:latin typeface="Arial"/>
                <a:ea typeface="Arial"/>
                <a:cs typeface="Arial"/>
                <a:sym typeface="Arial"/>
              </a:rPr>
              <a:t>; </a:t>
            </a:r>
          </a:p>
          <a:p>
            <a:pPr marL="158750" indent="0">
              <a:buNone/>
            </a:pPr>
            <a:r>
              <a:rPr lang="pt-BR" sz="1400" b="0" i="0" u="none" strike="noStrike" cap="none" dirty="0">
                <a:solidFill>
                  <a:srgbClr val="000000"/>
                </a:solidFill>
                <a:effectLst/>
                <a:latin typeface="Arial"/>
                <a:ea typeface="Arial"/>
                <a:cs typeface="Arial"/>
                <a:sym typeface="Arial"/>
              </a:rPr>
              <a:t>– Não compare a criança com irmãos, familiares ou amigos. </a:t>
            </a:r>
            <a:r>
              <a:rPr lang="pt-BR" sz="1400" b="1" i="0" u="none" strike="noStrike" cap="none" dirty="0">
                <a:solidFill>
                  <a:srgbClr val="000000"/>
                </a:solidFill>
                <a:effectLst/>
                <a:latin typeface="Arial"/>
                <a:ea typeface="Arial"/>
                <a:cs typeface="Arial"/>
                <a:sym typeface="Arial"/>
              </a:rPr>
              <a:t>Cada criança é única</a:t>
            </a:r>
            <a:r>
              <a:rPr lang="pt-BR" sz="1400" b="0" i="0" u="none" strike="noStrike" cap="none" dirty="0">
                <a:solidFill>
                  <a:srgbClr val="000000"/>
                </a:solidFill>
                <a:effectLst/>
                <a:latin typeface="Arial"/>
                <a:ea typeface="Arial"/>
                <a:cs typeface="Arial"/>
                <a:sym typeface="Arial"/>
              </a:rPr>
              <a:t>; </a:t>
            </a:r>
          </a:p>
          <a:p>
            <a:pPr marL="158750" indent="0">
              <a:buNone/>
            </a:pPr>
            <a:r>
              <a:rPr lang="pt-BR" sz="1400" b="0" i="0" u="none" strike="noStrike" cap="none" dirty="0">
                <a:solidFill>
                  <a:srgbClr val="000000"/>
                </a:solidFill>
                <a:effectLst/>
                <a:latin typeface="Arial"/>
                <a:ea typeface="Arial"/>
                <a:cs typeface="Arial"/>
                <a:sym typeface="Arial"/>
              </a:rPr>
              <a:t>– Coloque </a:t>
            </a:r>
            <a:r>
              <a:rPr lang="pt-BR" sz="1400" b="1" i="0" u="none" strike="noStrike" cap="none" dirty="0">
                <a:solidFill>
                  <a:srgbClr val="000000"/>
                </a:solidFill>
                <a:effectLst/>
                <a:latin typeface="Arial"/>
                <a:ea typeface="Arial"/>
                <a:cs typeface="Arial"/>
                <a:sym typeface="Arial"/>
              </a:rPr>
              <a:t>limites claros</a:t>
            </a:r>
            <a:r>
              <a:rPr lang="pt-BR" sz="1400" b="0" i="0" u="none" strike="noStrike" cap="none" dirty="0">
                <a:solidFill>
                  <a:srgbClr val="000000"/>
                </a:solidFill>
                <a:effectLst/>
                <a:latin typeface="Arial"/>
                <a:ea typeface="Arial"/>
                <a:cs typeface="Arial"/>
                <a:sym typeface="Arial"/>
              </a:rPr>
              <a:t> para a criança, ensinando-a prever as consequências de suas ações. Por exemplo: “Assim que você arrumar o seu quarto, poderá brincar com os seus amigos”; </a:t>
            </a:r>
          </a:p>
          <a:p>
            <a:pPr marL="158750" indent="0">
              <a:buNone/>
            </a:pPr>
            <a:r>
              <a:rPr lang="pt-BR" sz="1400" b="1" i="0" u="none" strike="noStrike" cap="none" dirty="0">
                <a:solidFill>
                  <a:srgbClr val="000000"/>
                </a:solidFill>
                <a:effectLst/>
                <a:latin typeface="Arial"/>
                <a:ea typeface="Arial"/>
                <a:cs typeface="Arial"/>
                <a:sym typeface="Arial"/>
              </a:rPr>
              <a:t>- Ensine a lidar com as emoções, </a:t>
            </a:r>
            <a:r>
              <a:rPr lang="pt-BR" sz="1400" b="0" i="0" u="none" strike="noStrike" cap="none" dirty="0">
                <a:solidFill>
                  <a:srgbClr val="000000"/>
                </a:solidFill>
                <a:effectLst/>
                <a:latin typeface="Arial"/>
                <a:ea typeface="Arial"/>
                <a:cs typeface="Arial"/>
                <a:sym typeface="Arial"/>
              </a:rPr>
              <a:t>valide suas emoções, é importante ajudá-los a reconhecer suas emoções. Muitas vezes os etiquetamos de ‘birrentos’ ou de ‘rebeldes’, sem buscar dialogar com eles e saber o que lhes ocorre. Ter medo, tristeza, raiva é normal. A questão é saber reconhecer o sentimento, controlá-lo para poder buscar a melhor solução para o problema. Portanto, ensine a criança a lidar com os sentimentos de frustração, alegria, decepção, entre vários outros. Além disso, respeite os sentimentos e emoções sem julgamentos e demonstre que você valoriza o que ela tem a dizer.</a:t>
            </a:r>
          </a:p>
          <a:p>
            <a:pPr marL="158750" indent="0">
              <a:buNone/>
            </a:pPr>
            <a:r>
              <a:rPr lang="pt-BR" sz="1400" b="0" i="0" u="none" strike="noStrike" cap="none" dirty="0">
                <a:solidFill>
                  <a:srgbClr val="000000"/>
                </a:solidFill>
                <a:effectLst/>
                <a:latin typeface="Arial"/>
                <a:ea typeface="Arial"/>
                <a:cs typeface="Arial"/>
                <a:sym typeface="Arial"/>
              </a:rPr>
              <a:t>– </a:t>
            </a:r>
            <a:r>
              <a:rPr lang="pt-BR" sz="1400" b="1" i="0" u="none" strike="noStrike" cap="none" dirty="0">
                <a:solidFill>
                  <a:srgbClr val="000000"/>
                </a:solidFill>
                <a:effectLst/>
                <a:latin typeface="Arial"/>
                <a:ea typeface="Arial"/>
                <a:cs typeface="Arial"/>
                <a:sym typeface="Arial"/>
              </a:rPr>
              <a:t>Seja o exemplo</a:t>
            </a:r>
            <a:r>
              <a:rPr lang="pt-BR" sz="1400" b="0" i="0" u="none" strike="noStrike" cap="none" dirty="0">
                <a:solidFill>
                  <a:srgbClr val="000000"/>
                </a:solidFill>
                <a:effectLst/>
                <a:latin typeface="Arial"/>
                <a:ea typeface="Arial"/>
                <a:cs typeface="Arial"/>
                <a:sym typeface="Arial"/>
              </a:rPr>
              <a:t>. A criança aprende observando nossas ações e atitudes. </a:t>
            </a:r>
          </a:p>
          <a:p>
            <a:pPr marL="158750" indent="0">
              <a:buNone/>
            </a:pPr>
            <a:r>
              <a:rPr lang="pt-BR" sz="1400" b="0" i="0" u="none" strike="noStrike" cap="none" dirty="0">
                <a:solidFill>
                  <a:srgbClr val="000000"/>
                </a:solidFill>
                <a:effectLst/>
                <a:latin typeface="Arial"/>
                <a:ea typeface="Arial"/>
                <a:cs typeface="Arial"/>
                <a:sym typeface="Arial"/>
              </a:rPr>
              <a:t>Portanto se dê valor. Não se culpe, não se xingue ou menospreze. “A criança também irá aprender como falar de si mesma da mesma forma que os pais falam de si mesmos”. Quando promovemos um ambiente afetivo e acolhedor baseado no respeito e diálogo, estamos contribuindo para o desenvolvimento saudável emocional da criança. A criança irá se desenvolver com uma visão positiva de si mesmo, e conseguirá se apresentar ao mundo com segurança. </a:t>
            </a:r>
          </a:p>
          <a:p>
            <a:pPr fontAlgn="base"/>
            <a:r>
              <a:rPr lang="pt-BR" sz="1400" b="0" i="0" u="none" strike="noStrike" cap="none" dirty="0">
                <a:solidFill>
                  <a:srgbClr val="000000"/>
                </a:solidFill>
                <a:effectLst/>
                <a:latin typeface="Arial"/>
                <a:ea typeface="Arial"/>
                <a:cs typeface="Arial"/>
                <a:sym typeface="Arial"/>
              </a:rPr>
              <a:t>Acreditamos que a chave para uma melhor educação esteja em </a:t>
            </a:r>
            <a:r>
              <a:rPr lang="pt-BR" sz="1400" b="1" i="0" u="none" strike="noStrike" cap="none" dirty="0">
                <a:solidFill>
                  <a:srgbClr val="000000"/>
                </a:solidFill>
                <a:effectLst/>
                <a:latin typeface="Arial"/>
                <a:ea typeface="Arial"/>
                <a:cs typeface="Arial"/>
                <a:sym typeface="Arial"/>
              </a:rPr>
              <a:t>reeducarmos como pais</a:t>
            </a:r>
            <a:r>
              <a:rPr lang="pt-BR" sz="1400" b="0" i="0" u="none" strike="noStrike" cap="none" dirty="0">
                <a:solidFill>
                  <a:srgbClr val="000000"/>
                </a:solidFill>
                <a:effectLst/>
                <a:latin typeface="Arial"/>
                <a:ea typeface="Arial"/>
                <a:cs typeface="Arial"/>
                <a:sym typeface="Arial"/>
              </a:rPr>
              <a:t>, para evitar repetir em nossos filhos os mesmos erros que nossos pais cometeram com a gente. Dessa forma, não seria necessário buscar mil e uma estratégias para melhorar a autoestima de nossos filhos. Simplesmente o desenvolvimento da autoestima seria algo normal.</a:t>
            </a:r>
          </a:p>
          <a:p>
            <a:endParaRPr lang="pt-BR" sz="1400" b="0" i="0" u="none" strike="noStrike" cap="none" dirty="0">
              <a:solidFill>
                <a:srgbClr val="000000"/>
              </a:solidFill>
              <a:effectLst/>
              <a:latin typeface="Arial"/>
              <a:ea typeface="Arial"/>
              <a:cs typeface="Arial"/>
              <a:sym typeface="Arial"/>
            </a:endParaRPr>
          </a:p>
          <a:p>
            <a:endParaRPr sz="1400" dirty="0"/>
          </a:p>
        </p:txBody>
      </p:sp>
    </p:spTree>
    <p:extLst>
      <p:ext uri="{BB962C8B-B14F-4D97-AF65-F5344CB8AC3E}">
        <p14:creationId xmlns:p14="http://schemas.microsoft.com/office/powerpoint/2010/main" val="14733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400" b="0" i="0" u="none" strike="noStrike" cap="none" dirty="0">
                <a:solidFill>
                  <a:srgbClr val="000000"/>
                </a:solidFill>
                <a:effectLst/>
                <a:latin typeface="Arial"/>
                <a:ea typeface="Arial"/>
                <a:cs typeface="Arial"/>
                <a:sym typeface="Arial"/>
              </a:rPr>
              <a:t>Elogios gratuitos e recompensas conduzem as pessoas a depender de aprovação e julgamentos externos. Ou seja, em relacionamentos baseados em elogios ou retribuições, nasce uma crença de que “sou bom apenas se outras pessoas disserem ou reconhecerem que sou bom”.  E assim, as pessoas passam a evitar a qualquer custo cometer erros (o que não é saudável e nada agradável ou sustentável) e se envergonharem de tê-los cometido.</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400" b="0" i="0" u="none" strike="noStrike" cap="none" dirty="0">
                <a:solidFill>
                  <a:srgbClr val="000000"/>
                </a:solidFill>
                <a:effectLst/>
                <a:latin typeface="Arial"/>
                <a:ea typeface="Arial"/>
                <a:cs typeface="Arial"/>
                <a:sym typeface="Arial"/>
              </a:rPr>
              <a:t>Então, pode elogiar? Pode.  Mas, os elogios </a:t>
            </a:r>
            <a:r>
              <a:rPr lang="pt-BR" sz="1400" b="1" i="0" u="none" strike="noStrike" cap="none" dirty="0">
                <a:solidFill>
                  <a:srgbClr val="000000"/>
                </a:solidFill>
                <a:effectLst/>
                <a:latin typeface="Arial"/>
                <a:ea typeface="Arial"/>
                <a:cs typeface="Arial"/>
                <a:sym typeface="Arial"/>
              </a:rPr>
              <a:t>não devem ser a base do relacionament</a:t>
            </a:r>
            <a:r>
              <a:rPr lang="pt-BR" sz="1400" b="0" i="0" u="none" strike="noStrike" cap="none" dirty="0">
                <a:solidFill>
                  <a:srgbClr val="000000"/>
                </a:solidFill>
                <a:effectLst/>
                <a:latin typeface="Arial"/>
                <a:ea typeface="Arial"/>
                <a:cs typeface="Arial"/>
                <a:sym typeface="Arial"/>
              </a:rPr>
              <a:t>o. Procure responder às situações da vida de forma encorajadora, trocando, quando possível, frases como “Boa menina” por “Obrigada por ajudar! ’, “Estou orgulhoso (a) de sua nota” por “Esta nota reflete seu esforço. Como você se sente por ter tirado esta nota? ” Use: “Aprecio a sua ajuda”. “Parabéns, você encontrou a solução sozinho! ”.</a:t>
            </a:r>
          </a:p>
          <a:p>
            <a:pPr marL="158750" indent="0">
              <a:buNone/>
            </a:pPr>
            <a:endParaRPr sz="1400" dirty="0"/>
          </a:p>
        </p:txBody>
      </p:sp>
    </p:spTree>
    <p:extLst>
      <p:ext uri="{BB962C8B-B14F-4D97-AF65-F5344CB8AC3E}">
        <p14:creationId xmlns:p14="http://schemas.microsoft.com/office/powerpoint/2010/main" val="18330842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929D19-A5D8-1149-0CD3-8D64B253418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Imagem 2">
            <a:extLst>
              <a:ext uri="{FF2B5EF4-FFF2-40B4-BE49-F238E27FC236}">
                <a16:creationId xmlns:a16="http://schemas.microsoft.com/office/drawing/2014/main" id="{F62BD56C-386A-4463-AEF0-7707B410090E}"/>
              </a:ext>
            </a:extLst>
          </p:cNvPr>
          <p:cNvPicPr>
            <a:picLocks noChangeAspect="1"/>
          </p:cNvPicPr>
          <p:nvPr userDrawn="1"/>
        </p:nvPicPr>
        <p:blipFill rotWithShape="1">
          <a:blip r:embed="rId3"/>
          <a:srcRect r="42159" b="-21643"/>
          <a:stretch/>
        </p:blipFill>
        <p:spPr>
          <a:xfrm>
            <a:off x="209792" y="4368641"/>
            <a:ext cx="838172" cy="306101"/>
          </a:xfrm>
          <a:prstGeom prst="rect">
            <a:avLst/>
          </a:prstGeom>
        </p:spPr>
      </p:pic>
      <p:sp>
        <p:nvSpPr>
          <p:cNvPr id="5" name="Espaço Reservado para Texto 4">
            <a:extLst>
              <a:ext uri="{FF2B5EF4-FFF2-40B4-BE49-F238E27FC236}">
                <a16:creationId xmlns:a16="http://schemas.microsoft.com/office/drawing/2014/main" id="{47C3291E-5E66-67B2-8DFF-F53443B838B4}"/>
              </a:ext>
            </a:extLst>
          </p:cNvPr>
          <p:cNvSpPr>
            <a:spLocks noGrp="1"/>
          </p:cNvSpPr>
          <p:nvPr>
            <p:ph type="body" sz="quarter" idx="13" hasCustomPrompt="1"/>
          </p:nvPr>
        </p:nvSpPr>
        <p:spPr>
          <a:xfrm>
            <a:off x="3056778" y="591670"/>
            <a:ext cx="5627594" cy="2532165"/>
          </a:xfrm>
        </p:spPr>
        <p:txBody>
          <a:bodyPr>
            <a:normAutofit/>
          </a:bodyPr>
          <a:lstStyle>
            <a:lvl1pPr marL="114300" indent="0">
              <a:buNone/>
              <a:defRPr sz="3200" b="0">
                <a:solidFill>
                  <a:schemeClr val="bg1"/>
                </a:solidFill>
                <a:latin typeface="Syncopate" panose="02000505000000020003" pitchFamily="2" charset="0"/>
              </a:defRPr>
            </a:lvl1pPr>
          </a:lstStyle>
          <a:p>
            <a:pPr lvl="0"/>
            <a:r>
              <a:rPr lang="pt-BR" dirty="0"/>
              <a:t>Clique para editar os estilos de texto mestres</a:t>
            </a:r>
          </a:p>
        </p:txBody>
      </p:sp>
      <p:sp>
        <p:nvSpPr>
          <p:cNvPr id="7" name="Espaço Reservado para Texto 6">
            <a:extLst>
              <a:ext uri="{FF2B5EF4-FFF2-40B4-BE49-F238E27FC236}">
                <a16:creationId xmlns:a16="http://schemas.microsoft.com/office/drawing/2014/main" id="{F25D7D21-20FF-7BB5-CC78-72904E535E5C}"/>
              </a:ext>
            </a:extLst>
          </p:cNvPr>
          <p:cNvSpPr>
            <a:spLocks noGrp="1"/>
          </p:cNvSpPr>
          <p:nvPr>
            <p:ph type="body" sz="quarter" idx="14"/>
          </p:nvPr>
        </p:nvSpPr>
        <p:spPr>
          <a:xfrm>
            <a:off x="3056778" y="3352137"/>
            <a:ext cx="5627594" cy="1562763"/>
          </a:xfrm>
        </p:spPr>
        <p:txBody>
          <a:bodyPr>
            <a:normAutofit/>
          </a:bodyPr>
          <a:lstStyle>
            <a:lvl1pPr marL="114300" indent="0" algn="r">
              <a:buNone/>
              <a:defRPr sz="22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2544737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7932"/>
            <a:ext cx="4552603" cy="3595285"/>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83483"/>
            <a:ext cx="3860079"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5917519" y="4773255"/>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8970" y="1"/>
            <a:ext cx="4000499" cy="5143499"/>
          </a:xfrm>
        </p:spPr>
        <p:txBody>
          <a:bodyPr/>
          <a:lstStyle/>
          <a:p>
            <a:endParaRPr lang="pt-BR" dirty="0"/>
          </a:p>
        </p:txBody>
      </p:sp>
    </p:spTree>
    <p:extLst>
      <p:ext uri="{BB962C8B-B14F-4D97-AF65-F5344CB8AC3E}">
        <p14:creationId xmlns:p14="http://schemas.microsoft.com/office/powerpoint/2010/main" val="362523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2318"/>
            <a:ext cx="4579497" cy="3611951"/>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56075"/>
            <a:ext cx="388025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8970" y="1"/>
            <a:ext cx="4000499" cy="5143499"/>
          </a:xfrm>
        </p:spPr>
        <p:txBody>
          <a:bodyPr/>
          <a:lstStyle/>
          <a:p>
            <a:endParaRPr lang="pt-BR" dirty="0"/>
          </a:p>
        </p:txBody>
      </p:sp>
      <p:pic>
        <p:nvPicPr>
          <p:cNvPr id="2" name="Imagem 1">
            <a:extLst>
              <a:ext uri="{FF2B5EF4-FFF2-40B4-BE49-F238E27FC236}">
                <a16:creationId xmlns:a16="http://schemas.microsoft.com/office/drawing/2014/main" id="{E8DEAA73-9F98-B78D-FA9C-6477496D6290}"/>
              </a:ext>
            </a:extLst>
          </p:cNvPr>
          <p:cNvPicPr>
            <a:picLocks noChangeAspect="1"/>
          </p:cNvPicPr>
          <p:nvPr userDrawn="1"/>
        </p:nvPicPr>
        <p:blipFill>
          <a:blip r:embed="rId3"/>
          <a:stretch>
            <a:fillRect/>
          </a:stretch>
        </p:blipFill>
        <p:spPr>
          <a:xfrm>
            <a:off x="5942330" y="4734197"/>
            <a:ext cx="1449094" cy="251639"/>
          </a:xfrm>
          <a:prstGeom prst="rect">
            <a:avLst/>
          </a:prstGeom>
        </p:spPr>
      </p:pic>
    </p:spTree>
    <p:extLst>
      <p:ext uri="{BB962C8B-B14F-4D97-AF65-F5344CB8AC3E}">
        <p14:creationId xmlns:p14="http://schemas.microsoft.com/office/powerpoint/2010/main" val="4289072313"/>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1820189"/>
            <a:ext cx="2295362" cy="3323311"/>
          </a:xfrm>
          <a:prstGeom prst="rect">
            <a:avLst/>
          </a:prstGeom>
        </p:spPr>
      </p:pic>
      <p:pic>
        <p:nvPicPr>
          <p:cNvPr id="5" name="Imagem 4" descr="Desenho de personagem de desenho animado&#10;&#10;Descrição gerada automaticamente com confiança média">
            <a:extLst>
              <a:ext uri="{FF2B5EF4-FFF2-40B4-BE49-F238E27FC236}">
                <a16:creationId xmlns:a16="http://schemas.microsoft.com/office/drawing/2014/main" id="{0AF22357-DDD5-63AD-958B-349DE2717204}"/>
              </a:ext>
            </a:extLst>
          </p:cNvPr>
          <p:cNvPicPr>
            <a:picLocks noChangeAspect="1"/>
          </p:cNvPicPr>
          <p:nvPr userDrawn="1"/>
        </p:nvPicPr>
        <p:blipFill>
          <a:blip r:embed="rId3"/>
          <a:stretch>
            <a:fillRect/>
          </a:stretch>
        </p:blipFill>
        <p:spPr>
          <a:xfrm>
            <a:off x="7416866" y="154190"/>
            <a:ext cx="1493526" cy="259355"/>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443300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1820189"/>
            <a:ext cx="2295362" cy="3323311"/>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2" name="Imagem 1">
            <a:extLst>
              <a:ext uri="{FF2B5EF4-FFF2-40B4-BE49-F238E27FC236}">
                <a16:creationId xmlns:a16="http://schemas.microsoft.com/office/drawing/2014/main" id="{3CAF841C-1953-58BB-EE99-609D703A3A79}"/>
              </a:ext>
            </a:extLst>
          </p:cNvPr>
          <p:cNvPicPr>
            <a:picLocks noChangeAspect="1"/>
          </p:cNvPicPr>
          <p:nvPr userDrawn="1"/>
        </p:nvPicPr>
        <p:blipFill>
          <a:blip r:embed="rId3"/>
          <a:stretch>
            <a:fillRect/>
          </a:stretch>
        </p:blipFill>
        <p:spPr>
          <a:xfrm>
            <a:off x="7506144" y="158342"/>
            <a:ext cx="1449094" cy="251639"/>
          </a:xfrm>
          <a:prstGeom prst="rect">
            <a:avLst/>
          </a:prstGeom>
        </p:spPr>
      </p:pic>
    </p:spTree>
    <p:extLst>
      <p:ext uri="{BB962C8B-B14F-4D97-AF65-F5344CB8AC3E}">
        <p14:creationId xmlns:p14="http://schemas.microsoft.com/office/powerpoint/2010/main" val="344170241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15274"/>
          <a:stretch/>
        </p:blipFill>
        <p:spPr>
          <a:xfrm rot="16200000">
            <a:off x="5267825" y="1267324"/>
            <a:ext cx="4196685" cy="3555666"/>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975B4EDE-4DFD-654D-5058-BBEAE3AA4357}"/>
              </a:ext>
            </a:extLst>
          </p:cNvPr>
          <p:cNvPicPr>
            <a:picLocks noChangeAspect="1"/>
          </p:cNvPicPr>
          <p:nvPr userDrawn="1"/>
        </p:nvPicPr>
        <p:blipFill>
          <a:blip r:embed="rId4"/>
          <a:stretch>
            <a:fillRect/>
          </a:stretch>
        </p:blipFill>
        <p:spPr>
          <a:xfrm>
            <a:off x="195796" y="154190"/>
            <a:ext cx="1493526" cy="259355"/>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3671553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Tree>
    <p:extLst>
      <p:ext uri="{BB962C8B-B14F-4D97-AF65-F5344CB8AC3E}">
        <p14:creationId xmlns:p14="http://schemas.microsoft.com/office/powerpoint/2010/main" val="399563994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2139E64-306B-CE32-946F-4D6B42D545E6}"/>
              </a:ext>
            </a:extLst>
          </p:cNvPr>
          <p:cNvPicPr>
            <a:picLocks noChangeAspect="1"/>
          </p:cNvPicPr>
          <p:nvPr userDrawn="1"/>
        </p:nvPicPr>
        <p:blipFill rotWithShape="1">
          <a:blip r:embed="rId2"/>
          <a:srcRect l="18703" t="18703"/>
          <a:stretch/>
        </p:blipFill>
        <p:spPr>
          <a:xfrm>
            <a:off x="0" y="0"/>
            <a:ext cx="9144000" cy="5143500"/>
          </a:xfrm>
          <a:prstGeom prst="rect">
            <a:avLst/>
          </a:prstGeom>
        </p:spPr>
      </p:pic>
      <p:pic>
        <p:nvPicPr>
          <p:cNvPr id="4" name="Imagem 3">
            <a:extLst>
              <a:ext uri="{FF2B5EF4-FFF2-40B4-BE49-F238E27FC236}">
                <a16:creationId xmlns:a16="http://schemas.microsoft.com/office/drawing/2014/main" id="{CD80FB1B-5F44-11D1-4D9B-E72A95B4E24E}"/>
              </a:ext>
            </a:extLst>
          </p:cNvPr>
          <p:cNvPicPr>
            <a:picLocks noChangeAspect="1"/>
          </p:cNvPicPr>
          <p:nvPr userDrawn="1"/>
        </p:nvPicPr>
        <p:blipFill>
          <a:blip r:embed="rId3"/>
          <a:stretch>
            <a:fillRect/>
          </a:stretch>
        </p:blipFill>
        <p:spPr>
          <a:xfrm>
            <a:off x="7512867" y="221425"/>
            <a:ext cx="1449094" cy="251639"/>
          </a:xfrm>
          <a:prstGeom prst="rect">
            <a:avLst/>
          </a:prstGeom>
        </p:spPr>
      </p:pic>
      <p:sp>
        <p:nvSpPr>
          <p:cNvPr id="6" name="Espaço Reservado para Texto 5">
            <a:extLst>
              <a:ext uri="{FF2B5EF4-FFF2-40B4-BE49-F238E27FC236}">
                <a16:creationId xmlns:a16="http://schemas.microsoft.com/office/drawing/2014/main" id="{27FD89D2-182F-F7E1-5A36-AD558288DAEE}"/>
              </a:ext>
            </a:extLst>
          </p:cNvPr>
          <p:cNvSpPr>
            <a:spLocks noGrp="1"/>
          </p:cNvSpPr>
          <p:nvPr>
            <p:ph type="body" sz="quarter" idx="13"/>
          </p:nvPr>
        </p:nvSpPr>
        <p:spPr>
          <a:xfrm>
            <a:off x="719231" y="664976"/>
            <a:ext cx="2824163" cy="612775"/>
          </a:xfrm>
        </p:spPr>
        <p:txBody>
          <a:bodyPr>
            <a:noAutofit/>
          </a:bodyPr>
          <a:lstStyle>
            <a:lvl1pPr marL="114300" indent="0">
              <a:buNone/>
              <a:defRPr sz="2800" b="1">
                <a:solidFill>
                  <a:schemeClr val="tx1"/>
                </a:solidFill>
                <a:latin typeface="Syncopate" panose="02000505000000020003" pitchFamily="2" charset="0"/>
              </a:defRPr>
            </a:lvl1pPr>
          </a:lstStyle>
          <a:p>
            <a:pPr lvl="0"/>
            <a:r>
              <a:rPr lang="pt-BR" dirty="0"/>
              <a:t>Clique para editar os</a:t>
            </a:r>
          </a:p>
        </p:txBody>
      </p:sp>
      <p:sp>
        <p:nvSpPr>
          <p:cNvPr id="8" name="Espaço Reservado para Texto 7">
            <a:extLst>
              <a:ext uri="{FF2B5EF4-FFF2-40B4-BE49-F238E27FC236}">
                <a16:creationId xmlns:a16="http://schemas.microsoft.com/office/drawing/2014/main" id="{28BA559A-FE70-3923-653F-000809BDD998}"/>
              </a:ext>
            </a:extLst>
          </p:cNvPr>
          <p:cNvSpPr>
            <a:spLocks noGrp="1"/>
          </p:cNvSpPr>
          <p:nvPr>
            <p:ph type="body" sz="quarter" idx="14"/>
          </p:nvPr>
        </p:nvSpPr>
        <p:spPr>
          <a:xfrm>
            <a:off x="3925888" y="2571750"/>
            <a:ext cx="4914900" cy="2351088"/>
          </a:xfrm>
        </p:spPr>
        <p:txBody>
          <a:bodyPr>
            <a:normAutofit/>
          </a:bodyPr>
          <a:lstStyle>
            <a:lvl1pPr>
              <a:lnSpc>
                <a:spcPct val="100000"/>
              </a:lnSpc>
              <a:spcAft>
                <a:spcPts val="600"/>
              </a:spcAft>
              <a:defRPr sz="24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1173682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70546"/>
            <a:ext cx="4746625" cy="1186001"/>
          </a:xfrm>
        </p:spPr>
        <p:txBody>
          <a:bodyPr>
            <a:noAutofit/>
          </a:bodyPr>
          <a:lstStyle>
            <a:lvl1pPr marL="114300" indent="0">
              <a:buNone/>
              <a:defRPr sz="2400" b="1">
                <a:solidFill>
                  <a:srgbClr val="FF5F00"/>
                </a:solidFill>
                <a:latin typeface="Syncopate" panose="02000505000000020003" pitchFamily="2" charset="0"/>
                <a:ea typeface="Inter" panose="02000503000000020004" pitchFamily="2" charset="0"/>
              </a:defRPr>
            </a:lvl1pPr>
          </a:lstStyle>
          <a:p>
            <a:pPr lvl="0"/>
            <a:r>
              <a:rPr lang="pt-BR" dirty="0"/>
              <a:t>Clique para editar</a:t>
            </a:r>
          </a:p>
        </p:txBody>
      </p:sp>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bg2">
                    <a:lumMod val="50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13" name="Espaço Reservado para Texto 12">
            <a:extLst>
              <a:ext uri="{FF2B5EF4-FFF2-40B4-BE49-F238E27FC236}">
                <a16:creationId xmlns:a16="http://schemas.microsoft.com/office/drawing/2014/main" id="{26554B97-24AF-E0C6-017C-060EC9F8BB84}"/>
              </a:ext>
            </a:extLst>
          </p:cNvPr>
          <p:cNvSpPr>
            <a:spLocks noGrp="1"/>
          </p:cNvSpPr>
          <p:nvPr>
            <p:ph type="body" sz="quarter" idx="17" hasCustomPrompt="1"/>
          </p:nvPr>
        </p:nvSpPr>
        <p:spPr>
          <a:xfrm>
            <a:off x="463550" y="4189413"/>
            <a:ext cx="4746625" cy="617537"/>
          </a:xfrm>
        </p:spPr>
        <p:txBody>
          <a:bodyPr>
            <a:normAutofit/>
          </a:bodyPr>
          <a:lstStyle>
            <a:lvl1pPr marL="114300" indent="0">
              <a:buNone/>
              <a:defRPr sz="2000">
                <a:solidFill>
                  <a:srgbClr val="00AE42"/>
                </a:solidFill>
                <a:latin typeface="Inter" panose="02000503000000020004" pitchFamily="2" charset="0"/>
                <a:ea typeface="Inter" panose="02000503000000020004" pitchFamily="2" charset="0"/>
              </a:defRPr>
            </a:lvl1pPr>
          </a:lstStyle>
          <a:p>
            <a:pPr lvl="0"/>
            <a:r>
              <a:rPr lang="pt-BR" dirty="0"/>
              <a:t>www.escoladepais.org.br</a:t>
            </a:r>
          </a:p>
        </p:txBody>
      </p:sp>
      <p:pic>
        <p:nvPicPr>
          <p:cNvPr id="14" name="Imagem 13" descr="Desenho de personagem de desenho animado&#10;&#10;Descrição gerada automaticamente com confiança média">
            <a:extLst>
              <a:ext uri="{FF2B5EF4-FFF2-40B4-BE49-F238E27FC236}">
                <a16:creationId xmlns:a16="http://schemas.microsoft.com/office/drawing/2014/main" id="{F8DE2D4F-6094-6533-37BE-5B901C2C6FE3}"/>
              </a:ext>
            </a:extLst>
          </p:cNvPr>
          <p:cNvPicPr>
            <a:picLocks noChangeAspect="1"/>
          </p:cNvPicPr>
          <p:nvPr userDrawn="1"/>
        </p:nvPicPr>
        <p:blipFill>
          <a:blip r:embed="rId4"/>
          <a:stretch>
            <a:fillRect/>
          </a:stretch>
        </p:blipFill>
        <p:spPr>
          <a:xfrm>
            <a:off x="195796" y="154190"/>
            <a:ext cx="1493526" cy="259355"/>
          </a:xfrm>
          <a:prstGeom prst="rect">
            <a:avLst/>
          </a:prstGeom>
        </p:spPr>
      </p:pic>
    </p:spTree>
    <p:extLst>
      <p:ext uri="{BB962C8B-B14F-4D97-AF65-F5344CB8AC3E}">
        <p14:creationId xmlns:p14="http://schemas.microsoft.com/office/powerpoint/2010/main" val="402194865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05970"/>
            <a:ext cx="4746625" cy="1250577"/>
          </a:xfrm>
        </p:spPr>
        <p:txBody>
          <a:bodyPr>
            <a:noAutofit/>
          </a:bodyPr>
          <a:lstStyle>
            <a:lvl1pPr marL="114300" indent="0">
              <a:buNone/>
              <a:defRPr sz="2400" b="1">
                <a:solidFill>
                  <a:srgbClr val="FFC62C"/>
                </a:solidFill>
                <a:latin typeface="Syncopate" panose="02000505000000020003" pitchFamily="2" charset="0"/>
                <a:ea typeface="Inter" panose="02000503000000020004" pitchFamily="2" charset="0"/>
              </a:defRPr>
            </a:lvl1pPr>
          </a:lstStyle>
          <a:p>
            <a:pPr lvl="0"/>
            <a:r>
              <a:rPr lang="pt-BR" dirty="0"/>
              <a:t>Clique para editar</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tx1">
                    <a:lumMod val="85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7" name="Espaço Reservado para Texto 6">
            <a:extLst>
              <a:ext uri="{FF2B5EF4-FFF2-40B4-BE49-F238E27FC236}">
                <a16:creationId xmlns:a16="http://schemas.microsoft.com/office/drawing/2014/main" id="{674A7356-9748-04F1-235C-5959D98C34BE}"/>
              </a:ext>
            </a:extLst>
          </p:cNvPr>
          <p:cNvSpPr>
            <a:spLocks noGrp="1"/>
          </p:cNvSpPr>
          <p:nvPr>
            <p:ph type="body" sz="quarter" idx="17" hasCustomPrompt="1"/>
          </p:nvPr>
        </p:nvSpPr>
        <p:spPr>
          <a:xfrm>
            <a:off x="463550" y="4208463"/>
            <a:ext cx="4746625" cy="525462"/>
          </a:xfrm>
        </p:spPr>
        <p:txBody>
          <a:bodyPr>
            <a:noAutofit/>
          </a:bodyPr>
          <a:lstStyle>
            <a:lvl1pPr marL="114300" indent="0">
              <a:buNone/>
              <a:defRPr sz="2000">
                <a:solidFill>
                  <a:srgbClr val="FFC62C"/>
                </a:solidFill>
                <a:latin typeface="Inter" panose="02000503000000020004" pitchFamily="2" charset="0"/>
                <a:ea typeface="Inter" panose="02000503000000020004" pitchFamily="2" charset="0"/>
              </a:defRPr>
            </a:lvl1pPr>
          </a:lstStyle>
          <a:p>
            <a:pPr lvl="0"/>
            <a:r>
              <a:rPr lang="pt-BR" dirty="0"/>
              <a:t>www.escoladepais.org.br</a:t>
            </a:r>
          </a:p>
        </p:txBody>
      </p:sp>
    </p:spTree>
    <p:extLst>
      <p:ext uri="{BB962C8B-B14F-4D97-AF65-F5344CB8AC3E}">
        <p14:creationId xmlns:p14="http://schemas.microsoft.com/office/powerpoint/2010/main" val="303136762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9A3E3167-C8C6-ACFC-772F-B1052794466F}"/>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99658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2FE4BB65-3CB6-F2BD-8B1A-5337B99757F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6" name="Imagem 5" descr="Desenho de personagem de desenho animado&#10;&#10;Descrição gerada automaticamente com confiança média">
            <a:extLst>
              <a:ext uri="{FF2B5EF4-FFF2-40B4-BE49-F238E27FC236}">
                <a16:creationId xmlns:a16="http://schemas.microsoft.com/office/drawing/2014/main" id="{FA9E1560-A23A-F15F-E174-945CD8A09AB7}"/>
              </a:ext>
            </a:extLst>
          </p:cNvPr>
          <p:cNvPicPr>
            <a:picLocks noChangeAspect="1"/>
          </p:cNvPicPr>
          <p:nvPr userDrawn="1"/>
        </p:nvPicPr>
        <p:blipFill>
          <a:blip r:embed="rId3"/>
          <a:stretch>
            <a:fillRect/>
          </a:stretch>
        </p:blipFill>
        <p:spPr>
          <a:xfrm>
            <a:off x="293840" y="208494"/>
            <a:ext cx="1493526" cy="259355"/>
          </a:xfrm>
          <a:prstGeom prst="rect">
            <a:avLst/>
          </a:prstGeom>
        </p:spPr>
      </p:pic>
      <p:sp>
        <p:nvSpPr>
          <p:cNvPr id="9" name="Espaço Reservado para Texto 8">
            <a:extLst>
              <a:ext uri="{FF2B5EF4-FFF2-40B4-BE49-F238E27FC236}">
                <a16:creationId xmlns:a16="http://schemas.microsoft.com/office/drawing/2014/main" id="{3CF70932-7635-72E9-FF51-64535C615F42}"/>
              </a:ext>
            </a:extLst>
          </p:cNvPr>
          <p:cNvSpPr>
            <a:spLocks noGrp="1"/>
          </p:cNvSpPr>
          <p:nvPr>
            <p:ph type="body" sz="quarter" idx="13"/>
          </p:nvPr>
        </p:nvSpPr>
        <p:spPr>
          <a:xfrm>
            <a:off x="2212509" y="467849"/>
            <a:ext cx="3825875" cy="614362"/>
          </a:xfrm>
        </p:spPr>
        <p:txBody>
          <a:bodyPr>
            <a:noAutofit/>
          </a:bodyPr>
          <a:lstStyle>
            <a:lvl1pPr marL="114300" indent="0">
              <a:buNone/>
              <a:defRPr sz="2800" b="1">
                <a:solidFill>
                  <a:srgbClr val="04AF4B"/>
                </a:solidFill>
                <a:latin typeface="Syncopate" panose="02000505000000020003" pitchFamily="2" charset="0"/>
              </a:defRPr>
            </a:lvl1pPr>
          </a:lstStyle>
          <a:p>
            <a:pPr lvl="0"/>
            <a:r>
              <a:rPr lang="pt-BR" dirty="0"/>
              <a:t>Clique para editar os estilos de</a:t>
            </a:r>
          </a:p>
        </p:txBody>
      </p:sp>
      <p:sp>
        <p:nvSpPr>
          <p:cNvPr id="11" name="Espaço Reservado para Texto 10">
            <a:extLst>
              <a:ext uri="{FF2B5EF4-FFF2-40B4-BE49-F238E27FC236}">
                <a16:creationId xmlns:a16="http://schemas.microsoft.com/office/drawing/2014/main" id="{ABCBF4CF-5762-DF85-C155-04230433BB3F}"/>
              </a:ext>
            </a:extLst>
          </p:cNvPr>
          <p:cNvSpPr>
            <a:spLocks noGrp="1"/>
          </p:cNvSpPr>
          <p:nvPr>
            <p:ph type="body" sz="quarter" idx="14"/>
          </p:nvPr>
        </p:nvSpPr>
        <p:spPr>
          <a:xfrm>
            <a:off x="1344707" y="1479176"/>
            <a:ext cx="6535178" cy="2286000"/>
          </a:xfrm>
        </p:spPr>
        <p:txBody>
          <a:bodyPr>
            <a:normAutofit/>
          </a:bodyPr>
          <a:lstStyle>
            <a:lvl1pPr marL="114300" indent="0">
              <a:lnSpc>
                <a:spcPct val="100000"/>
              </a:lnSpc>
              <a:spcAft>
                <a:spcPts val="600"/>
              </a:spcAft>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
        <p:nvSpPr>
          <p:cNvPr id="14" name="Espaço Reservado para Texto 13">
            <a:extLst>
              <a:ext uri="{FF2B5EF4-FFF2-40B4-BE49-F238E27FC236}">
                <a16:creationId xmlns:a16="http://schemas.microsoft.com/office/drawing/2014/main" id="{25D98A27-11D8-AB3C-C47E-108B323C34CC}"/>
              </a:ext>
            </a:extLst>
          </p:cNvPr>
          <p:cNvSpPr>
            <a:spLocks noGrp="1"/>
          </p:cNvSpPr>
          <p:nvPr>
            <p:ph type="body" sz="quarter" idx="15"/>
          </p:nvPr>
        </p:nvSpPr>
        <p:spPr>
          <a:xfrm>
            <a:off x="3079750" y="3940175"/>
            <a:ext cx="5243513" cy="987425"/>
          </a:xfrm>
        </p:spPr>
        <p:txBody>
          <a:bodyPr>
            <a:noAutofit/>
          </a:bodyPr>
          <a:lstStyle>
            <a:lvl1pPr marL="114300" indent="0">
              <a:lnSpc>
                <a:spcPct val="100000"/>
              </a:lnSpc>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1515255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883279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612162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F22E3CD-7EDF-5A48-5334-38FC272D6D78}"/>
              </a:ext>
            </a:extLst>
          </p:cNvPr>
          <p:cNvPicPr>
            <a:picLocks noChangeAspect="1"/>
          </p:cNvPicPr>
          <p:nvPr userDrawn="1"/>
        </p:nvPicPr>
        <p:blipFill rotWithShape="1">
          <a:blip r:embed="rId2"/>
          <a:srcRect r="69190"/>
          <a:stretch/>
        </p:blipFill>
        <p:spPr>
          <a:xfrm>
            <a:off x="0" y="0"/>
            <a:ext cx="2541494" cy="5143500"/>
          </a:xfrm>
          <a:prstGeom prst="rect">
            <a:avLst/>
          </a:prstGeom>
        </p:spPr>
      </p:pic>
      <p:sp>
        <p:nvSpPr>
          <p:cNvPr id="4" name="Espaço Reservado para Texto 3">
            <a:extLst>
              <a:ext uri="{FF2B5EF4-FFF2-40B4-BE49-F238E27FC236}">
                <a16:creationId xmlns:a16="http://schemas.microsoft.com/office/drawing/2014/main" id="{6150A44F-3002-671B-8680-44FE521256A9}"/>
              </a:ext>
            </a:extLst>
          </p:cNvPr>
          <p:cNvSpPr>
            <a:spLocks noGrp="1"/>
          </p:cNvSpPr>
          <p:nvPr>
            <p:ph type="body" sz="quarter" idx="13"/>
          </p:nvPr>
        </p:nvSpPr>
        <p:spPr>
          <a:xfrm>
            <a:off x="2641600" y="262731"/>
            <a:ext cx="4243294" cy="592138"/>
          </a:xfrm>
        </p:spPr>
        <p:txBody>
          <a:bodyPr>
            <a:noAutofit/>
          </a:bodyPr>
          <a:lstStyle>
            <a:lvl1pPr marL="114300" indent="0" algn="l">
              <a:buNone/>
              <a:defRPr sz="2800" b="1">
                <a:solidFill>
                  <a:srgbClr val="04AF4B"/>
                </a:solidFill>
                <a:latin typeface="Syncopate" panose="02000505000000020003" pitchFamily="2" charset="0"/>
              </a:defRPr>
            </a:lvl1pPr>
          </a:lstStyle>
          <a:p>
            <a:pPr lvl="0"/>
            <a:r>
              <a:rPr lang="pt-BR" dirty="0"/>
              <a:t>Clique para editar</a:t>
            </a:r>
          </a:p>
        </p:txBody>
      </p:sp>
      <p:sp>
        <p:nvSpPr>
          <p:cNvPr id="6" name="Espaço Reservado para Texto 5">
            <a:extLst>
              <a:ext uri="{FF2B5EF4-FFF2-40B4-BE49-F238E27FC236}">
                <a16:creationId xmlns:a16="http://schemas.microsoft.com/office/drawing/2014/main" id="{5CC23896-A6AA-3E42-320B-0F14FD0A83E5}"/>
              </a:ext>
            </a:extLst>
          </p:cNvPr>
          <p:cNvSpPr>
            <a:spLocks noGrp="1"/>
          </p:cNvSpPr>
          <p:nvPr>
            <p:ph type="body" sz="quarter" idx="14"/>
          </p:nvPr>
        </p:nvSpPr>
        <p:spPr>
          <a:xfrm>
            <a:off x="2641600" y="1082675"/>
            <a:ext cx="6207125" cy="3502025"/>
          </a:xfrm>
        </p:spPr>
        <p:txBody>
          <a:bodyPr>
            <a:normAutofit/>
          </a:bodyPr>
          <a:lstStyle>
            <a:lvl1pPr marL="114300" indent="0">
              <a:lnSpc>
                <a:spcPct val="100000"/>
              </a:lnSpc>
              <a:spcAft>
                <a:spcPts val="600"/>
              </a:spcAft>
              <a:buNone/>
              <a:defRPr sz="2400">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descr="Desenho de personagem de desenho animado&#10;&#10;Descrição gerada automaticamente com confiança média">
            <a:extLst>
              <a:ext uri="{FF2B5EF4-FFF2-40B4-BE49-F238E27FC236}">
                <a16:creationId xmlns:a16="http://schemas.microsoft.com/office/drawing/2014/main" id="{7926AFC4-6767-6CEC-5B09-CBC4AE303B65}"/>
              </a:ext>
            </a:extLst>
          </p:cNvPr>
          <p:cNvPicPr>
            <a:picLocks noChangeAspect="1"/>
          </p:cNvPicPr>
          <p:nvPr userDrawn="1"/>
        </p:nvPicPr>
        <p:blipFill>
          <a:blip r:embed="rId3"/>
          <a:stretch>
            <a:fillRect/>
          </a:stretch>
        </p:blipFill>
        <p:spPr>
          <a:xfrm>
            <a:off x="7355199" y="255494"/>
            <a:ext cx="1493526" cy="259355"/>
          </a:xfrm>
          <a:prstGeom prst="rect">
            <a:avLst/>
          </a:prstGeom>
        </p:spPr>
      </p:pic>
    </p:spTree>
    <p:extLst>
      <p:ext uri="{BB962C8B-B14F-4D97-AF65-F5344CB8AC3E}">
        <p14:creationId xmlns:p14="http://schemas.microsoft.com/office/powerpoint/2010/main" val="3113801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6E3481-6DB0-8909-07BA-001D5895171D}"/>
              </a:ext>
            </a:extLst>
          </p:cNvPr>
          <p:cNvPicPr>
            <a:picLocks noChangeAspect="1"/>
          </p:cNvPicPr>
          <p:nvPr userDrawn="1"/>
        </p:nvPicPr>
        <p:blipFill rotWithShape="1">
          <a:blip r:embed="rId2"/>
          <a:srcRect r="63949"/>
          <a:stretch/>
        </p:blipFill>
        <p:spPr>
          <a:xfrm>
            <a:off x="0" y="0"/>
            <a:ext cx="2973788" cy="5143500"/>
          </a:xfrm>
          <a:prstGeom prst="rect">
            <a:avLst/>
          </a:prstGeom>
        </p:spPr>
      </p:pic>
      <p:sp>
        <p:nvSpPr>
          <p:cNvPr id="4" name="Espaço Reservado para Texto 3">
            <a:extLst>
              <a:ext uri="{FF2B5EF4-FFF2-40B4-BE49-F238E27FC236}">
                <a16:creationId xmlns:a16="http://schemas.microsoft.com/office/drawing/2014/main" id="{CA934A2E-3AA9-F001-0E79-F73FBC13BC08}"/>
              </a:ext>
            </a:extLst>
          </p:cNvPr>
          <p:cNvSpPr>
            <a:spLocks noGrp="1"/>
          </p:cNvSpPr>
          <p:nvPr>
            <p:ph type="body" sz="quarter" idx="13"/>
          </p:nvPr>
        </p:nvSpPr>
        <p:spPr>
          <a:xfrm>
            <a:off x="2628900" y="249238"/>
            <a:ext cx="4450976" cy="623888"/>
          </a:xfrm>
        </p:spPr>
        <p:txBody>
          <a:bodyPr>
            <a:noAutofit/>
          </a:bodyPr>
          <a:lstStyle>
            <a:lvl1pPr marL="114300" indent="0" algn="l">
              <a:lnSpc>
                <a:spcPct val="100000"/>
              </a:lnSpc>
              <a:buNone/>
              <a:defRPr sz="2800" b="1">
                <a:solidFill>
                  <a:srgbClr val="FFC62C"/>
                </a:solidFill>
                <a:latin typeface="Syncopate" panose="02000505000000020003" pitchFamily="2" charset="0"/>
              </a:defRPr>
            </a:lvl1pPr>
          </a:lstStyle>
          <a:p>
            <a:pPr lvl="0"/>
            <a:r>
              <a:rPr lang="pt-BR" dirty="0"/>
              <a:t>Clique para editar os estilos de</a:t>
            </a:r>
          </a:p>
        </p:txBody>
      </p:sp>
      <p:sp>
        <p:nvSpPr>
          <p:cNvPr id="6" name="Espaço Reservado para Texto 5">
            <a:extLst>
              <a:ext uri="{FF2B5EF4-FFF2-40B4-BE49-F238E27FC236}">
                <a16:creationId xmlns:a16="http://schemas.microsoft.com/office/drawing/2014/main" id="{4EE35C34-0A26-F2BF-2749-434409CFBBD7}"/>
              </a:ext>
            </a:extLst>
          </p:cNvPr>
          <p:cNvSpPr>
            <a:spLocks noGrp="1"/>
          </p:cNvSpPr>
          <p:nvPr>
            <p:ph type="body" sz="quarter" idx="14"/>
          </p:nvPr>
        </p:nvSpPr>
        <p:spPr>
          <a:xfrm>
            <a:off x="2628900" y="1122363"/>
            <a:ext cx="6097588" cy="3540125"/>
          </a:xfrm>
        </p:spPr>
        <p:txBody>
          <a:bodyPr>
            <a:normAutofit/>
          </a:bodyPr>
          <a:lstStyle>
            <a:lvl1pPr>
              <a:lnSpc>
                <a:spcPct val="100000"/>
              </a:lnSpc>
              <a:spcAft>
                <a:spcPts val="600"/>
              </a:spcAft>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a:extLst>
              <a:ext uri="{FF2B5EF4-FFF2-40B4-BE49-F238E27FC236}">
                <a16:creationId xmlns:a16="http://schemas.microsoft.com/office/drawing/2014/main" id="{B1495648-DD78-9D54-6248-E2B3F82D06C7}"/>
              </a:ext>
            </a:extLst>
          </p:cNvPr>
          <p:cNvPicPr>
            <a:picLocks noChangeAspect="1"/>
          </p:cNvPicPr>
          <p:nvPr userDrawn="1"/>
        </p:nvPicPr>
        <p:blipFill>
          <a:blip r:embed="rId3"/>
          <a:stretch>
            <a:fillRect/>
          </a:stretch>
        </p:blipFill>
        <p:spPr>
          <a:xfrm>
            <a:off x="7474830" y="249238"/>
            <a:ext cx="1449094" cy="251639"/>
          </a:xfrm>
          <a:prstGeom prst="rect">
            <a:avLst/>
          </a:prstGeom>
        </p:spPr>
      </p:pic>
    </p:spTree>
    <p:extLst>
      <p:ext uri="{BB962C8B-B14F-4D97-AF65-F5344CB8AC3E}">
        <p14:creationId xmlns:p14="http://schemas.microsoft.com/office/powerpoint/2010/main" val="291223478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8658BE01-F1FE-E604-E5FD-CEFA9C4EB475}"/>
              </a:ext>
            </a:extLst>
          </p:cNvPr>
          <p:cNvPicPr>
            <a:picLocks noChangeAspect="1"/>
          </p:cNvPicPr>
          <p:nvPr userDrawn="1"/>
        </p:nvPicPr>
        <p:blipFill rotWithShape="1">
          <a:blip r:embed="rId2"/>
          <a:srcRect l="18852" t="18852"/>
          <a:stretch/>
        </p:blipFill>
        <p:spPr>
          <a:xfrm>
            <a:off x="0" y="0"/>
            <a:ext cx="9144001" cy="5143500"/>
          </a:xfrm>
          <a:prstGeom prst="rect">
            <a:avLst/>
          </a:prstGeom>
        </p:spPr>
      </p:pic>
      <p:sp>
        <p:nvSpPr>
          <p:cNvPr id="4" name="Espaço Reservado para Texto 3">
            <a:extLst>
              <a:ext uri="{FF2B5EF4-FFF2-40B4-BE49-F238E27FC236}">
                <a16:creationId xmlns:a16="http://schemas.microsoft.com/office/drawing/2014/main" id="{63CC38D6-6ABA-984E-BAAC-A28A28A2128A}"/>
              </a:ext>
            </a:extLst>
          </p:cNvPr>
          <p:cNvSpPr>
            <a:spLocks noGrp="1"/>
          </p:cNvSpPr>
          <p:nvPr>
            <p:ph type="body" sz="quarter" idx="13"/>
          </p:nvPr>
        </p:nvSpPr>
        <p:spPr>
          <a:xfrm>
            <a:off x="511735" y="760414"/>
            <a:ext cx="3327400" cy="725487"/>
          </a:xfrm>
        </p:spPr>
        <p:txBody>
          <a:bodyPr>
            <a:noAutofit/>
          </a:bodyPr>
          <a:lstStyle>
            <a:lvl1pPr marL="114300" indent="0" algn="ctr">
              <a:buNone/>
              <a:defRPr sz="2800" b="1">
                <a:solidFill>
                  <a:schemeClr val="bg1"/>
                </a:solidFill>
                <a:latin typeface="Syncopate" panose="02000505000000020003" pitchFamily="2" charset="0"/>
              </a:defRPr>
            </a:lvl1pPr>
          </a:lstStyle>
          <a:p>
            <a:pPr lvl="0"/>
            <a:r>
              <a:rPr lang="pt-BR" dirty="0"/>
              <a:t>Clique para editar os</a:t>
            </a:r>
          </a:p>
        </p:txBody>
      </p:sp>
      <p:sp>
        <p:nvSpPr>
          <p:cNvPr id="6" name="Espaço Reservado para Texto 5">
            <a:extLst>
              <a:ext uri="{FF2B5EF4-FFF2-40B4-BE49-F238E27FC236}">
                <a16:creationId xmlns:a16="http://schemas.microsoft.com/office/drawing/2014/main" id="{06EFF2DA-B7B0-3C1E-9EE3-C4B9C4D80EA3}"/>
              </a:ext>
            </a:extLst>
          </p:cNvPr>
          <p:cNvSpPr>
            <a:spLocks noGrp="1"/>
          </p:cNvSpPr>
          <p:nvPr>
            <p:ph type="body" sz="quarter" idx="14"/>
          </p:nvPr>
        </p:nvSpPr>
        <p:spPr>
          <a:xfrm>
            <a:off x="3677771" y="2474259"/>
            <a:ext cx="5224182" cy="2500966"/>
          </a:xfrm>
        </p:spPr>
        <p:txBody>
          <a:bodyPr>
            <a:normAutofit/>
          </a:bodyPr>
          <a:lstStyle>
            <a:lvl1pPr marL="114300" indent="0">
              <a:lnSpc>
                <a:spcPct val="100000"/>
              </a:lnSpc>
              <a:spcAft>
                <a:spcPts val="600"/>
              </a:spcAft>
              <a:buNone/>
              <a:defRPr sz="2800">
                <a:solidFill>
                  <a:schemeClr val="tx1"/>
                </a:solidFill>
                <a:latin typeface="Inter" panose="02000503000000020004" pitchFamily="2" charset="0"/>
                <a:ea typeface="Inter" panose="02000503000000020004" pitchFamily="2" charset="0"/>
              </a:defRPr>
            </a:lvl1pPr>
          </a:lstStyle>
          <a:p>
            <a:pPr lvl="0"/>
            <a:r>
              <a:rPr lang="pt-BR" dirty="0"/>
              <a:t>Clique para editar os estilos</a:t>
            </a:r>
          </a:p>
        </p:txBody>
      </p:sp>
      <p:pic>
        <p:nvPicPr>
          <p:cNvPr id="10" name="Imagem 9">
            <a:extLst>
              <a:ext uri="{FF2B5EF4-FFF2-40B4-BE49-F238E27FC236}">
                <a16:creationId xmlns:a16="http://schemas.microsoft.com/office/drawing/2014/main" id="{226AE4C3-529C-CAAE-4402-FBD5B60FE765}"/>
              </a:ext>
            </a:extLst>
          </p:cNvPr>
          <p:cNvPicPr>
            <a:picLocks noChangeAspect="1"/>
          </p:cNvPicPr>
          <p:nvPr userDrawn="1"/>
        </p:nvPicPr>
        <p:blipFill>
          <a:blip r:embed="rId3"/>
          <a:stretch>
            <a:fillRect/>
          </a:stretch>
        </p:blipFill>
        <p:spPr>
          <a:xfrm>
            <a:off x="7473841" y="257439"/>
            <a:ext cx="1449094" cy="251639"/>
          </a:xfrm>
          <a:prstGeom prst="rect">
            <a:avLst/>
          </a:prstGeom>
        </p:spPr>
      </p:pic>
    </p:spTree>
    <p:extLst>
      <p:ext uri="{BB962C8B-B14F-4D97-AF65-F5344CB8AC3E}">
        <p14:creationId xmlns:p14="http://schemas.microsoft.com/office/powerpoint/2010/main" val="4046446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4112381"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572000" y="1152475"/>
            <a:ext cx="4112382"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20171"/>
            <a:ext cx="1185057" cy="1715770"/>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92392" y="220928"/>
            <a:ext cx="1493526" cy="25935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bg>
      <p:bgRef idx="1001">
        <a:schemeClr val="bg1"/>
      </p:bgRef>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FC62C"/>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4112381"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572000" y="1152475"/>
            <a:ext cx="4112382"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pic>
        <p:nvPicPr>
          <p:cNvPr id="4" name="Imagem 3">
            <a:extLst>
              <a:ext uri="{FF2B5EF4-FFF2-40B4-BE49-F238E27FC236}">
                <a16:creationId xmlns:a16="http://schemas.microsoft.com/office/drawing/2014/main" id="{9F378944-B164-2C27-560E-2DD640A8AD6A}"/>
              </a:ext>
            </a:extLst>
          </p:cNvPr>
          <p:cNvPicPr>
            <a:picLocks noChangeAspect="1"/>
          </p:cNvPicPr>
          <p:nvPr userDrawn="1"/>
        </p:nvPicPr>
        <p:blipFill>
          <a:blip r:embed="rId3"/>
          <a:stretch>
            <a:fillRect/>
          </a:stretch>
        </p:blipFill>
        <p:spPr>
          <a:xfrm>
            <a:off x="206694" y="228644"/>
            <a:ext cx="1449094" cy="251639"/>
          </a:xfrm>
          <a:prstGeom prst="rect">
            <a:avLst/>
          </a:prstGeom>
        </p:spPr>
      </p:pic>
    </p:spTree>
    <p:extLst>
      <p:ext uri="{BB962C8B-B14F-4D97-AF65-F5344CB8AC3E}">
        <p14:creationId xmlns:p14="http://schemas.microsoft.com/office/powerpoint/2010/main" val="117823728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623147"/>
            <a:ext cx="4708960" cy="62576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81174"/>
            <a:ext cx="4708960" cy="3646978"/>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92392" y="220928"/>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0" y="0"/>
            <a:ext cx="4000499" cy="5143499"/>
          </a:xfrm>
        </p:spPr>
        <p:txBody>
          <a:bodyPr/>
          <a:lstStyle/>
          <a:p>
            <a:endParaRPr lang="pt-BR"/>
          </a:p>
        </p:txBody>
      </p:sp>
    </p:spTree>
    <p:extLst>
      <p:ext uri="{BB962C8B-B14F-4D97-AF65-F5344CB8AC3E}">
        <p14:creationId xmlns:p14="http://schemas.microsoft.com/office/powerpoint/2010/main" val="1203953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480284"/>
            <a:ext cx="470896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22829"/>
            <a:ext cx="4708960" cy="3705323"/>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0" y="0"/>
            <a:ext cx="4000499" cy="5143499"/>
          </a:xfrm>
        </p:spPr>
        <p:txBody>
          <a:bodyPr/>
          <a:lstStyle/>
          <a:p>
            <a:endParaRPr lang="pt-BR" dirty="0"/>
          </a:p>
        </p:txBody>
      </p:sp>
      <p:pic>
        <p:nvPicPr>
          <p:cNvPr id="2" name="Imagem 1">
            <a:extLst>
              <a:ext uri="{FF2B5EF4-FFF2-40B4-BE49-F238E27FC236}">
                <a16:creationId xmlns:a16="http://schemas.microsoft.com/office/drawing/2014/main" id="{6AD04EBD-4EF6-9383-6ED0-6B4E46C842D1}"/>
              </a:ext>
            </a:extLst>
          </p:cNvPr>
          <p:cNvPicPr>
            <a:picLocks noChangeAspect="1"/>
          </p:cNvPicPr>
          <p:nvPr userDrawn="1"/>
        </p:nvPicPr>
        <p:blipFill>
          <a:blip r:embed="rId3"/>
          <a:stretch>
            <a:fillRect/>
          </a:stretch>
        </p:blipFill>
        <p:spPr>
          <a:xfrm>
            <a:off x="213417" y="164937"/>
            <a:ext cx="1449094" cy="251639"/>
          </a:xfrm>
          <a:prstGeom prst="rect">
            <a:avLst/>
          </a:prstGeom>
        </p:spPr>
      </p:pic>
    </p:spTree>
    <p:extLst>
      <p:ext uri="{BB962C8B-B14F-4D97-AF65-F5344CB8AC3E}">
        <p14:creationId xmlns:p14="http://schemas.microsoft.com/office/powerpoint/2010/main" val="35990710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60" r:id="rId1"/>
    <p:sldLayoutId id="2147483664" r:id="rId2"/>
    <p:sldLayoutId id="2147483661" r:id="rId3"/>
    <p:sldLayoutId id="2147483662" r:id="rId4"/>
    <p:sldLayoutId id="2147483677" r:id="rId5"/>
    <p:sldLayoutId id="2147483651" r:id="rId6"/>
    <p:sldLayoutId id="2147483713" r:id="rId7"/>
    <p:sldLayoutId id="2147483714" r:id="rId8"/>
    <p:sldLayoutId id="2147483757" r:id="rId9"/>
    <p:sldLayoutId id="2147483780" r:id="rId10"/>
    <p:sldLayoutId id="2147483781" r:id="rId11"/>
    <p:sldLayoutId id="2147483678" r:id="rId12"/>
    <p:sldLayoutId id="2147483782" r:id="rId13"/>
    <p:sldLayoutId id="2147483711" r:id="rId14"/>
    <p:sldLayoutId id="2147483784" r:id="rId15"/>
    <p:sldLayoutId id="2147483783" r:id="rId16"/>
    <p:sldLayoutId id="2147483787" r:id="rId17"/>
    <p:sldLayoutId id="2147483788" r:id="rId18"/>
    <p:sldLayoutId id="2147483789" r:id="rId19"/>
    <p:sldLayoutId id="2147483790" r:id="rId20"/>
    <p:sldLayoutId id="2147483712" r:id="rId21"/>
    <p:sldLayoutId id="2147483652" r:id="rId22"/>
    <p:sldLayoutId id="2147483653" r:id="rId23"/>
    <p:sldLayoutId id="2147483654" r:id="rId24"/>
    <p:sldLayoutId id="2147483655" r:id="rId25"/>
    <p:sldLayoutId id="2147483656" r:id="rId26"/>
    <p:sldLayoutId id="2147483657" r:id="rId27"/>
    <p:sldLayoutId id="2147483658"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9ELUAv5J8ao?t=249" TargetMode="External"/><Relationship Id="rId2" Type="http://schemas.openxmlformats.org/officeDocument/2006/relationships/hyperlink" Target="https://www.portalraizes.com/bebe-mordido-em-creche/" TargetMode="External"/><Relationship Id="rId1" Type="http://schemas.openxmlformats.org/officeDocument/2006/relationships/slideLayout" Target="../slideLayouts/slideLayout6.xml"/><Relationship Id="rId6" Type="http://schemas.openxmlformats.org/officeDocument/2006/relationships/hyperlink" Target="https://escoladepaisgrandefloripa.org.br/elogie-seu-filho-do-jeito-certo/" TargetMode="External"/><Relationship Id="rId5" Type="http://schemas.openxmlformats.org/officeDocument/2006/relationships/hyperlink" Target="https://youtu.be/u86ONtd_7is" TargetMode="External"/><Relationship Id="rId4" Type="http://schemas.openxmlformats.org/officeDocument/2006/relationships/hyperlink" Target="https://youtu.be/MFv3mGdwFrs?t=4032"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p:txBody>
          <a:bodyPr/>
          <a:lstStyle/>
          <a:p>
            <a:endParaRPr lang="pt-BR"/>
          </a:p>
        </p:txBody>
      </p:sp>
      <p:sp>
        <p:nvSpPr>
          <p:cNvPr id="3" name="Espaço Reservado para Texto 2"/>
          <p:cNvSpPr>
            <a:spLocks noGrp="1"/>
          </p:cNvSpPr>
          <p:nvPr>
            <p:ph type="body" sz="quarter" idx="14"/>
          </p:nvPr>
        </p:nvSpPr>
        <p:spPr/>
        <p:txBody>
          <a:bodyPr/>
          <a:lstStyle/>
          <a:p>
            <a:endParaRPr lang="pt-BR" dirty="0"/>
          </a:p>
        </p:txBody>
      </p:sp>
      <p:sp>
        <p:nvSpPr>
          <p:cNvPr id="6" name="CaixaDeTexto 5"/>
          <p:cNvSpPr txBox="1"/>
          <p:nvPr/>
        </p:nvSpPr>
        <p:spPr>
          <a:xfrm>
            <a:off x="4012442" y="1187355"/>
            <a:ext cx="3616657" cy="369332"/>
          </a:xfrm>
          <a:prstGeom prst="rect">
            <a:avLst/>
          </a:prstGeom>
          <a:noFill/>
        </p:spPr>
        <p:txBody>
          <a:bodyPr wrap="square" rtlCol="0">
            <a:spAutoFit/>
          </a:bodyPr>
          <a:lstStyle/>
          <a:p>
            <a:pPr algn="ctr"/>
            <a:r>
              <a:rPr lang="pt-BR" sz="1800" dirty="0" smtClean="0">
                <a:solidFill>
                  <a:schemeClr val="bg1"/>
                </a:solidFill>
                <a:latin typeface="Syncopate" panose="02060507000000020003" pitchFamily="18" charset="0"/>
              </a:rPr>
              <a:t>Fase infantil</a:t>
            </a:r>
            <a:endParaRPr lang="pt-BR" sz="1800" dirty="0">
              <a:solidFill>
                <a:schemeClr val="bg1"/>
              </a:solidFill>
              <a:latin typeface="Syncopate" panose="02060507000000020003" pitchFamily="18" charset="0"/>
            </a:endParaRPr>
          </a:p>
        </p:txBody>
      </p:sp>
      <p:pic>
        <p:nvPicPr>
          <p:cNvPr id="7" name="Imagem 6" descr="C:\Users\Dell\Desktop\Vera e EPB 2020 a 2023\DEN 2020 a 2023\PROJETOS 2022\2024\CADERNOS CONVERSAS\EPB_capa-fase_infanti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4777" y="0"/>
            <a:ext cx="7779223" cy="5143500"/>
          </a:xfrm>
          <a:prstGeom prst="rect">
            <a:avLst/>
          </a:prstGeom>
          <a:noFill/>
          <a:ln>
            <a:noFill/>
          </a:ln>
        </p:spPr>
      </p:pic>
    </p:spTree>
    <p:extLst>
      <p:ext uri="{BB962C8B-B14F-4D97-AF65-F5344CB8AC3E}">
        <p14:creationId xmlns:p14="http://schemas.microsoft.com/office/powerpoint/2010/main" val="5550836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7" name="Google Shape;82;p16">
            <a:extLst>
              <a:ext uri="{FF2B5EF4-FFF2-40B4-BE49-F238E27FC236}">
                <a16:creationId xmlns:a16="http://schemas.microsoft.com/office/drawing/2014/main" id="{5D9CD91F-9DF2-AB93-DB3E-1ECE08891434}"/>
              </a:ext>
            </a:extLst>
          </p:cNvPr>
          <p:cNvSpPr txBox="1"/>
          <p:nvPr/>
        </p:nvSpPr>
        <p:spPr>
          <a:xfrm>
            <a:off x="888172" y="472849"/>
            <a:ext cx="7589576" cy="1354187"/>
          </a:xfrm>
          <a:prstGeom prst="rect">
            <a:avLst/>
          </a:prstGeom>
          <a:noFill/>
          <a:ln>
            <a:noFill/>
          </a:ln>
        </p:spPr>
        <p:txBody>
          <a:bodyPr spcFirstLastPara="1" wrap="square" lIns="91425" tIns="91425" rIns="91425" bIns="91425" anchor="t" anchorCtr="0">
            <a:spAutoFit/>
          </a:bodyPr>
          <a:lstStyle/>
          <a:p>
            <a:r>
              <a:rPr lang="pt-BR" sz="2000" b="1" dirty="0">
                <a:solidFill>
                  <a:srgbClr val="FF5F00"/>
                </a:solidFill>
                <a:latin typeface="Syncopate" panose="02060507000000020003" pitchFamily="18" charset="0"/>
              </a:rPr>
              <a:t>Entendendo as emoções e como trabalhar a gestão das emoções </a:t>
            </a:r>
            <a:endParaRPr lang="pt-BR" sz="2000" dirty="0">
              <a:solidFill>
                <a:srgbClr val="FF5F00"/>
              </a:solidFill>
              <a:latin typeface="Syncopate" panose="02060507000000020003" pitchFamily="18" charset="0"/>
            </a:endParaRPr>
          </a:p>
          <a:p>
            <a:pPr marL="0" lvl="0" indent="0" algn="l" rtl="0">
              <a:spcBef>
                <a:spcPts val="0"/>
              </a:spcBef>
              <a:spcAft>
                <a:spcPts val="0"/>
              </a:spcAft>
              <a:buNone/>
            </a:pPr>
            <a:endParaRPr sz="3600" b="1" dirty="0">
              <a:solidFill>
                <a:srgbClr val="FF5F00"/>
              </a:solidFill>
              <a:latin typeface="Syncopate" panose="02060507000000020003" pitchFamily="18" charset="0"/>
              <a:ea typeface="Oswald"/>
              <a:cs typeface="Bakbak One" pitchFamily="2" charset="0"/>
              <a:sym typeface="Oswald"/>
            </a:endParaRPr>
          </a:p>
        </p:txBody>
      </p:sp>
      <p:sp>
        <p:nvSpPr>
          <p:cNvPr id="9" name="Retângulo 8"/>
          <p:cNvSpPr/>
          <p:nvPr/>
        </p:nvSpPr>
        <p:spPr>
          <a:xfrm>
            <a:off x="289932" y="1363126"/>
            <a:ext cx="8424669" cy="3570208"/>
          </a:xfrm>
          <a:prstGeom prst="rect">
            <a:avLst/>
          </a:prstGeom>
        </p:spPr>
        <p:txBody>
          <a:bodyPr wrap="square">
            <a:spAutoFit/>
          </a:bodyPr>
          <a:lstStyle/>
          <a:p>
            <a:pPr>
              <a:spcBef>
                <a:spcPts val="600"/>
              </a:spcBef>
              <a:spcAft>
                <a:spcPts val="600"/>
              </a:spcAft>
            </a:pPr>
            <a:r>
              <a:rPr lang="pt-BR" sz="2400" dirty="0">
                <a:latin typeface="Inter Medium" panose="02000503000000020004" pitchFamily="2" charset="0"/>
                <a:ea typeface="Inter Medium" panose="02000503000000020004" pitchFamily="2" charset="0"/>
              </a:rPr>
              <a:t>Criança não é um adulto de pequeno porte, </a:t>
            </a:r>
            <a:r>
              <a:rPr lang="pt-BR" sz="2400" b="1" dirty="0">
                <a:latin typeface="Inter Medium" panose="02000503000000020004" pitchFamily="2" charset="0"/>
                <a:ea typeface="Inter Medium" panose="02000503000000020004" pitchFamily="2" charset="0"/>
              </a:rPr>
              <a:t>ela é imatura, incompleta, e sua fisiologia emocional ainda carece de anos de experimentos até criar seu próprio repertório psico-cognitivo</a:t>
            </a:r>
            <a:r>
              <a:rPr lang="pt-BR" sz="2400" dirty="0">
                <a:latin typeface="Inter Medium" panose="02000503000000020004" pitchFamily="2" charset="0"/>
                <a:ea typeface="Inter Medium" panose="02000503000000020004" pitchFamily="2" charset="0"/>
              </a:rPr>
              <a:t>. </a:t>
            </a:r>
          </a:p>
          <a:p>
            <a:pPr>
              <a:spcBef>
                <a:spcPts val="600"/>
              </a:spcBef>
              <a:spcAft>
                <a:spcPts val="600"/>
              </a:spcAft>
            </a:pPr>
            <a:r>
              <a:rPr lang="pt-BR" sz="2400" dirty="0">
                <a:latin typeface="Inter Medium" panose="02000503000000020004" pitchFamily="2" charset="0"/>
                <a:ea typeface="Inter Medium" panose="02000503000000020004" pitchFamily="2" charset="0"/>
              </a:rPr>
              <a:t>Emoções como </a:t>
            </a:r>
            <a:r>
              <a:rPr lang="pt-BR" sz="2400" b="1" dirty="0">
                <a:latin typeface="Inter Medium" panose="02000503000000020004" pitchFamily="2" charset="0"/>
                <a:ea typeface="Inter Medium" panose="02000503000000020004" pitchFamily="2" charset="0"/>
              </a:rPr>
              <a:t>medo, raiva, tristeza e alegria</a:t>
            </a:r>
            <a:r>
              <a:rPr lang="pt-BR" sz="2400" dirty="0">
                <a:latin typeface="Inter Medium" panose="02000503000000020004" pitchFamily="2" charset="0"/>
                <a:ea typeface="Inter Medium" panose="02000503000000020004" pitchFamily="2" charset="0"/>
              </a:rPr>
              <a:t> fazem </a:t>
            </a:r>
            <a:r>
              <a:rPr lang="pt-BR" sz="2400" b="1" dirty="0">
                <a:latin typeface="Inter Medium" panose="02000503000000020004" pitchFamily="2" charset="0"/>
                <a:ea typeface="Inter Medium" panose="02000503000000020004" pitchFamily="2" charset="0"/>
              </a:rPr>
              <a:t>parte do desenvolvimento</a:t>
            </a:r>
            <a:r>
              <a:rPr lang="pt-BR" sz="2400" dirty="0">
                <a:latin typeface="Inter Medium" panose="02000503000000020004" pitchFamily="2" charset="0"/>
                <a:ea typeface="Inter Medium" panose="02000503000000020004" pitchFamily="2" charset="0"/>
              </a:rPr>
              <a:t> e contribuem diretamente para a </a:t>
            </a:r>
            <a:r>
              <a:rPr lang="pt-BR" sz="2400" b="1" dirty="0">
                <a:latin typeface="Inter Medium" panose="02000503000000020004" pitchFamily="2" charset="0"/>
                <a:ea typeface="Inter Medium" panose="02000503000000020004" pitchFamily="2" charset="0"/>
              </a:rPr>
              <a:t>sobrevivência</a:t>
            </a:r>
            <a:r>
              <a:rPr lang="pt-BR" sz="2400" dirty="0">
                <a:latin typeface="Inter Medium" panose="02000503000000020004" pitchFamily="2" charset="0"/>
                <a:ea typeface="Inter Medium" panose="02000503000000020004" pitchFamily="2" charset="0"/>
              </a:rPr>
              <a:t> do ser humano. Quando bem direcionadas, servem para impulsionar e proteger a pessoa de diversas situações do dia a dia. </a:t>
            </a:r>
            <a:endParaRPr lang="pt-BR" sz="4000" dirty="0">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98637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7" name="Google Shape;82;p16">
            <a:extLst>
              <a:ext uri="{FF2B5EF4-FFF2-40B4-BE49-F238E27FC236}">
                <a16:creationId xmlns:a16="http://schemas.microsoft.com/office/drawing/2014/main" id="{5D9CD91F-9DF2-AB93-DB3E-1ECE08891434}"/>
              </a:ext>
            </a:extLst>
          </p:cNvPr>
          <p:cNvSpPr txBox="1"/>
          <p:nvPr/>
        </p:nvSpPr>
        <p:spPr>
          <a:xfrm>
            <a:off x="149813" y="986903"/>
            <a:ext cx="2727201"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2400" b="1" dirty="0">
                <a:solidFill>
                  <a:srgbClr val="FF5F00"/>
                </a:solidFill>
                <a:latin typeface="Syncopate" panose="02060507000000020003" pitchFamily="18" charset="0"/>
                <a:ea typeface="Oswald"/>
                <a:cs typeface="Bakbak One" pitchFamily="2" charset="0"/>
                <a:sym typeface="Oswald"/>
              </a:rPr>
              <a:t>O medo</a:t>
            </a:r>
            <a:endParaRPr sz="2400" b="1" dirty="0">
              <a:solidFill>
                <a:srgbClr val="FF5F00"/>
              </a:solidFill>
              <a:latin typeface="Syncopate" panose="02060507000000020003" pitchFamily="18" charset="0"/>
              <a:ea typeface="Oswald"/>
              <a:cs typeface="Bakbak One" pitchFamily="2" charset="0"/>
              <a:sym typeface="Oswald"/>
            </a:endParaRPr>
          </a:p>
        </p:txBody>
      </p:sp>
      <p:sp>
        <p:nvSpPr>
          <p:cNvPr id="2" name="Elipse 1"/>
          <p:cNvSpPr/>
          <p:nvPr/>
        </p:nvSpPr>
        <p:spPr>
          <a:xfrm>
            <a:off x="386366" y="2202287"/>
            <a:ext cx="3013657" cy="2768957"/>
          </a:xfrm>
          <a:prstGeom prst="ellipse">
            <a:avLst/>
          </a:prstGeom>
          <a:solidFill>
            <a:srgbClr val="FF5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tabLst>
                <a:tab pos="195580" algn="l"/>
              </a:tabLst>
            </a:pPr>
            <a:r>
              <a:rPr lang="pt-BR" sz="1600" b="1" dirty="0">
                <a:solidFill>
                  <a:schemeClr val="tx1"/>
                </a:solidFill>
                <a:latin typeface="Inter Medium" panose="02000503000000020004" pitchFamily="2" charset="0"/>
                <a:ea typeface="Inter Medium" panose="02000503000000020004" pitchFamily="2" charset="0"/>
              </a:rPr>
              <a:t>O EXCESSO</a:t>
            </a:r>
          </a:p>
          <a:p>
            <a:pPr lvl="0" algn="ctr">
              <a:lnSpc>
                <a:spcPct val="107000"/>
              </a:lnSpc>
              <a:tabLst>
                <a:tab pos="195580" algn="l"/>
              </a:tabLst>
            </a:pPr>
            <a:r>
              <a:rPr lang="pt-BR" sz="1800" dirty="0">
                <a:solidFill>
                  <a:schemeClr val="tx1"/>
                </a:solidFill>
                <a:latin typeface="Inter Medium" panose="02000503000000020004" pitchFamily="2" charset="0"/>
                <a:ea typeface="Inter Medium" panose="02000503000000020004" pitchFamily="2" charset="0"/>
              </a:rPr>
              <a:t>Pode paralisar a nossa vida;</a:t>
            </a:r>
          </a:p>
          <a:p>
            <a:pPr lvl="0" algn="ctr">
              <a:lnSpc>
                <a:spcPct val="107000"/>
              </a:lnSpc>
              <a:tabLst>
                <a:tab pos="195580" algn="l"/>
                <a:tab pos="457200" algn="l"/>
              </a:tabLst>
            </a:pPr>
            <a:r>
              <a:rPr lang="pt-BR" sz="1800" dirty="0">
                <a:solidFill>
                  <a:schemeClr val="bg1"/>
                </a:solidFill>
                <a:latin typeface="Inter Medium" panose="02000503000000020004" pitchFamily="2" charset="0"/>
                <a:ea typeface="Inter Medium" panose="02000503000000020004" pitchFamily="2" charset="0"/>
              </a:rPr>
              <a:t>Pode atrapalhar nossas decisões;</a:t>
            </a:r>
          </a:p>
          <a:p>
            <a:pPr lvl="0" algn="ctr">
              <a:lnSpc>
                <a:spcPct val="107000"/>
              </a:lnSpc>
              <a:tabLst>
                <a:tab pos="195580" algn="l"/>
              </a:tabLst>
            </a:pPr>
            <a:r>
              <a:rPr lang="pt-BR" sz="1800" dirty="0">
                <a:solidFill>
                  <a:schemeClr val="tx1"/>
                </a:solidFill>
                <a:latin typeface="Inter Medium" panose="02000503000000020004" pitchFamily="2" charset="0"/>
                <a:ea typeface="Inter Medium" panose="02000503000000020004" pitchFamily="2" charset="0"/>
              </a:rPr>
              <a:t>Deixar-nos extremamente estressados.</a:t>
            </a:r>
            <a:endParaRPr lang="pt-BR" sz="1800" dirty="0">
              <a:solidFill>
                <a:schemeClr val="tx1"/>
              </a:solidFill>
              <a:latin typeface="Inter Medium" panose="02000503000000020004" pitchFamily="2" charset="0"/>
              <a:ea typeface="Inter Medium" panose="02000503000000020004" pitchFamily="2" charset="0"/>
              <a:cs typeface="Times New Roman" panose="02020603050405020304" pitchFamily="18" charset="0"/>
            </a:endParaRPr>
          </a:p>
        </p:txBody>
      </p:sp>
      <p:sp>
        <p:nvSpPr>
          <p:cNvPr id="10" name="Elipse 9"/>
          <p:cNvSpPr/>
          <p:nvPr/>
        </p:nvSpPr>
        <p:spPr>
          <a:xfrm>
            <a:off x="5728951" y="2374543"/>
            <a:ext cx="3013657" cy="2768957"/>
          </a:xfrm>
          <a:prstGeom prst="ellipse">
            <a:avLst/>
          </a:prstGeom>
          <a:solidFill>
            <a:srgbClr val="FFC6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pt-BR" sz="1800" dirty="0">
                <a:solidFill>
                  <a:schemeClr val="tx1"/>
                </a:solidFill>
                <a:latin typeface="Inter Medium" panose="02000503000000020004" pitchFamily="2" charset="0"/>
                <a:ea typeface="Inter Medium" panose="02000503000000020004" pitchFamily="2" charset="0"/>
              </a:rPr>
              <a:t>        A </a:t>
            </a:r>
            <a:r>
              <a:rPr lang="pt-BR" sz="1800" b="1" dirty="0">
                <a:solidFill>
                  <a:schemeClr val="tx1"/>
                </a:solidFill>
                <a:latin typeface="Inter Medium" panose="02000503000000020004" pitchFamily="2" charset="0"/>
                <a:ea typeface="Inter Medium" panose="02000503000000020004" pitchFamily="2" charset="0"/>
              </a:rPr>
              <a:t>FALTA</a:t>
            </a:r>
          </a:p>
          <a:p>
            <a:pPr lvl="0" algn="ctr">
              <a:lnSpc>
                <a:spcPct val="107000"/>
              </a:lnSpc>
            </a:pPr>
            <a:r>
              <a:rPr lang="pt-BR" sz="1800" dirty="0">
                <a:solidFill>
                  <a:schemeClr val="tx1"/>
                </a:solidFill>
                <a:latin typeface="Inter Medium" panose="02000503000000020004" pitchFamily="2" charset="0"/>
                <a:ea typeface="Inter Medium" panose="02000503000000020004" pitchFamily="2" charset="0"/>
              </a:rPr>
              <a:t>Nos coloca em risco por não avaliar e considerar os riscos potenciais para a nossa sobrevivência.</a:t>
            </a:r>
            <a:endParaRPr lang="pt-BR" sz="1800" dirty="0">
              <a:solidFill>
                <a:schemeClr val="tx1"/>
              </a:solidFill>
              <a:latin typeface="Inter Medium" panose="02000503000000020004" pitchFamily="2" charset="0"/>
              <a:ea typeface="Inter Medium" panose="02000503000000020004" pitchFamily="2" charset="0"/>
              <a:cs typeface="Times New Roman" panose="02020603050405020304" pitchFamily="18" charset="0"/>
            </a:endParaRPr>
          </a:p>
          <a:p>
            <a:pPr fontAlgn="t"/>
            <a:endParaRPr lang="pt-BR" sz="1800" dirty="0"/>
          </a:p>
        </p:txBody>
      </p:sp>
      <p:sp>
        <p:nvSpPr>
          <p:cNvPr id="12" name="Elipse 11"/>
          <p:cNvSpPr/>
          <p:nvPr/>
        </p:nvSpPr>
        <p:spPr>
          <a:xfrm>
            <a:off x="3135638" y="593057"/>
            <a:ext cx="3013657" cy="2768957"/>
          </a:xfrm>
          <a:prstGeom prst="ellipse">
            <a:avLst/>
          </a:prstGeom>
          <a:solidFill>
            <a:srgbClr val="65C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solidFill>
                  <a:schemeClr val="tx1"/>
                </a:solidFill>
                <a:latin typeface="Inter Medium" panose="02000503000000020004" pitchFamily="2" charset="0"/>
                <a:ea typeface="Inter Medium" panose="02000503000000020004" pitchFamily="2" charset="0"/>
              </a:rPr>
              <a:t>Quando me sinto desprotegido, frágil, em perigo, exposto, sem saída ou inseguro.</a:t>
            </a:r>
          </a:p>
          <a:p>
            <a:pPr algn="ctr" fontAlgn="t"/>
            <a:endParaRPr lang="pt-BR" sz="2000" dirty="0">
              <a:solidFill>
                <a:schemeClr val="tx1"/>
              </a:solidFill>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82012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5" name="Imagem 4"/>
          <p:cNvPicPr>
            <a:picLocks noChangeAspect="1"/>
          </p:cNvPicPr>
          <p:nvPr/>
        </p:nvPicPr>
        <p:blipFill>
          <a:blip r:embed="rId3"/>
          <a:stretch>
            <a:fillRect/>
          </a:stretch>
        </p:blipFill>
        <p:spPr>
          <a:xfrm>
            <a:off x="7207623" y="2208234"/>
            <a:ext cx="1828800" cy="2492271"/>
          </a:xfrm>
          <a:prstGeom prst="rect">
            <a:avLst/>
          </a:prstGeom>
        </p:spPr>
      </p:pic>
      <p:sp>
        <p:nvSpPr>
          <p:cNvPr id="7" name="Google Shape;82;p16">
            <a:extLst>
              <a:ext uri="{FF2B5EF4-FFF2-40B4-BE49-F238E27FC236}">
                <a16:creationId xmlns:a16="http://schemas.microsoft.com/office/drawing/2014/main" id="{5D9CD91F-9DF2-AB93-DB3E-1ECE08891434}"/>
              </a:ext>
            </a:extLst>
          </p:cNvPr>
          <p:cNvSpPr txBox="1"/>
          <p:nvPr/>
        </p:nvSpPr>
        <p:spPr>
          <a:xfrm>
            <a:off x="2597428" y="119463"/>
            <a:ext cx="7036905"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2400" b="1" dirty="0">
                <a:solidFill>
                  <a:srgbClr val="FF5F00"/>
                </a:solidFill>
                <a:latin typeface="Syncopate" panose="02060507000000020003" pitchFamily="18" charset="0"/>
                <a:ea typeface="Oswald"/>
                <a:cs typeface="Bakbak One" pitchFamily="2" charset="0"/>
                <a:sym typeface="Oswald"/>
              </a:rPr>
              <a:t>COMO AJUDAR</a:t>
            </a:r>
            <a:endParaRPr sz="2400" b="1" dirty="0">
              <a:solidFill>
                <a:srgbClr val="FF5F00"/>
              </a:solidFill>
              <a:latin typeface="Syncopate" panose="02060507000000020003" pitchFamily="18" charset="0"/>
              <a:ea typeface="Oswald"/>
              <a:cs typeface="Bakbak One" pitchFamily="2" charset="0"/>
              <a:sym typeface="Oswald"/>
            </a:endParaRPr>
          </a:p>
        </p:txBody>
      </p:sp>
      <p:sp>
        <p:nvSpPr>
          <p:cNvPr id="9" name="Retângulo 8"/>
          <p:cNvSpPr/>
          <p:nvPr/>
        </p:nvSpPr>
        <p:spPr>
          <a:xfrm>
            <a:off x="193182" y="821240"/>
            <a:ext cx="7559899" cy="4336572"/>
          </a:xfrm>
          <a:prstGeom prst="rect">
            <a:avLst/>
          </a:prstGeom>
        </p:spPr>
        <p:txBody>
          <a:bodyPr wrap="square">
            <a:spAutoFit/>
          </a:bodyPr>
          <a:lstStyle/>
          <a:p>
            <a:pPr marL="342900" indent="-342900">
              <a:lnSpc>
                <a:spcPct val="110000"/>
              </a:lnSpc>
              <a:spcAft>
                <a:spcPts val="600"/>
              </a:spcAft>
              <a:buClr>
                <a:srgbClr val="FF6600"/>
              </a:buClr>
              <a:buFont typeface="Arial" panose="020B0604020202020204" pitchFamily="34" charset="0"/>
              <a:buChar char="•"/>
              <a:defRPr/>
            </a:pPr>
            <a:r>
              <a:rPr lang="pt-BR" sz="2200" dirty="0">
                <a:solidFill>
                  <a:schemeClr val="tx1">
                    <a:lumMod val="50000"/>
                    <a:lumOff val="50000"/>
                  </a:schemeClr>
                </a:solidFill>
                <a:latin typeface="Inter Medium" panose="02000503000000020004" pitchFamily="2" charset="0"/>
                <a:ea typeface="Inter Medium" panose="02000503000000020004" pitchFamily="2" charset="0"/>
              </a:rPr>
              <a:t>Nunca educar pondo medo, nem nas brincadeiras. </a:t>
            </a:r>
          </a:p>
          <a:p>
            <a:pPr marL="342900" indent="-342900">
              <a:lnSpc>
                <a:spcPct val="110000"/>
              </a:lnSpc>
              <a:spcAft>
                <a:spcPts val="600"/>
              </a:spcAft>
              <a:buClr>
                <a:srgbClr val="FF6600"/>
              </a:buClr>
              <a:buFont typeface="Arial" panose="020B0604020202020204" pitchFamily="34" charset="0"/>
              <a:buChar char="•"/>
              <a:defRPr/>
            </a:pPr>
            <a:r>
              <a:rPr lang="pt-BR" sz="2200" dirty="0">
                <a:solidFill>
                  <a:schemeClr val="tx1">
                    <a:lumMod val="50000"/>
                    <a:lumOff val="50000"/>
                  </a:schemeClr>
                </a:solidFill>
                <a:latin typeface="Inter Medium" panose="02000503000000020004" pitchFamily="2" charset="0"/>
                <a:ea typeface="Inter Medium" panose="02000503000000020004" pitchFamily="2" charset="0"/>
              </a:rPr>
              <a:t>Não humilhar por ter medo.</a:t>
            </a:r>
          </a:p>
          <a:p>
            <a:pPr marL="342900" indent="-342900">
              <a:spcAft>
                <a:spcPts val="600"/>
              </a:spcAft>
              <a:buClr>
                <a:srgbClr val="FF6600"/>
              </a:buClr>
              <a:buFont typeface="Arial" panose="020B0604020202020204" pitchFamily="34" charset="0"/>
              <a:buChar char="•"/>
              <a:defRPr/>
            </a:pPr>
            <a:r>
              <a:rPr lang="pt-BR" sz="2200" dirty="0">
                <a:solidFill>
                  <a:schemeClr val="tx1">
                    <a:lumMod val="50000"/>
                    <a:lumOff val="50000"/>
                  </a:schemeClr>
                </a:solidFill>
                <a:latin typeface="Inter Medium" panose="02000503000000020004" pitchFamily="2" charset="0"/>
                <a:ea typeface="Inter Medium" panose="02000503000000020004" pitchFamily="2" charset="0"/>
              </a:rPr>
              <a:t>Não forçar a enfrentar situações que lhe causem medo.</a:t>
            </a:r>
          </a:p>
          <a:p>
            <a:pPr marL="342900" indent="-342900">
              <a:spcAft>
                <a:spcPts val="600"/>
              </a:spcAft>
              <a:buClr>
                <a:srgbClr val="FF6600"/>
              </a:buClr>
              <a:buFont typeface="Arial" panose="020B0604020202020204" pitchFamily="34" charset="0"/>
              <a:buChar char="•"/>
              <a:defRPr/>
            </a:pPr>
            <a:r>
              <a:rPr lang="pt-BR" sz="2200" dirty="0">
                <a:solidFill>
                  <a:srgbClr val="FF6600"/>
                </a:solidFill>
                <a:latin typeface="Inter Medium" panose="02000503000000020004" pitchFamily="2" charset="0"/>
                <a:ea typeface="Inter Medium" panose="02000503000000020004" pitchFamily="2" charset="0"/>
              </a:rPr>
              <a:t>Apoiar e dar afeto – ter paciência e conversar.</a:t>
            </a:r>
          </a:p>
          <a:p>
            <a:pPr marL="342900" indent="-342900">
              <a:lnSpc>
                <a:spcPct val="110000"/>
              </a:lnSpc>
              <a:spcAft>
                <a:spcPts val="600"/>
              </a:spcAft>
              <a:buClr>
                <a:srgbClr val="FF6600"/>
              </a:buClr>
              <a:buFont typeface="Arial" panose="020B0604020202020204" pitchFamily="34" charset="0"/>
              <a:buChar char="•"/>
              <a:defRPr/>
            </a:pPr>
            <a:r>
              <a:rPr lang="pt-BR" sz="2200" dirty="0">
                <a:solidFill>
                  <a:srgbClr val="FF6600"/>
                </a:solidFill>
                <a:latin typeface="Inter Medium" panose="02000503000000020004" pitchFamily="2" charset="0"/>
                <a:ea typeface="Inter Medium" panose="02000503000000020004" pitchFamily="2" charset="0"/>
              </a:rPr>
              <a:t>Demonstrar sempre compreensão e aconchegar no momento agudo do medo.</a:t>
            </a:r>
          </a:p>
          <a:p>
            <a:pPr marL="342900" indent="-342900">
              <a:spcAft>
                <a:spcPts val="600"/>
              </a:spcAft>
              <a:buClr>
                <a:srgbClr val="FF6600"/>
              </a:buClr>
              <a:buFont typeface="Arial" panose="020B0604020202020204" pitchFamily="34" charset="0"/>
              <a:buChar char="•"/>
              <a:defRPr/>
            </a:pPr>
            <a:r>
              <a:rPr lang="pt-BR" sz="2200" dirty="0">
                <a:solidFill>
                  <a:srgbClr val="FF6600"/>
                </a:solidFill>
                <a:latin typeface="Inter Medium" panose="02000503000000020004" pitchFamily="2" charset="0"/>
                <a:ea typeface="Inter Medium" panose="02000503000000020004" pitchFamily="2" charset="0"/>
              </a:rPr>
              <a:t>Estimular a expressar e nomear o sentimento e encontrar uma maneira de lidar - adquirindo confiança  o medo será uma proteção não um bloqueio.</a:t>
            </a:r>
          </a:p>
        </p:txBody>
      </p:sp>
    </p:spTree>
    <p:extLst>
      <p:ext uri="{BB962C8B-B14F-4D97-AF65-F5344CB8AC3E}">
        <p14:creationId xmlns:p14="http://schemas.microsoft.com/office/powerpoint/2010/main" val="296656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 calcmode="lin" valueType="num">
                                      <p:cBhvr additive="base">
                                        <p:cTn id="2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 calcmode="lin" valueType="num">
                                      <p:cBhvr additive="base">
                                        <p:cTn id="2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Retângulo 1"/>
          <p:cNvSpPr/>
          <p:nvPr/>
        </p:nvSpPr>
        <p:spPr>
          <a:xfrm>
            <a:off x="2148914" y="145567"/>
            <a:ext cx="5342762" cy="523220"/>
          </a:xfrm>
          <a:prstGeom prst="rect">
            <a:avLst/>
          </a:prstGeom>
        </p:spPr>
        <p:txBody>
          <a:bodyPr wrap="square">
            <a:spAutoFit/>
          </a:bodyPr>
          <a:lstStyle/>
          <a:p>
            <a:pPr algn="ctr"/>
            <a:r>
              <a:rPr lang="pt-BR" sz="2800" dirty="0">
                <a:solidFill>
                  <a:srgbClr val="FF5F00"/>
                </a:solidFill>
                <a:latin typeface="Syncopate" panose="02060507000000020003" pitchFamily="18" charset="0"/>
                <a:ea typeface="Inter Medium" panose="02000503000000020004" pitchFamily="2" charset="0"/>
                <a:cs typeface="Arial" panose="020B0604020202020204" pitchFamily="34" charset="0"/>
              </a:rPr>
              <a:t>O ciúme</a:t>
            </a:r>
            <a:endParaRPr lang="pt-BR" sz="2800" b="1" dirty="0">
              <a:solidFill>
                <a:srgbClr val="FF5F00"/>
              </a:solidFill>
              <a:latin typeface="Syncopate" panose="02060507000000020003" pitchFamily="18" charset="0"/>
              <a:ea typeface="Oswald"/>
              <a:cs typeface="Bakbak One" pitchFamily="2" charset="0"/>
              <a:sym typeface="Oswald"/>
            </a:endParaRPr>
          </a:p>
        </p:txBody>
      </p:sp>
      <p:sp>
        <p:nvSpPr>
          <p:cNvPr id="4" name="Retângulo 3"/>
          <p:cNvSpPr/>
          <p:nvPr/>
        </p:nvSpPr>
        <p:spPr>
          <a:xfrm>
            <a:off x="197708" y="893307"/>
            <a:ext cx="8212370" cy="1569660"/>
          </a:xfrm>
          <a:prstGeom prst="rect">
            <a:avLst/>
          </a:prstGeom>
        </p:spPr>
        <p:txBody>
          <a:bodyPr wrap="square">
            <a:spAutoFit/>
          </a:bodyPr>
          <a:lstStyle/>
          <a:p>
            <a:pPr algn="just"/>
            <a:r>
              <a:rPr lang="pt-BR" sz="2400" dirty="0">
                <a:latin typeface="Inter Medium" panose="02000503000000020004" pitchFamily="2" charset="0"/>
                <a:ea typeface="Inter Medium" panose="02000503000000020004" pitchFamily="2" charset="0"/>
              </a:rPr>
              <a:t>É a angústia provocada pelo sentimento exagerado de posse, pela falta de exclusividade e pelo receio de perder o objeto amado.</a:t>
            </a:r>
          </a:p>
          <a:p>
            <a:pPr algn="just"/>
            <a:endParaRPr lang="pt-BR" sz="2400" dirty="0">
              <a:latin typeface="Inter Medium" panose="02000503000000020004" pitchFamily="2" charset="0"/>
              <a:ea typeface="Inter Medium" panose="02000503000000020004" pitchFamily="2" charset="0"/>
            </a:endParaRPr>
          </a:p>
        </p:txBody>
      </p:sp>
      <p:sp>
        <p:nvSpPr>
          <p:cNvPr id="7" name="Retângulo 6"/>
          <p:cNvSpPr/>
          <p:nvPr/>
        </p:nvSpPr>
        <p:spPr>
          <a:xfrm>
            <a:off x="2158790" y="2238674"/>
            <a:ext cx="5170868" cy="3123932"/>
          </a:xfrm>
          <a:prstGeom prst="rect">
            <a:avLst/>
          </a:prstGeom>
        </p:spPr>
        <p:txBody>
          <a:bodyPr wrap="square">
            <a:spAutoFit/>
          </a:bodyPr>
          <a:lstStyle/>
          <a:p>
            <a:pPr>
              <a:spcAft>
                <a:spcPts val="600"/>
              </a:spcAft>
            </a:pPr>
            <a:r>
              <a:rPr lang="pt-BR" sz="2400" dirty="0">
                <a:solidFill>
                  <a:srgbClr val="FF5F00"/>
                </a:solidFill>
                <a:latin typeface="Inter Medium" panose="02000503000000020004" pitchFamily="2" charset="0"/>
                <a:ea typeface="Inter Medium" panose="02000503000000020004" pitchFamily="2" charset="0"/>
              </a:rPr>
              <a:t>Formas de manifestação</a:t>
            </a:r>
            <a:endParaRPr lang="pt-BR" sz="2400" dirty="0">
              <a:latin typeface="Inter Medium" panose="02000503000000020004" pitchFamily="2" charset="0"/>
              <a:ea typeface="Inter Medium" panose="02000503000000020004" pitchFamily="2" charset="0"/>
            </a:endParaRPr>
          </a:p>
          <a:p>
            <a:pPr marL="342900" indent="-342900">
              <a:buFont typeface="Arial" panose="020B0604020202020204" pitchFamily="34" charset="0"/>
              <a:buChar char="•"/>
            </a:pPr>
            <a:r>
              <a:rPr lang="pt-BR" sz="2400" dirty="0">
                <a:latin typeface="Inter Medium" panose="02000503000000020004" pitchFamily="2" charset="0"/>
                <a:ea typeface="Inter Medium" panose="02000503000000020004" pitchFamily="2" charset="0"/>
              </a:rPr>
              <a:t>Atitudes de regressão</a:t>
            </a:r>
          </a:p>
          <a:p>
            <a:pPr marL="342900" indent="-342900">
              <a:buFont typeface="Arial" panose="020B0604020202020204" pitchFamily="34" charset="0"/>
              <a:buChar char="•"/>
            </a:pPr>
            <a:r>
              <a:rPr lang="pt-BR" sz="2400" dirty="0">
                <a:latin typeface="Inter Medium" panose="02000503000000020004" pitchFamily="2" charset="0"/>
                <a:ea typeface="Inter Medium" panose="02000503000000020004" pitchFamily="2" charset="0"/>
              </a:rPr>
              <a:t>Roer unhas </a:t>
            </a:r>
          </a:p>
          <a:p>
            <a:pPr marL="342900" indent="-342900">
              <a:buFont typeface="Arial" panose="020B0604020202020204" pitchFamily="34" charset="0"/>
              <a:buChar char="•"/>
            </a:pPr>
            <a:r>
              <a:rPr lang="pt-BR" sz="2400" dirty="0">
                <a:latin typeface="Inter Medium" panose="02000503000000020004" pitchFamily="2" charset="0"/>
                <a:ea typeface="Inter Medium" panose="02000503000000020004" pitchFamily="2" charset="0"/>
              </a:rPr>
              <a:t>Dormir mal  </a:t>
            </a:r>
          </a:p>
          <a:p>
            <a:pPr marL="342900" indent="-342900">
              <a:buFont typeface="Arial" panose="020B0604020202020204" pitchFamily="34" charset="0"/>
              <a:buChar char="•"/>
            </a:pPr>
            <a:r>
              <a:rPr lang="pt-BR" sz="2400" dirty="0">
                <a:latin typeface="Inter Medium" panose="02000503000000020004" pitchFamily="2" charset="0"/>
                <a:ea typeface="Inter Medium" panose="02000503000000020004" pitchFamily="2" charset="0"/>
              </a:rPr>
              <a:t>Choro frequente </a:t>
            </a:r>
          </a:p>
          <a:p>
            <a:pPr marL="342900" indent="-342900">
              <a:buFont typeface="Arial" panose="020B0604020202020204" pitchFamily="34" charset="0"/>
              <a:buChar char="•"/>
            </a:pPr>
            <a:r>
              <a:rPr lang="pt-BR" sz="2400" dirty="0">
                <a:latin typeface="Inter Medium" panose="02000503000000020004" pitchFamily="2" charset="0"/>
                <a:ea typeface="Inter Medium" panose="02000503000000020004" pitchFamily="2" charset="0"/>
              </a:rPr>
              <a:t>Irritação desproporcional </a:t>
            </a:r>
          </a:p>
          <a:p>
            <a:pPr marL="342900" indent="-342900">
              <a:buFont typeface="Arial" panose="020B0604020202020204" pitchFamily="34" charset="0"/>
              <a:buChar char="•"/>
            </a:pPr>
            <a:r>
              <a:rPr lang="pt-BR" sz="2400" dirty="0">
                <a:latin typeface="Inter Medium" panose="02000503000000020004" pitchFamily="2" charset="0"/>
                <a:ea typeface="Inter Medium" panose="02000503000000020004" pitchFamily="2" charset="0"/>
              </a:rPr>
              <a:t>Queda no rendimento escolar</a:t>
            </a:r>
          </a:p>
          <a:p>
            <a:pPr marL="342900" indent="-342900">
              <a:buFont typeface="Arial" panose="020B0604020202020204" pitchFamily="34" charset="0"/>
              <a:buChar char="•"/>
            </a:pPr>
            <a:endParaRPr lang="pt-BR" sz="2400" dirty="0">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72627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Retângulo 1"/>
          <p:cNvSpPr/>
          <p:nvPr/>
        </p:nvSpPr>
        <p:spPr>
          <a:xfrm>
            <a:off x="1085994" y="137310"/>
            <a:ext cx="5342762" cy="523220"/>
          </a:xfrm>
          <a:prstGeom prst="rect">
            <a:avLst/>
          </a:prstGeom>
        </p:spPr>
        <p:txBody>
          <a:bodyPr wrap="square">
            <a:spAutoFit/>
          </a:bodyPr>
          <a:lstStyle/>
          <a:p>
            <a:pPr algn="ctr"/>
            <a:r>
              <a:rPr lang="pt-BR" sz="2800" dirty="0">
                <a:solidFill>
                  <a:srgbClr val="FF5F00"/>
                </a:solidFill>
                <a:latin typeface="Syncopate" panose="02060507000000020003" pitchFamily="18" charset="0"/>
                <a:ea typeface="Inter Medium" panose="02000503000000020004" pitchFamily="2" charset="0"/>
                <a:cs typeface="Arial" panose="020B0604020202020204" pitchFamily="34" charset="0"/>
              </a:rPr>
              <a:t>Como ajudar</a:t>
            </a:r>
            <a:endParaRPr lang="pt-BR" sz="2800" b="1" dirty="0">
              <a:solidFill>
                <a:srgbClr val="FF5F00"/>
              </a:solidFill>
              <a:latin typeface="Syncopate" panose="02060507000000020003" pitchFamily="18" charset="0"/>
              <a:ea typeface="Oswald"/>
              <a:cs typeface="Bakbak One" pitchFamily="2" charset="0"/>
              <a:sym typeface="Oswald"/>
            </a:endParaRPr>
          </a:p>
        </p:txBody>
      </p:sp>
      <p:pic>
        <p:nvPicPr>
          <p:cNvPr id="4" name="Imagem 3"/>
          <p:cNvPicPr>
            <a:picLocks noChangeAspect="1"/>
          </p:cNvPicPr>
          <p:nvPr/>
        </p:nvPicPr>
        <p:blipFill rotWithShape="1">
          <a:blip r:embed="rId3"/>
          <a:srcRect l="10723" r="11073"/>
          <a:stretch/>
        </p:blipFill>
        <p:spPr>
          <a:xfrm>
            <a:off x="5834129" y="-335634"/>
            <a:ext cx="3309871" cy="5693472"/>
          </a:xfrm>
          <a:prstGeom prst="rect">
            <a:avLst/>
          </a:prstGeom>
        </p:spPr>
      </p:pic>
      <p:sp>
        <p:nvSpPr>
          <p:cNvPr id="5" name="Retângulo 4"/>
          <p:cNvSpPr/>
          <p:nvPr/>
        </p:nvSpPr>
        <p:spPr>
          <a:xfrm>
            <a:off x="245486" y="992975"/>
            <a:ext cx="5575451" cy="3823996"/>
          </a:xfrm>
          <a:prstGeom prst="rect">
            <a:avLst/>
          </a:prstGeom>
        </p:spPr>
        <p:txBody>
          <a:bodyPr wrap="square">
            <a:spAutoFit/>
          </a:bodyPr>
          <a:lstStyle/>
          <a:p>
            <a:pPr marL="342900" indent="-342900">
              <a:lnSpc>
                <a:spcPct val="110000"/>
              </a:lnSpc>
              <a:buClr>
                <a:srgbClr val="FF6600"/>
              </a:buClr>
              <a:buFont typeface="Arial" panose="020B0604020202020204" pitchFamily="34" charset="0"/>
              <a:buChar char="•"/>
              <a:defRPr/>
            </a:pPr>
            <a:r>
              <a:rPr lang="pt-BR" sz="2000" dirty="0">
                <a:solidFill>
                  <a:schemeClr val="tx1">
                    <a:lumMod val="50000"/>
                    <a:lumOff val="50000"/>
                  </a:schemeClr>
                </a:solidFill>
                <a:latin typeface="Inter Medium" panose="02000503000000020004" pitchFamily="2" charset="0"/>
                <a:ea typeface="Inter Medium" panose="02000503000000020004" pitchFamily="2" charset="0"/>
              </a:rPr>
              <a:t>Saber que são normais reações</a:t>
            </a:r>
          </a:p>
          <a:p>
            <a:pPr marL="342900" indent="-342900">
              <a:lnSpc>
                <a:spcPct val="110000"/>
              </a:lnSpc>
              <a:buClr>
                <a:srgbClr val="FF6600"/>
              </a:buClr>
              <a:buFont typeface="Arial" panose="020B0604020202020204" pitchFamily="34" charset="0"/>
              <a:buChar char="•"/>
              <a:defRPr/>
            </a:pPr>
            <a:r>
              <a:rPr lang="pt-BR" sz="2000" dirty="0">
                <a:solidFill>
                  <a:srgbClr val="FF5F00"/>
                </a:solidFill>
                <a:latin typeface="Inter Medium" panose="02000503000000020004" pitchFamily="2" charset="0"/>
                <a:ea typeface="Inter Medium" panose="02000503000000020004" pitchFamily="2" charset="0"/>
              </a:rPr>
              <a:t>Preparar bem o nascimento do irmão(ã)                     </a:t>
            </a:r>
          </a:p>
          <a:p>
            <a:pPr marL="342900" indent="-342900">
              <a:lnSpc>
                <a:spcPct val="110000"/>
              </a:lnSpc>
              <a:buClr>
                <a:srgbClr val="FF6600"/>
              </a:buClr>
              <a:buFont typeface="Arial" panose="020B0604020202020204" pitchFamily="34" charset="0"/>
              <a:buChar char="•"/>
              <a:defRPr/>
            </a:pPr>
            <a:r>
              <a:rPr lang="pt-BR" sz="2000" dirty="0">
                <a:solidFill>
                  <a:schemeClr val="tx1">
                    <a:lumMod val="50000"/>
                    <a:lumOff val="50000"/>
                  </a:schemeClr>
                </a:solidFill>
                <a:latin typeface="Inter Medium" panose="02000503000000020004" pitchFamily="2" charset="0"/>
                <a:ea typeface="Inter Medium" panose="02000503000000020004" pitchFamily="2" charset="0"/>
              </a:rPr>
              <a:t>Encorajar a independência</a:t>
            </a:r>
          </a:p>
          <a:p>
            <a:pPr marL="342900" indent="-342900">
              <a:lnSpc>
                <a:spcPct val="110000"/>
              </a:lnSpc>
              <a:buClr>
                <a:srgbClr val="FF6600"/>
              </a:buClr>
              <a:buFont typeface="Arial" panose="020B0604020202020204" pitchFamily="34" charset="0"/>
              <a:buChar char="•"/>
              <a:defRPr/>
            </a:pPr>
            <a:r>
              <a:rPr lang="pt-BR" sz="2000" dirty="0">
                <a:solidFill>
                  <a:srgbClr val="FF5F00"/>
                </a:solidFill>
                <a:latin typeface="Inter Medium" panose="02000503000000020004" pitchFamily="2" charset="0"/>
                <a:ea typeface="Inter Medium" panose="02000503000000020004" pitchFamily="2" charset="0"/>
              </a:rPr>
              <a:t>Assegurar o amor, atenção e afeto</a:t>
            </a:r>
          </a:p>
          <a:p>
            <a:pPr marL="342900" indent="-342900">
              <a:lnSpc>
                <a:spcPct val="120000"/>
              </a:lnSpc>
              <a:buClr>
                <a:srgbClr val="FF6600"/>
              </a:buClr>
              <a:buFont typeface="Arial" panose="020B0604020202020204" pitchFamily="34" charset="0"/>
              <a:buChar char="•"/>
              <a:defRPr/>
            </a:pPr>
            <a:r>
              <a:rPr lang="pt-BR" sz="2000" dirty="0">
                <a:solidFill>
                  <a:schemeClr val="tx1">
                    <a:lumMod val="50000"/>
                    <a:lumOff val="50000"/>
                  </a:schemeClr>
                </a:solidFill>
                <a:latin typeface="Inter Medium" panose="02000503000000020004" pitchFamily="2" charset="0"/>
                <a:ea typeface="Inter Medium" panose="02000503000000020004" pitchFamily="2" charset="0"/>
              </a:rPr>
              <a:t>Mostrar  a necessidade de proteção</a:t>
            </a:r>
          </a:p>
          <a:p>
            <a:pPr marL="342900" indent="-342900">
              <a:lnSpc>
                <a:spcPct val="110000"/>
              </a:lnSpc>
              <a:buClr>
                <a:srgbClr val="FF6600"/>
              </a:buClr>
              <a:buFont typeface="Arial" panose="020B0604020202020204" pitchFamily="34" charset="0"/>
              <a:buChar char="•"/>
              <a:defRPr/>
            </a:pPr>
            <a:r>
              <a:rPr lang="pt-BR" sz="2000" dirty="0">
                <a:solidFill>
                  <a:srgbClr val="FF5F00"/>
                </a:solidFill>
                <a:latin typeface="Inter Medium" panose="02000503000000020004" pitchFamily="2" charset="0"/>
                <a:ea typeface="Inter Medium" panose="02000503000000020004" pitchFamily="2" charset="0"/>
              </a:rPr>
              <a:t>Demonstrar vantagens de ser o maior ou menor</a:t>
            </a:r>
          </a:p>
          <a:p>
            <a:pPr marL="342900" indent="-342900">
              <a:lnSpc>
                <a:spcPct val="110000"/>
              </a:lnSpc>
              <a:buClr>
                <a:srgbClr val="FF6600"/>
              </a:buClr>
              <a:buFont typeface="Arial" panose="020B0604020202020204" pitchFamily="34" charset="0"/>
              <a:buChar char="•"/>
              <a:defRPr/>
            </a:pPr>
            <a:r>
              <a:rPr lang="pt-BR" sz="2000" dirty="0">
                <a:solidFill>
                  <a:schemeClr val="tx1">
                    <a:lumMod val="50000"/>
                    <a:lumOff val="50000"/>
                  </a:schemeClr>
                </a:solidFill>
                <a:latin typeface="Inter Medium" panose="02000503000000020004" pitchFamily="2" charset="0"/>
                <a:ea typeface="Inter Medium" panose="02000503000000020004" pitchFamily="2" charset="0"/>
              </a:rPr>
              <a:t>Acolher, aceitar, ser mediador - não juiz </a:t>
            </a:r>
          </a:p>
          <a:p>
            <a:pPr marL="342900" indent="-342900">
              <a:lnSpc>
                <a:spcPct val="110000"/>
              </a:lnSpc>
              <a:buClr>
                <a:srgbClr val="FF6600"/>
              </a:buClr>
              <a:buFont typeface="Arial" panose="020B0604020202020204" pitchFamily="34" charset="0"/>
              <a:buChar char="•"/>
              <a:defRPr/>
            </a:pPr>
            <a:r>
              <a:rPr lang="pt-BR" sz="2000" dirty="0">
                <a:solidFill>
                  <a:srgbClr val="FF5F00"/>
                </a:solidFill>
                <a:latin typeface="Inter Medium" panose="02000503000000020004" pitchFamily="2" charset="0"/>
                <a:ea typeface="Inter Medium" panose="02000503000000020004" pitchFamily="2" charset="0"/>
              </a:rPr>
              <a:t>Evitar favoritismo, comparações </a:t>
            </a:r>
          </a:p>
          <a:p>
            <a:pPr marL="342900" indent="-342900">
              <a:lnSpc>
                <a:spcPct val="110000"/>
              </a:lnSpc>
              <a:buClr>
                <a:srgbClr val="FF6600"/>
              </a:buClr>
              <a:buFont typeface="Arial" panose="020B0604020202020204" pitchFamily="34" charset="0"/>
              <a:buChar char="•"/>
              <a:defRPr/>
            </a:pPr>
            <a:r>
              <a:rPr lang="pt-BR" sz="2000" dirty="0">
                <a:solidFill>
                  <a:schemeClr val="tx1">
                    <a:lumMod val="50000"/>
                    <a:lumOff val="50000"/>
                  </a:schemeClr>
                </a:solidFill>
                <a:latin typeface="Inter Medium" panose="02000503000000020004" pitchFamily="2" charset="0"/>
                <a:ea typeface="Inter Medium" panose="02000503000000020004" pitchFamily="2" charset="0"/>
              </a:rPr>
              <a:t>Ser paciente, amoroso, o ciúme logo passará.</a:t>
            </a:r>
          </a:p>
        </p:txBody>
      </p:sp>
    </p:spTree>
    <p:extLst>
      <p:ext uri="{BB962C8B-B14F-4D97-AF65-F5344CB8AC3E}">
        <p14:creationId xmlns:p14="http://schemas.microsoft.com/office/powerpoint/2010/main" val="175516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 calcmode="lin" valueType="num">
                                      <p:cBhvr additive="base">
                                        <p:cTn id="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anim calcmode="lin" valueType="num">
                                      <p:cBhvr additive="base">
                                        <p:cTn id="1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anim calcmode="lin" valueType="num">
                                      <p:cBhvr additive="base">
                                        <p:cTn id="1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 calcmode="lin" valueType="num">
                                      <p:cBhvr additive="base">
                                        <p:cTn id="1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Retângulo 1"/>
          <p:cNvSpPr/>
          <p:nvPr/>
        </p:nvSpPr>
        <p:spPr>
          <a:xfrm>
            <a:off x="0" y="964386"/>
            <a:ext cx="2910625" cy="523220"/>
          </a:xfrm>
          <a:prstGeom prst="rect">
            <a:avLst/>
          </a:prstGeom>
        </p:spPr>
        <p:txBody>
          <a:bodyPr wrap="square">
            <a:spAutoFit/>
          </a:bodyPr>
          <a:lstStyle/>
          <a:p>
            <a:pPr algn="ctr"/>
            <a:r>
              <a:rPr lang="pt-BR" sz="2800" dirty="0">
                <a:solidFill>
                  <a:srgbClr val="FF5F00"/>
                </a:solidFill>
                <a:latin typeface="Syncopate" panose="02060507000000020003" pitchFamily="18" charset="0"/>
                <a:ea typeface="Inter Medium" panose="02000503000000020004" pitchFamily="2" charset="0"/>
                <a:cs typeface="Arial" panose="020B0604020202020204" pitchFamily="34" charset="0"/>
              </a:rPr>
              <a:t>A raiva</a:t>
            </a:r>
            <a:endParaRPr lang="pt-BR" sz="2800" b="1" dirty="0">
              <a:solidFill>
                <a:srgbClr val="FF5F00"/>
              </a:solidFill>
              <a:latin typeface="Syncopate" panose="02060507000000020003" pitchFamily="18" charset="0"/>
              <a:ea typeface="Oswald"/>
              <a:cs typeface="Bakbak One" pitchFamily="2" charset="0"/>
              <a:sym typeface="Oswald"/>
            </a:endParaRPr>
          </a:p>
        </p:txBody>
      </p:sp>
      <p:sp>
        <p:nvSpPr>
          <p:cNvPr id="4" name="Elipse 3"/>
          <p:cNvSpPr/>
          <p:nvPr/>
        </p:nvSpPr>
        <p:spPr>
          <a:xfrm>
            <a:off x="3000777" y="656823"/>
            <a:ext cx="3013657" cy="2768957"/>
          </a:xfrm>
          <a:prstGeom prst="ellipse">
            <a:avLst/>
          </a:prstGeom>
          <a:solidFill>
            <a:srgbClr val="65C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tabLst>
                <a:tab pos="195580" algn="l"/>
              </a:tabLst>
            </a:pPr>
            <a:r>
              <a:rPr lang="pt-BR" sz="1800" dirty="0">
                <a:solidFill>
                  <a:schemeClr val="tx1"/>
                </a:solidFill>
                <a:latin typeface="Inter Medium" panose="02000503000000020004" pitchFamily="2" charset="0"/>
                <a:ea typeface="Inter Medium" panose="02000503000000020004" pitchFamily="2" charset="0"/>
              </a:rPr>
              <a:t>... é natural, uma reação fisiológica que provém das frustrações que sentimos e presentes ao longo da vida</a:t>
            </a:r>
            <a:endParaRPr lang="pt-BR" sz="2400" dirty="0">
              <a:solidFill>
                <a:schemeClr val="tx1"/>
              </a:solidFill>
              <a:latin typeface="Inter Medium" panose="02000503000000020004" pitchFamily="2" charset="0"/>
              <a:ea typeface="Inter Medium" panose="02000503000000020004" pitchFamily="2" charset="0"/>
              <a:cs typeface="Times New Roman" panose="02020603050405020304" pitchFamily="18" charset="0"/>
            </a:endParaRPr>
          </a:p>
        </p:txBody>
      </p:sp>
      <p:sp>
        <p:nvSpPr>
          <p:cNvPr id="5" name="Elipse 4"/>
          <p:cNvSpPr/>
          <p:nvPr/>
        </p:nvSpPr>
        <p:spPr>
          <a:xfrm>
            <a:off x="183761" y="2173821"/>
            <a:ext cx="3013657" cy="2768957"/>
          </a:xfrm>
          <a:prstGeom prst="ellipse">
            <a:avLst/>
          </a:prstGeom>
          <a:solidFill>
            <a:srgbClr val="FF5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tabLst>
                <a:tab pos="195580" algn="l"/>
              </a:tabLst>
            </a:pPr>
            <a:r>
              <a:rPr lang="pt-BR" sz="1800" b="1" dirty="0">
                <a:solidFill>
                  <a:schemeClr val="tx1"/>
                </a:solidFill>
                <a:latin typeface="Inter Medium" panose="02000503000000020004" pitchFamily="2" charset="0"/>
                <a:ea typeface="Inter Medium" panose="02000503000000020004" pitchFamily="2" charset="0"/>
              </a:rPr>
              <a:t>O EXCESSO</a:t>
            </a:r>
          </a:p>
          <a:p>
            <a:pPr lvl="0" algn="ctr"/>
            <a:r>
              <a:rPr lang="pt-BR" sz="1800" dirty="0">
                <a:latin typeface="Inter Medium" panose="02000503000000020004" pitchFamily="2" charset="0"/>
                <a:ea typeface="Inter Medium" panose="02000503000000020004" pitchFamily="2" charset="0"/>
              </a:rPr>
              <a:t>Nos deixa descontrolados, agressivos </a:t>
            </a:r>
            <a:r>
              <a:rPr lang="pt-BR" sz="1800" i="1" dirty="0">
                <a:latin typeface="Inter Medium" panose="02000503000000020004" pitchFamily="2" charset="0"/>
                <a:ea typeface="Inter Medium" panose="02000503000000020004" pitchFamily="2" charset="0"/>
              </a:rPr>
              <a:t>; </a:t>
            </a:r>
            <a:endParaRPr lang="pt-BR" sz="1800" dirty="0">
              <a:latin typeface="Inter Medium" panose="02000503000000020004" pitchFamily="2" charset="0"/>
              <a:ea typeface="Inter Medium" panose="02000503000000020004" pitchFamily="2" charset="0"/>
            </a:endParaRPr>
          </a:p>
          <a:p>
            <a:pPr algn="ctr"/>
            <a:r>
              <a:rPr lang="pt-BR" sz="1800" dirty="0">
                <a:solidFill>
                  <a:schemeClr val="tx1"/>
                </a:solidFill>
                <a:latin typeface="Inter Medium" panose="02000503000000020004" pitchFamily="2" charset="0"/>
                <a:ea typeface="Inter Medium" panose="02000503000000020004" pitchFamily="2" charset="0"/>
              </a:rPr>
              <a:t>Geralmente, a raiva esconde a tristeza</a:t>
            </a:r>
            <a:r>
              <a:rPr lang="pt-BR" sz="1800" dirty="0">
                <a:latin typeface="Inter Medium" panose="02000503000000020004" pitchFamily="2" charset="0"/>
                <a:ea typeface="Inter Medium" panose="02000503000000020004" pitchFamily="2" charset="0"/>
              </a:rPr>
              <a:t>.</a:t>
            </a:r>
            <a:r>
              <a:rPr lang="pt-BR" sz="2400" dirty="0">
                <a:solidFill>
                  <a:schemeClr val="tx1"/>
                </a:solidFill>
                <a:latin typeface="Inter Medium" panose="02000503000000020004" pitchFamily="2" charset="0"/>
                <a:ea typeface="Inter Medium" panose="02000503000000020004" pitchFamily="2" charset="0"/>
              </a:rPr>
              <a:t>.</a:t>
            </a:r>
            <a:endParaRPr lang="pt-BR" sz="2400" dirty="0">
              <a:solidFill>
                <a:schemeClr val="tx1"/>
              </a:solidFill>
              <a:latin typeface="Inter Medium" panose="02000503000000020004" pitchFamily="2" charset="0"/>
              <a:ea typeface="Inter Medium" panose="02000503000000020004" pitchFamily="2" charset="0"/>
              <a:cs typeface="Times New Roman" panose="02020603050405020304" pitchFamily="18" charset="0"/>
            </a:endParaRPr>
          </a:p>
        </p:txBody>
      </p:sp>
      <p:sp>
        <p:nvSpPr>
          <p:cNvPr id="6" name="Elipse 5"/>
          <p:cNvSpPr/>
          <p:nvPr/>
        </p:nvSpPr>
        <p:spPr>
          <a:xfrm>
            <a:off x="5752563" y="2223752"/>
            <a:ext cx="3013657" cy="2768957"/>
          </a:xfrm>
          <a:prstGeom prst="ellipse">
            <a:avLst/>
          </a:prstGeom>
          <a:solidFill>
            <a:srgbClr val="FFC6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tabLst>
                <a:tab pos="195580" algn="l"/>
              </a:tabLst>
            </a:pPr>
            <a:r>
              <a:rPr lang="pt-BR" sz="1600" b="1" dirty="0">
                <a:solidFill>
                  <a:schemeClr val="tx1"/>
                </a:solidFill>
                <a:latin typeface="Inter Medium" panose="02000503000000020004" pitchFamily="2" charset="0"/>
                <a:ea typeface="Inter Medium" panose="02000503000000020004" pitchFamily="2" charset="0"/>
              </a:rPr>
              <a:t>A FALTA</a:t>
            </a:r>
          </a:p>
          <a:p>
            <a:pPr lvl="0"/>
            <a:r>
              <a:rPr lang="pt-BR" sz="1800" dirty="0">
                <a:solidFill>
                  <a:schemeClr val="tx1"/>
                </a:solidFill>
                <a:latin typeface="Inter Medium" panose="02000503000000020004" pitchFamily="2" charset="0"/>
                <a:ea typeface="Inter Medium" panose="02000503000000020004" pitchFamily="2" charset="0"/>
              </a:rPr>
              <a:t>     </a:t>
            </a:r>
            <a:r>
              <a:rPr lang="pt-BR" sz="1800" b="1" dirty="0">
                <a:solidFill>
                  <a:schemeClr val="tx1"/>
                </a:solidFill>
                <a:latin typeface="Inter Medium" panose="02000503000000020004" pitchFamily="2" charset="0"/>
                <a:ea typeface="Inter Medium" panose="02000503000000020004" pitchFamily="2" charset="0"/>
              </a:rPr>
              <a:t>Nos deixa   passivos;</a:t>
            </a:r>
          </a:p>
          <a:p>
            <a:pPr algn="ctr"/>
            <a:r>
              <a:rPr lang="pt-BR" sz="1800" dirty="0">
                <a:solidFill>
                  <a:schemeClr val="tx1"/>
                </a:solidFill>
                <a:latin typeface="Inter Medium" panose="02000503000000020004" pitchFamily="2" charset="0"/>
                <a:ea typeface="Inter Medium" panose="02000503000000020004" pitchFamily="2" charset="0"/>
              </a:rPr>
              <a:t>Pode fazer com que aceitemos o que os outros possam fazer de mal ou desagradável</a:t>
            </a:r>
            <a:endParaRPr lang="pt-BR" sz="2400" dirty="0">
              <a:solidFill>
                <a:schemeClr val="tx1"/>
              </a:solidFill>
              <a:latin typeface="Inter Medium" panose="02000503000000020004" pitchFamily="2" charset="0"/>
              <a:ea typeface="Inter Medium" panose="02000503000000020004" pitchFamily="2" charset="0"/>
              <a:cs typeface="Times New Roman" panose="02020603050405020304" pitchFamily="18" charset="0"/>
            </a:endParaRPr>
          </a:p>
        </p:txBody>
      </p:sp>
    </p:spTree>
    <p:extLst>
      <p:ext uri="{BB962C8B-B14F-4D97-AF65-F5344CB8AC3E}">
        <p14:creationId xmlns:p14="http://schemas.microsoft.com/office/powerpoint/2010/main" val="402275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Retângulo 1"/>
          <p:cNvSpPr/>
          <p:nvPr/>
        </p:nvSpPr>
        <p:spPr>
          <a:xfrm>
            <a:off x="-149035" y="721798"/>
            <a:ext cx="6078828" cy="461665"/>
          </a:xfrm>
          <a:prstGeom prst="rect">
            <a:avLst/>
          </a:prstGeom>
        </p:spPr>
        <p:txBody>
          <a:bodyPr wrap="square">
            <a:spAutoFit/>
          </a:bodyPr>
          <a:lstStyle/>
          <a:p>
            <a:pPr algn="ctr"/>
            <a:r>
              <a:rPr lang="pt-BR" sz="2400" dirty="0">
                <a:solidFill>
                  <a:srgbClr val="FF5F00"/>
                </a:solidFill>
                <a:latin typeface="Syncopate" panose="02060507000000020003" pitchFamily="18" charset="0"/>
                <a:ea typeface="Inter Medium" panose="02000503000000020004" pitchFamily="2" charset="0"/>
                <a:cs typeface="Arial" panose="020B0604020202020204" pitchFamily="34" charset="0"/>
              </a:rPr>
              <a:t>COMO LIDAR COM A  raiva</a:t>
            </a:r>
            <a:endParaRPr lang="pt-BR" sz="2400" b="1" dirty="0">
              <a:solidFill>
                <a:srgbClr val="FF5F00"/>
              </a:solidFill>
              <a:latin typeface="Syncopate" panose="02060507000000020003" pitchFamily="18" charset="0"/>
              <a:ea typeface="Oswald"/>
              <a:cs typeface="Bakbak One" pitchFamily="2" charset="0"/>
              <a:sym typeface="Oswald"/>
            </a:endParaRPr>
          </a:p>
        </p:txBody>
      </p:sp>
      <p:sp>
        <p:nvSpPr>
          <p:cNvPr id="6" name="Retângulo 5"/>
          <p:cNvSpPr/>
          <p:nvPr/>
        </p:nvSpPr>
        <p:spPr>
          <a:xfrm>
            <a:off x="142973" y="1270374"/>
            <a:ext cx="5540197" cy="3662541"/>
          </a:xfrm>
          <a:prstGeom prst="rect">
            <a:avLst/>
          </a:prstGeom>
        </p:spPr>
        <p:txBody>
          <a:bodyPr wrap="square">
            <a:spAutoFit/>
          </a:bodyPr>
          <a:lstStyle/>
          <a:p>
            <a:pPr marL="266700" indent="-266700" fontAlgn="base">
              <a:spcBef>
                <a:spcPts val="600"/>
              </a:spcBef>
              <a:spcAft>
                <a:spcPts val="600"/>
              </a:spcAft>
              <a:buFont typeface="Arial" panose="020B0604020202020204" pitchFamily="34" charset="0"/>
              <a:buChar char="•"/>
            </a:pPr>
            <a:r>
              <a:rPr lang="pt-BR" sz="2400" dirty="0">
                <a:latin typeface="Inter Medium" panose="02000503000000020004" pitchFamily="2" charset="0"/>
                <a:ea typeface="Inter Medium" panose="02000503000000020004" pitchFamily="2" charset="0"/>
              </a:rPr>
              <a:t>Incentivar o pequeno a expressar os motivos de sua insatisfação</a:t>
            </a:r>
          </a:p>
          <a:p>
            <a:pPr marL="266700" indent="-266700" fontAlgn="base">
              <a:spcBef>
                <a:spcPts val="600"/>
              </a:spcBef>
              <a:spcAft>
                <a:spcPts val="600"/>
              </a:spcAft>
              <a:buFont typeface="Arial" panose="020B0604020202020204" pitchFamily="34" charset="0"/>
              <a:buChar char="•"/>
            </a:pPr>
            <a:r>
              <a:rPr lang="pt-BR" sz="2400" dirty="0">
                <a:solidFill>
                  <a:srgbClr val="FF5F00"/>
                </a:solidFill>
                <a:latin typeface="Inter Medium" panose="02000503000000020004" pitchFamily="2" charset="0"/>
                <a:ea typeface="Inter Medium" panose="02000503000000020004" pitchFamily="2" charset="0"/>
              </a:rPr>
              <a:t>Agir proativamente </a:t>
            </a:r>
          </a:p>
          <a:p>
            <a:pPr marL="266700" indent="-266700" fontAlgn="base">
              <a:spcBef>
                <a:spcPts val="600"/>
              </a:spcBef>
              <a:spcAft>
                <a:spcPts val="600"/>
              </a:spcAft>
              <a:buFont typeface="Arial" panose="020B0604020202020204" pitchFamily="34" charset="0"/>
              <a:buChar char="•"/>
            </a:pPr>
            <a:r>
              <a:rPr lang="pt-BR" sz="2400" dirty="0">
                <a:latin typeface="Inter Medium" panose="02000503000000020004" pitchFamily="2" charset="0"/>
                <a:ea typeface="Inter Medium" panose="02000503000000020004" pitchFamily="2" charset="0"/>
              </a:rPr>
              <a:t>Primeiro a conexão depois a orientação </a:t>
            </a:r>
          </a:p>
          <a:p>
            <a:pPr marL="266700" indent="-266700" fontAlgn="base">
              <a:spcBef>
                <a:spcPts val="600"/>
              </a:spcBef>
              <a:spcAft>
                <a:spcPts val="600"/>
              </a:spcAft>
              <a:buFont typeface="Arial" panose="020B0604020202020204" pitchFamily="34" charset="0"/>
              <a:buChar char="•"/>
            </a:pPr>
            <a:r>
              <a:rPr lang="pt-BR" sz="2400" dirty="0">
                <a:solidFill>
                  <a:srgbClr val="FF5F00"/>
                </a:solidFill>
                <a:latin typeface="Inter Medium" panose="02000503000000020004" pitchFamily="2" charset="0"/>
                <a:ea typeface="Inter Medium" panose="02000503000000020004" pitchFamily="2" charset="0"/>
              </a:rPr>
              <a:t>Dê um tempo</a:t>
            </a:r>
          </a:p>
          <a:p>
            <a:pPr marL="266700" indent="-266700" fontAlgn="base">
              <a:spcBef>
                <a:spcPts val="600"/>
              </a:spcBef>
              <a:spcAft>
                <a:spcPts val="600"/>
              </a:spcAft>
              <a:buFont typeface="Arial" panose="020B0604020202020204" pitchFamily="34" charset="0"/>
              <a:buChar char="•"/>
            </a:pPr>
            <a:r>
              <a:rPr lang="pt-BR" sz="2400" dirty="0">
                <a:latin typeface="Inter Medium" panose="02000503000000020004" pitchFamily="2" charset="0"/>
                <a:ea typeface="Inter Medium" panose="02000503000000020004" pitchFamily="2" charset="0"/>
              </a:rPr>
              <a:t>Depois que a poeira baixar sentem-se para conversar.</a:t>
            </a:r>
          </a:p>
        </p:txBody>
      </p:sp>
      <p:pic>
        <p:nvPicPr>
          <p:cNvPr id="7" name="Imagem 6"/>
          <p:cNvPicPr>
            <a:picLocks noChangeAspect="1"/>
          </p:cNvPicPr>
          <p:nvPr/>
        </p:nvPicPr>
        <p:blipFill rotWithShape="1">
          <a:blip r:embed="rId3"/>
          <a:srcRect l="23101" t="2892" r="19819" b="3132"/>
          <a:stretch/>
        </p:blipFill>
        <p:spPr>
          <a:xfrm>
            <a:off x="5775767" y="0"/>
            <a:ext cx="3368233" cy="5143500"/>
          </a:xfrm>
          <a:prstGeom prst="rect">
            <a:avLst/>
          </a:prstGeom>
        </p:spPr>
      </p:pic>
    </p:spTree>
    <p:extLst>
      <p:ext uri="{BB962C8B-B14F-4D97-AF65-F5344CB8AC3E}">
        <p14:creationId xmlns:p14="http://schemas.microsoft.com/office/powerpoint/2010/main" val="412320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 calcmode="lin" valueType="num">
                                      <p:cBhvr additive="base">
                                        <p:cTn id="1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Retângulo 1"/>
          <p:cNvSpPr/>
          <p:nvPr/>
        </p:nvSpPr>
        <p:spPr>
          <a:xfrm>
            <a:off x="1741140" y="256777"/>
            <a:ext cx="5342762" cy="523220"/>
          </a:xfrm>
          <a:prstGeom prst="rect">
            <a:avLst/>
          </a:prstGeom>
        </p:spPr>
        <p:txBody>
          <a:bodyPr wrap="square">
            <a:spAutoFit/>
          </a:bodyPr>
          <a:lstStyle/>
          <a:p>
            <a:pPr algn="ctr"/>
            <a:r>
              <a:rPr lang="pt-BR" sz="2800" dirty="0">
                <a:solidFill>
                  <a:srgbClr val="FF5F00"/>
                </a:solidFill>
                <a:latin typeface="Syncopate" panose="02060507000000020003" pitchFamily="18" charset="0"/>
                <a:ea typeface="Inter Medium" panose="02000503000000020004" pitchFamily="2" charset="0"/>
                <a:cs typeface="Arial" panose="020B0604020202020204" pitchFamily="34" charset="0"/>
              </a:rPr>
              <a:t>A birra</a:t>
            </a:r>
            <a:endParaRPr lang="pt-BR" sz="2800" b="1" dirty="0">
              <a:solidFill>
                <a:srgbClr val="FF5F00"/>
              </a:solidFill>
              <a:latin typeface="Syncopate" panose="02060507000000020003" pitchFamily="18" charset="0"/>
              <a:ea typeface="Oswald"/>
              <a:cs typeface="Bakbak One" pitchFamily="2" charset="0"/>
              <a:sym typeface="Oswald"/>
            </a:endParaRPr>
          </a:p>
        </p:txBody>
      </p:sp>
      <p:sp>
        <p:nvSpPr>
          <p:cNvPr id="4" name="Retângulo 3"/>
          <p:cNvSpPr/>
          <p:nvPr/>
        </p:nvSpPr>
        <p:spPr>
          <a:xfrm>
            <a:off x="432487" y="1344938"/>
            <a:ext cx="8585160" cy="3062377"/>
          </a:xfrm>
          <a:prstGeom prst="rect">
            <a:avLst/>
          </a:prstGeom>
        </p:spPr>
        <p:txBody>
          <a:bodyPr wrap="square">
            <a:spAutoFit/>
          </a:bodyPr>
          <a:lstStyle/>
          <a:p>
            <a:r>
              <a:rPr lang="pt-BR" sz="2400" dirty="0">
                <a:latin typeface="Inter Medium" panose="02000503000000020004" pitchFamily="2" charset="0"/>
                <a:ea typeface="Inter Medium" panose="02000503000000020004" pitchFamily="2" charset="0"/>
              </a:rPr>
              <a:t>A birra é um </a:t>
            </a:r>
            <a:r>
              <a:rPr lang="pt-BR" sz="2400" dirty="0">
                <a:solidFill>
                  <a:srgbClr val="FF5F00"/>
                </a:solidFill>
                <a:latin typeface="Inter Medium" panose="02000503000000020004" pitchFamily="2" charset="0"/>
                <a:ea typeface="Inter Medium" panose="02000503000000020004" pitchFamily="2" charset="0"/>
              </a:rPr>
              <a:t>sintoma</a:t>
            </a:r>
            <a:r>
              <a:rPr lang="pt-BR" sz="2400" dirty="0">
                <a:latin typeface="Inter Medium" panose="02000503000000020004" pitchFamily="2" charset="0"/>
                <a:ea typeface="Inter Medium" panose="02000503000000020004" pitchFamily="2" charset="0"/>
              </a:rPr>
              <a:t> de que a criança não está conseguindo lidar com uma </a:t>
            </a:r>
            <a:r>
              <a:rPr lang="pt-BR" sz="2400" dirty="0">
                <a:solidFill>
                  <a:srgbClr val="FF5F00"/>
                </a:solidFill>
                <a:latin typeface="Inter Medium" panose="02000503000000020004" pitchFamily="2" charset="0"/>
                <a:ea typeface="Inter Medium" panose="02000503000000020004" pitchFamily="2" charset="0"/>
              </a:rPr>
              <a:t>frustração</a:t>
            </a:r>
            <a:r>
              <a:rPr lang="pt-BR" sz="2400" dirty="0">
                <a:latin typeface="Inter Medium" panose="02000503000000020004" pitchFamily="2" charset="0"/>
                <a:ea typeface="Inter Medium" panose="02000503000000020004" pitchFamily="2" charset="0"/>
              </a:rPr>
              <a:t> e de que ainda não tem habilidades para se comunicar de outra forma. </a:t>
            </a:r>
          </a:p>
          <a:p>
            <a:endParaRPr lang="pt-BR" sz="1100" dirty="0">
              <a:latin typeface="Inter Medium" panose="02000503000000020004" pitchFamily="2" charset="0"/>
              <a:ea typeface="Inter Medium" panose="02000503000000020004" pitchFamily="2" charset="0"/>
            </a:endParaRPr>
          </a:p>
          <a:p>
            <a:pPr marL="1081088" lvl="2" indent="-342900">
              <a:buFont typeface="Arial" panose="020B0604020202020204" pitchFamily="34" charset="0"/>
              <a:buChar char="•"/>
            </a:pPr>
            <a:r>
              <a:rPr lang="pt-BR" sz="2200" dirty="0">
                <a:latin typeface="Inter Medium" panose="02000503000000020004" pitchFamily="2" charset="0"/>
                <a:ea typeface="Inter Medium" panose="02000503000000020004" pitchFamily="2" charset="0"/>
              </a:rPr>
              <a:t>pode ser o indicativo de que algo não vai bem na vida da criança</a:t>
            </a:r>
          </a:p>
          <a:p>
            <a:pPr marL="1081088" lvl="1" indent="-342900">
              <a:buFont typeface="Arial" panose="020B0604020202020204" pitchFamily="34" charset="0"/>
              <a:buChar char="•"/>
            </a:pPr>
            <a:r>
              <a:rPr lang="pt-BR" sz="2200" dirty="0">
                <a:latin typeface="Inter Medium" panose="02000503000000020004" pitchFamily="2" charset="0"/>
                <a:ea typeface="Inter Medium" panose="02000503000000020004" pitchFamily="2" charset="0"/>
              </a:rPr>
              <a:t>mais intensa em momentos de grande estresse</a:t>
            </a:r>
          </a:p>
          <a:p>
            <a:pPr marL="1081088" lvl="1" indent="-342900">
              <a:buFont typeface="Arial" panose="020B0604020202020204" pitchFamily="34" charset="0"/>
              <a:buChar char="•"/>
            </a:pPr>
            <a:r>
              <a:rPr lang="pt-BR" sz="2200" dirty="0">
                <a:latin typeface="Inter Medium" panose="02000503000000020004" pitchFamily="2" charset="0"/>
                <a:ea typeface="Inter Medium" panose="02000503000000020004" pitchFamily="2" charset="0"/>
              </a:rPr>
              <a:t>está diretamente ligado ao comportamento dos pais e ao ambiente familiar</a:t>
            </a:r>
          </a:p>
        </p:txBody>
      </p:sp>
    </p:spTree>
    <p:extLst>
      <p:ext uri="{BB962C8B-B14F-4D97-AF65-F5344CB8AC3E}">
        <p14:creationId xmlns:p14="http://schemas.microsoft.com/office/powerpoint/2010/main" val="39102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Retângulo 1"/>
          <p:cNvSpPr/>
          <p:nvPr/>
        </p:nvSpPr>
        <p:spPr>
          <a:xfrm>
            <a:off x="1184785" y="204218"/>
            <a:ext cx="8085962" cy="523220"/>
          </a:xfrm>
          <a:prstGeom prst="rect">
            <a:avLst/>
          </a:prstGeom>
        </p:spPr>
        <p:txBody>
          <a:bodyPr wrap="square">
            <a:spAutoFit/>
          </a:bodyPr>
          <a:lstStyle/>
          <a:p>
            <a:pPr algn="ctr"/>
            <a:r>
              <a:rPr lang="pt-BR" sz="2800" dirty="0">
                <a:solidFill>
                  <a:srgbClr val="FF5F00"/>
                </a:solidFill>
                <a:latin typeface="Syncopate" panose="02060507000000020003" pitchFamily="18" charset="0"/>
                <a:ea typeface="Inter Medium" panose="02000503000000020004" pitchFamily="2" charset="0"/>
                <a:cs typeface="Arial" panose="020B0604020202020204" pitchFamily="34" charset="0"/>
              </a:rPr>
              <a:t>Como lidar com a birra</a:t>
            </a:r>
            <a:endParaRPr lang="pt-BR" sz="2800" b="1" dirty="0">
              <a:solidFill>
                <a:srgbClr val="FF5F00"/>
              </a:solidFill>
              <a:latin typeface="Syncopate" panose="02060507000000020003" pitchFamily="18" charset="0"/>
              <a:ea typeface="Oswald"/>
              <a:cs typeface="Bakbak One" pitchFamily="2" charset="0"/>
              <a:sym typeface="Oswald"/>
            </a:endParaRPr>
          </a:p>
        </p:txBody>
      </p:sp>
      <p:sp>
        <p:nvSpPr>
          <p:cNvPr id="4" name="CaixaDeTexto 3"/>
          <p:cNvSpPr txBox="1"/>
          <p:nvPr/>
        </p:nvSpPr>
        <p:spPr>
          <a:xfrm>
            <a:off x="657922" y="1022644"/>
            <a:ext cx="8318810" cy="3400931"/>
          </a:xfrm>
          <a:prstGeom prst="rect">
            <a:avLst/>
          </a:prstGeom>
          <a:noFill/>
        </p:spPr>
        <p:txBody>
          <a:bodyPr wrap="square" rtlCol="0">
            <a:spAutoFit/>
          </a:bodyPr>
          <a:lstStyle/>
          <a:p>
            <a:pPr marL="342900" lvl="0" indent="-342900" fontAlgn="base">
              <a:spcBef>
                <a:spcPts val="600"/>
              </a:spcBef>
              <a:buFont typeface="Arial" panose="020B0604020202020204" pitchFamily="34" charset="0"/>
              <a:buChar char="•"/>
            </a:pPr>
            <a:r>
              <a:rPr lang="pt-BR" sz="2000" dirty="0">
                <a:latin typeface="Inter Medium" panose="02000503000000020004" pitchFamily="2" charset="0"/>
                <a:ea typeface="Inter Medium" panose="02000503000000020004" pitchFamily="2" charset="0"/>
              </a:rPr>
              <a:t>Não se importar com o que os outros pensam</a:t>
            </a:r>
          </a:p>
          <a:p>
            <a:pPr marL="342900" indent="-342900" fontAlgn="base">
              <a:spcBef>
                <a:spcPts val="600"/>
              </a:spcBef>
              <a:buFont typeface="Arial" panose="020B0604020202020204" pitchFamily="34" charset="0"/>
              <a:buChar char="•"/>
            </a:pPr>
            <a:r>
              <a:rPr lang="pt-BR" sz="2000" dirty="0">
                <a:latin typeface="Inter Medium" panose="02000503000000020004" pitchFamily="2" charset="0"/>
                <a:ea typeface="Inter Medium" panose="02000503000000020004" pitchFamily="2" charset="0"/>
              </a:rPr>
              <a:t>Resolver o conflito sem violência</a:t>
            </a:r>
          </a:p>
          <a:p>
            <a:pPr marL="342900" indent="-342900" fontAlgn="base">
              <a:spcBef>
                <a:spcPts val="600"/>
              </a:spcBef>
              <a:buFont typeface="Arial" panose="020B0604020202020204" pitchFamily="34" charset="0"/>
              <a:buChar char="•"/>
            </a:pPr>
            <a:r>
              <a:rPr lang="pt-BR" sz="2000" dirty="0">
                <a:latin typeface="Inter Medium" panose="02000503000000020004" pitchFamily="2" charset="0"/>
                <a:ea typeface="Inter Medium" panose="02000503000000020004" pitchFamily="2" charset="0"/>
              </a:rPr>
              <a:t>Saber que as birras podem ser um pedido por limites</a:t>
            </a:r>
          </a:p>
          <a:p>
            <a:pPr marL="342900" indent="-342900" fontAlgn="base">
              <a:spcBef>
                <a:spcPts val="600"/>
              </a:spcBef>
              <a:buFont typeface="Arial" panose="020B0604020202020204" pitchFamily="34" charset="0"/>
              <a:buChar char="•"/>
            </a:pPr>
            <a:r>
              <a:rPr lang="pt-BR" sz="2000" dirty="0">
                <a:latin typeface="Inter Medium" panose="02000503000000020004" pitchFamily="2" charset="0"/>
                <a:ea typeface="Inter Medium" panose="02000503000000020004" pitchFamily="2" charset="0"/>
              </a:rPr>
              <a:t>Ser resiliente                  </a:t>
            </a:r>
          </a:p>
          <a:p>
            <a:pPr marL="342900" indent="-342900" fontAlgn="base">
              <a:spcBef>
                <a:spcPts val="600"/>
              </a:spcBef>
              <a:buFont typeface="Arial" panose="020B0604020202020204" pitchFamily="34" charset="0"/>
              <a:buChar char="•"/>
            </a:pPr>
            <a:r>
              <a:rPr lang="pt-BR" sz="2000" dirty="0">
                <a:latin typeface="Inter Medium" panose="02000503000000020004" pitchFamily="2" charset="0"/>
                <a:ea typeface="Inter Medium" panose="02000503000000020004" pitchFamily="2" charset="0"/>
              </a:rPr>
              <a:t>Ter consciência do que proíbe, do que permite e do que solicita</a:t>
            </a:r>
          </a:p>
          <a:p>
            <a:pPr marL="803275" lvl="2" indent="-446088" fontAlgn="base">
              <a:spcBef>
                <a:spcPts val="600"/>
              </a:spcBef>
              <a:buFont typeface="Arial" panose="020B0604020202020204" pitchFamily="34" charset="0"/>
              <a:buChar char="•"/>
            </a:pPr>
            <a:r>
              <a:rPr lang="pt-BR" sz="2000" dirty="0">
                <a:latin typeface="Inter Medium" panose="02000503000000020004" pitchFamily="2" charset="0"/>
                <a:ea typeface="Inter Medium" panose="02000503000000020004" pitchFamily="2" charset="0"/>
              </a:rPr>
              <a:t>Ter calma no momento da birra</a:t>
            </a:r>
          </a:p>
          <a:p>
            <a:pPr marL="803275" lvl="2" indent="-446088" fontAlgn="base">
              <a:spcBef>
                <a:spcPts val="600"/>
              </a:spcBef>
              <a:buFont typeface="Arial" panose="020B0604020202020204" pitchFamily="34" charset="0"/>
              <a:buChar char="•"/>
            </a:pPr>
            <a:r>
              <a:rPr lang="pt-BR" sz="2000" dirty="0">
                <a:latin typeface="Inter Medium" panose="02000503000000020004" pitchFamily="2" charset="0"/>
                <a:ea typeface="Inter Medium" panose="02000503000000020004" pitchFamily="2" charset="0"/>
              </a:rPr>
              <a:t>Conversar após o momento crítico da birra</a:t>
            </a:r>
          </a:p>
          <a:p>
            <a:pPr marL="803275" lvl="2" indent="-446088" fontAlgn="base">
              <a:spcBef>
                <a:spcPts val="600"/>
              </a:spcBef>
              <a:buFont typeface="Arial" panose="020B0604020202020204" pitchFamily="34" charset="0"/>
              <a:buChar char="•"/>
            </a:pPr>
            <a:r>
              <a:rPr lang="pt-BR" sz="2000" dirty="0">
                <a:latin typeface="Inter Medium" panose="02000503000000020004" pitchFamily="2" charset="0"/>
                <a:ea typeface="Inter Medium" panose="02000503000000020004" pitchFamily="2" charset="0"/>
              </a:rPr>
              <a:t>Acolha, ouça - peça que ele fale e ouça sem interrupções, sem julgamentos .     </a:t>
            </a:r>
          </a:p>
        </p:txBody>
      </p:sp>
    </p:spTree>
    <p:extLst>
      <p:ext uri="{BB962C8B-B14F-4D97-AF65-F5344CB8AC3E}">
        <p14:creationId xmlns:p14="http://schemas.microsoft.com/office/powerpoint/2010/main" val="69404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anim calcmode="lin" valueType="num">
                                      <p:cBhvr additive="base">
                                        <p:cTn id="1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 calcmode="lin" valueType="num">
                                      <p:cBhvr additive="base">
                                        <p:cTn id="1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 calcmode="lin" valueType="num">
                                      <p:cBhvr additive="base">
                                        <p:cTn id="1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Retângulo 1"/>
          <p:cNvSpPr/>
          <p:nvPr/>
        </p:nvSpPr>
        <p:spPr>
          <a:xfrm>
            <a:off x="851976" y="165582"/>
            <a:ext cx="8085962" cy="954107"/>
          </a:xfrm>
          <a:prstGeom prst="rect">
            <a:avLst/>
          </a:prstGeom>
        </p:spPr>
        <p:txBody>
          <a:bodyPr wrap="square">
            <a:spAutoFit/>
          </a:bodyPr>
          <a:lstStyle/>
          <a:p>
            <a:pPr algn="ctr"/>
            <a:r>
              <a:rPr lang="pt-BR" sz="2800" dirty="0">
                <a:solidFill>
                  <a:srgbClr val="FF5F00"/>
                </a:solidFill>
                <a:latin typeface="Syncopate" panose="02060507000000020003" pitchFamily="18" charset="0"/>
                <a:ea typeface="Inter Medium" panose="02000503000000020004" pitchFamily="2" charset="0"/>
                <a:cs typeface="Arial" panose="020B0604020202020204" pitchFamily="34" charset="0"/>
              </a:rPr>
              <a:t>Dicas para uma CNV</a:t>
            </a:r>
          </a:p>
          <a:p>
            <a:pPr algn="ctr"/>
            <a:r>
              <a:rPr lang="pt-BR" sz="2800" dirty="0">
                <a:solidFill>
                  <a:srgbClr val="FF5F00"/>
                </a:solidFill>
                <a:latin typeface="Syncopate" panose="02060507000000020003" pitchFamily="18" charset="0"/>
                <a:ea typeface="Inter Medium" panose="02000503000000020004" pitchFamily="2" charset="0"/>
                <a:cs typeface="Arial" panose="020B0604020202020204" pitchFamily="34" charset="0"/>
              </a:rPr>
              <a:t> </a:t>
            </a:r>
            <a:r>
              <a:rPr lang="pt-BR" sz="1600" dirty="0">
                <a:solidFill>
                  <a:srgbClr val="FF5F00"/>
                </a:solidFill>
                <a:latin typeface="Syncopate" panose="02060507000000020003" pitchFamily="18" charset="0"/>
                <a:ea typeface="Inter Medium" panose="02000503000000020004" pitchFamily="2" charset="0"/>
                <a:cs typeface="Arial" panose="020B0604020202020204" pitchFamily="34" charset="0"/>
              </a:rPr>
              <a:t>(comunicação não violenta)</a:t>
            </a:r>
            <a:r>
              <a:rPr lang="pt-BR" sz="2800" dirty="0">
                <a:solidFill>
                  <a:srgbClr val="FF5F00"/>
                </a:solidFill>
                <a:latin typeface="Syncopate" panose="02060507000000020003" pitchFamily="18" charset="0"/>
                <a:ea typeface="Inter Medium" panose="02000503000000020004" pitchFamily="2" charset="0"/>
                <a:cs typeface="Arial" panose="020B0604020202020204" pitchFamily="34" charset="0"/>
              </a:rPr>
              <a:t> </a:t>
            </a:r>
            <a:endParaRPr lang="pt-BR" sz="2800" b="1" dirty="0">
              <a:solidFill>
                <a:srgbClr val="FF5F00"/>
              </a:solidFill>
              <a:latin typeface="Syncopate" panose="02060507000000020003" pitchFamily="18" charset="0"/>
              <a:ea typeface="Oswald"/>
              <a:cs typeface="Bakbak One" pitchFamily="2" charset="0"/>
              <a:sym typeface="Oswald"/>
            </a:endParaRPr>
          </a:p>
        </p:txBody>
      </p:sp>
      <p:sp>
        <p:nvSpPr>
          <p:cNvPr id="4" name="CaixaDeTexto 3"/>
          <p:cNvSpPr txBox="1"/>
          <p:nvPr/>
        </p:nvSpPr>
        <p:spPr>
          <a:xfrm>
            <a:off x="892192" y="1452512"/>
            <a:ext cx="7753083" cy="3093154"/>
          </a:xfrm>
          <a:prstGeom prst="rect">
            <a:avLst/>
          </a:prstGeom>
          <a:noFill/>
        </p:spPr>
        <p:txBody>
          <a:bodyPr wrap="square" rtlCol="0">
            <a:spAutoFit/>
          </a:bodyPr>
          <a:lstStyle/>
          <a:p>
            <a:pPr lvl="0">
              <a:spcBef>
                <a:spcPts val="600"/>
              </a:spcBef>
              <a:buSzPts val="1100"/>
              <a:defRPr/>
            </a:pPr>
            <a:r>
              <a:rPr lang="pt-BR" sz="2000" b="1" dirty="0">
                <a:latin typeface="Inter Medium" panose="02000503000000020004" pitchFamily="2" charset="0"/>
                <a:ea typeface="Inter Medium" panose="02000503000000020004" pitchFamily="2" charset="0"/>
              </a:rPr>
              <a:t>Troque o pare de chorar por:</a:t>
            </a:r>
          </a:p>
          <a:p>
            <a:pPr marL="342900" lvl="0" indent="-342900" fontAlgn="base">
              <a:spcBef>
                <a:spcPts val="600"/>
              </a:spcBef>
              <a:buFont typeface="Arial" panose="020B0604020202020204" pitchFamily="34" charset="0"/>
              <a:buChar char="•"/>
            </a:pPr>
            <a:r>
              <a:rPr lang="pt-BR" sz="2000" dirty="0">
                <a:latin typeface="Inter Medium" panose="02000503000000020004" pitchFamily="2" charset="0"/>
                <a:ea typeface="Inter Medium" panose="02000503000000020004" pitchFamily="2" charset="0"/>
              </a:rPr>
              <a:t>Tudo bem se sentir triste.</a:t>
            </a:r>
          </a:p>
          <a:p>
            <a:pPr marL="342900" lvl="0" indent="-342900" fontAlgn="base">
              <a:spcBef>
                <a:spcPts val="600"/>
              </a:spcBef>
              <a:buFont typeface="Arial" panose="020B0604020202020204" pitchFamily="34" charset="0"/>
              <a:buChar char="•"/>
            </a:pPr>
            <a:r>
              <a:rPr lang="pt-BR" sz="2000" dirty="0">
                <a:latin typeface="Inter Medium" panose="02000503000000020004" pitchFamily="2" charset="0"/>
                <a:ea typeface="Inter Medium" panose="02000503000000020004" pitchFamily="2" charset="0"/>
              </a:rPr>
              <a:t>Eu entendo que isso é bem difícil para você.</a:t>
            </a:r>
          </a:p>
          <a:p>
            <a:pPr marL="342900" lvl="0" indent="-342900" fontAlgn="base">
              <a:spcBef>
                <a:spcPts val="600"/>
              </a:spcBef>
              <a:buFont typeface="Arial" panose="020B0604020202020204" pitchFamily="34" charset="0"/>
              <a:buChar char="•"/>
            </a:pPr>
            <a:r>
              <a:rPr lang="pt-BR" sz="2000" dirty="0">
                <a:latin typeface="Inter Medium" panose="02000503000000020004" pitchFamily="2" charset="0"/>
                <a:ea typeface="Inter Medium" panose="02000503000000020004" pitchFamily="2" charset="0"/>
              </a:rPr>
              <a:t>Eu sinto muito que isso tenha acontecido. Quer conversar?</a:t>
            </a:r>
          </a:p>
          <a:p>
            <a:pPr marL="342900" lvl="0" indent="-342900" fontAlgn="base">
              <a:spcBef>
                <a:spcPts val="600"/>
              </a:spcBef>
              <a:buFont typeface="Arial" panose="020B0604020202020204" pitchFamily="34" charset="0"/>
              <a:buChar char="•"/>
            </a:pPr>
            <a:r>
              <a:rPr lang="pt-BR" sz="2000" dirty="0">
                <a:latin typeface="Inter Medium" panose="02000503000000020004" pitchFamily="2" charset="0"/>
                <a:ea typeface="Inter Medium" panose="02000503000000020004" pitchFamily="2" charset="0"/>
              </a:rPr>
              <a:t>Estou aqui para o que você precisar. Isso vai passar.</a:t>
            </a:r>
          </a:p>
          <a:p>
            <a:pPr marL="342900" lvl="0" indent="-342900" fontAlgn="base">
              <a:spcBef>
                <a:spcPts val="600"/>
              </a:spcBef>
              <a:buFont typeface="Arial" panose="020B0604020202020204" pitchFamily="34" charset="0"/>
              <a:buChar char="•"/>
            </a:pPr>
            <a:r>
              <a:rPr lang="pt-BR" sz="2000" dirty="0">
                <a:latin typeface="Inter Medium" panose="02000503000000020004" pitchFamily="2" charset="0"/>
                <a:ea typeface="Inter Medium" panose="02000503000000020004" pitchFamily="2" charset="0"/>
              </a:rPr>
              <a:t>Se quiser me contar o que aconteceu, estou te ouvindo.</a:t>
            </a:r>
          </a:p>
          <a:p>
            <a:pPr marL="342900" lvl="0" indent="-342900" fontAlgn="base">
              <a:spcBef>
                <a:spcPts val="600"/>
              </a:spcBef>
              <a:buFont typeface="Arial" panose="020B0604020202020204" pitchFamily="34" charset="0"/>
              <a:buChar char="•"/>
            </a:pPr>
            <a:r>
              <a:rPr lang="pt-BR" sz="2000" dirty="0">
                <a:latin typeface="Inter Medium" panose="02000503000000020004" pitchFamily="2" charset="0"/>
                <a:ea typeface="Inter Medium" panose="02000503000000020004" pitchFamily="2" charset="0"/>
              </a:rPr>
              <a:t>Vou ficar com você enquanto você está chateado, tá bem?</a:t>
            </a:r>
          </a:p>
          <a:p>
            <a:pPr marL="342900" lvl="0" indent="-342900" fontAlgn="base">
              <a:spcBef>
                <a:spcPts val="600"/>
              </a:spcBef>
              <a:buFont typeface="Arial" panose="020B0604020202020204" pitchFamily="34" charset="0"/>
              <a:buChar char="•"/>
            </a:pPr>
            <a:r>
              <a:rPr lang="pt-BR" sz="2000" dirty="0">
                <a:latin typeface="Inter Medium" panose="02000503000000020004" pitchFamily="2" charset="0"/>
                <a:ea typeface="Inter Medium" panose="02000503000000020004" pitchFamily="2" charset="0"/>
              </a:rPr>
              <a:t>Eu vou te ajudar a resolver.</a:t>
            </a:r>
          </a:p>
        </p:txBody>
      </p:sp>
    </p:spTree>
    <p:extLst>
      <p:ext uri="{BB962C8B-B14F-4D97-AF65-F5344CB8AC3E}">
        <p14:creationId xmlns:p14="http://schemas.microsoft.com/office/powerpoint/2010/main" val="105283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 calcmode="lin" valueType="num">
                                      <p:cBhvr additive="base">
                                        <p:cTn id="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anim calcmode="lin" valueType="num">
                                      <p:cBhvr additive="base">
                                        <p:cTn id="1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anim calcmode="lin" valueType="num">
                                      <p:cBhvr additive="base">
                                        <p:cTn id="1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13731" t="-466" r="-60" b="466"/>
          <a:stretch/>
        </p:blipFill>
        <p:spPr>
          <a:xfrm>
            <a:off x="0" y="-33453"/>
            <a:ext cx="6122020" cy="4727653"/>
          </a:xfrm>
          <a:prstGeom prst="rect">
            <a:avLst/>
          </a:prstGeom>
        </p:spPr>
      </p:pic>
      <p:pic>
        <p:nvPicPr>
          <p:cNvPr id="3" name="Imagem 2">
            <a:extLst>
              <a:ext uri="{FF2B5EF4-FFF2-40B4-BE49-F238E27FC236}">
                <a16:creationId xmlns:a16="http://schemas.microsoft.com/office/drawing/2014/main" id="{E6E1479F-C8C4-3274-1B79-85140A289F07}"/>
              </a:ext>
            </a:extLst>
          </p:cNvPr>
          <p:cNvPicPr>
            <a:picLocks noChangeAspect="1"/>
          </p:cNvPicPr>
          <p:nvPr/>
        </p:nvPicPr>
        <p:blipFill>
          <a:blip r:embed="rId4"/>
          <a:stretch>
            <a:fillRect/>
          </a:stretch>
        </p:blipFill>
        <p:spPr>
          <a:xfrm>
            <a:off x="0" y="-12357"/>
            <a:ext cx="9144000" cy="5143500"/>
          </a:xfrm>
          <a:prstGeom prst="rect">
            <a:avLst/>
          </a:prstGeom>
        </p:spPr>
      </p:pic>
      <p:sp>
        <p:nvSpPr>
          <p:cNvPr id="9" name="Google Shape;130;p21">
            <a:extLst>
              <a:ext uri="{FF2B5EF4-FFF2-40B4-BE49-F238E27FC236}">
                <a16:creationId xmlns:a16="http://schemas.microsoft.com/office/drawing/2014/main" id="{26B363DA-3F14-B540-C402-4A3181644BCC}"/>
              </a:ext>
            </a:extLst>
          </p:cNvPr>
          <p:cNvSpPr txBox="1"/>
          <p:nvPr/>
        </p:nvSpPr>
        <p:spPr>
          <a:xfrm>
            <a:off x="4882563" y="2287502"/>
            <a:ext cx="4261437"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2800" b="1" dirty="0">
                <a:solidFill>
                  <a:schemeClr val="tx1"/>
                </a:solidFill>
                <a:latin typeface="Syncopate" panose="02060507000000020003" pitchFamily="18" charset="0"/>
                <a:ea typeface="Oswald ExtraLight"/>
                <a:cs typeface="Bakbak One" pitchFamily="2" charset="0"/>
                <a:sym typeface="Oswald ExtraLight"/>
              </a:rPr>
              <a:t> </a:t>
            </a:r>
            <a:endParaRPr lang="da-DK" sz="2800" b="1" dirty="0">
              <a:solidFill>
                <a:schemeClr val="tx1"/>
              </a:solidFill>
              <a:latin typeface="Syncopate" panose="02060507000000020003" pitchFamily="18" charset="0"/>
              <a:ea typeface="Oswald ExtraLight"/>
              <a:cs typeface="Bakbak One" pitchFamily="2" charset="0"/>
              <a:sym typeface="Oswald ExtraLight"/>
            </a:endParaRPr>
          </a:p>
        </p:txBody>
      </p:sp>
      <p:pic>
        <p:nvPicPr>
          <p:cNvPr id="10" name="Imagem 9">
            <a:extLst>
              <a:ext uri="{FF2B5EF4-FFF2-40B4-BE49-F238E27FC236}">
                <a16:creationId xmlns:a16="http://schemas.microsoft.com/office/drawing/2014/main" id="{22C2D5F9-0D14-89C8-8A09-B99655433B06}"/>
              </a:ext>
            </a:extLst>
          </p:cNvPr>
          <p:cNvPicPr>
            <a:picLocks noChangeAspect="1"/>
          </p:cNvPicPr>
          <p:nvPr/>
        </p:nvPicPr>
        <p:blipFill>
          <a:blip r:embed="rId5"/>
          <a:stretch>
            <a:fillRect/>
          </a:stretch>
        </p:blipFill>
        <p:spPr>
          <a:xfrm>
            <a:off x="6898584" y="387268"/>
            <a:ext cx="1575003" cy="273504"/>
          </a:xfrm>
          <a:prstGeom prst="rect">
            <a:avLst/>
          </a:prstGeom>
        </p:spPr>
      </p:pic>
      <p:sp>
        <p:nvSpPr>
          <p:cNvPr id="6" name="Google Shape;57;p26"/>
          <p:cNvSpPr txBox="1"/>
          <p:nvPr/>
        </p:nvSpPr>
        <p:spPr>
          <a:xfrm>
            <a:off x="4367400" y="2856052"/>
            <a:ext cx="4776600" cy="20620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BR" sz="3200" b="1" dirty="0">
                <a:solidFill>
                  <a:schemeClr val="tx1"/>
                </a:solidFill>
                <a:latin typeface="Inter Medium" panose="02000503000000020004" pitchFamily="2" charset="0"/>
                <a:ea typeface="Inter Medium" panose="02000503000000020004" pitchFamily="2" charset="0"/>
                <a:cs typeface="Calibri"/>
                <a:sym typeface="Calibri"/>
              </a:rPr>
              <a:t>Educar é como uma viagem que transforma vidas, as pessoas, o mundo e o amanhã.</a:t>
            </a:r>
            <a:endParaRPr lang="pt-BR" sz="3200" b="0" i="0" u="none" strike="noStrike" cap="none" dirty="0">
              <a:solidFill>
                <a:schemeClr val="tx1"/>
              </a:solidFill>
              <a:latin typeface="Inter Medium" panose="02000503000000020004" pitchFamily="2" charset="0"/>
              <a:ea typeface="Inter Medium" panose="02000503000000020004" pitchFamily="2" charset="0"/>
              <a:sym typeface="Arial"/>
            </a:endParaRPr>
          </a:p>
        </p:txBody>
      </p:sp>
    </p:spTree>
    <p:extLst>
      <p:ext uri="{BB962C8B-B14F-4D97-AF65-F5344CB8AC3E}">
        <p14:creationId xmlns:p14="http://schemas.microsoft.com/office/powerpoint/2010/main" val="571156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7" name="Google Shape;82;p16">
            <a:extLst>
              <a:ext uri="{FF2B5EF4-FFF2-40B4-BE49-F238E27FC236}">
                <a16:creationId xmlns:a16="http://schemas.microsoft.com/office/drawing/2014/main" id="{5D9CD91F-9DF2-AB93-DB3E-1ECE08891434}"/>
              </a:ext>
            </a:extLst>
          </p:cNvPr>
          <p:cNvSpPr txBox="1"/>
          <p:nvPr/>
        </p:nvSpPr>
        <p:spPr>
          <a:xfrm>
            <a:off x="2274047" y="320071"/>
            <a:ext cx="5104215"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2400" b="1" dirty="0">
                <a:solidFill>
                  <a:srgbClr val="FF5F00"/>
                </a:solidFill>
                <a:latin typeface="Syncopate" panose="02060507000000020003" pitchFamily="18" charset="0"/>
                <a:ea typeface="Oswald"/>
                <a:cs typeface="Bakbak One" pitchFamily="2" charset="0"/>
                <a:sym typeface="Oswald"/>
              </a:rPr>
              <a:t>Dinâmica de grupo</a:t>
            </a:r>
            <a:endParaRPr sz="2400" b="1" dirty="0">
              <a:solidFill>
                <a:srgbClr val="FF5F00"/>
              </a:solidFill>
              <a:latin typeface="Syncopate" panose="02060507000000020003" pitchFamily="18" charset="0"/>
              <a:ea typeface="Oswald"/>
              <a:cs typeface="Bakbak One" pitchFamily="2" charset="0"/>
              <a:sym typeface="Oswald"/>
            </a:endParaRPr>
          </a:p>
        </p:txBody>
      </p:sp>
      <p:sp>
        <p:nvSpPr>
          <p:cNvPr id="2" name="CaixaDeTexto 1"/>
          <p:cNvSpPr txBox="1"/>
          <p:nvPr/>
        </p:nvSpPr>
        <p:spPr>
          <a:xfrm>
            <a:off x="293859" y="1271326"/>
            <a:ext cx="8041245" cy="3785652"/>
          </a:xfrm>
          <a:prstGeom prst="rect">
            <a:avLst/>
          </a:prstGeom>
          <a:noFill/>
        </p:spPr>
        <p:txBody>
          <a:bodyPr wrap="square" rtlCol="0">
            <a:spAutoFit/>
          </a:bodyPr>
          <a:lstStyle/>
          <a:p>
            <a:r>
              <a:rPr lang="pt-BR" sz="2400" dirty="0">
                <a:latin typeface="Inter Medium" panose="02000503000000020004" pitchFamily="2" charset="0"/>
                <a:ea typeface="Inter Medium" panose="02000503000000020004" pitchFamily="2" charset="0"/>
                <a:cs typeface="Arial" panose="020B0604020202020204" pitchFamily="34" charset="0"/>
              </a:rPr>
              <a:t>1- </a:t>
            </a:r>
            <a:r>
              <a:rPr lang="pt-BR" sz="2400"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rPr>
              <a:t>Que atitudes são benéficas para que as crianças  cresçam saudáveis e desenvolvam a autonomia e autoestima?</a:t>
            </a:r>
            <a:br>
              <a:rPr lang="pt-BR" sz="2400"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rPr>
            </a:br>
            <a:endParaRPr lang="pt-BR" sz="2400"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endParaRPr>
          </a:p>
          <a:p>
            <a:r>
              <a:rPr lang="pt-BR" sz="2400" kern="1200" dirty="0">
                <a:solidFill>
                  <a:schemeClr val="tx1">
                    <a:lumMod val="75000"/>
                    <a:lumOff val="25000"/>
                  </a:schemeClr>
                </a:solidFill>
                <a:latin typeface="Inter Medium" panose="02000503000000020004" pitchFamily="2" charset="0"/>
                <a:ea typeface="Inter Medium" panose="02000503000000020004" pitchFamily="2" charset="0"/>
              </a:rPr>
              <a:t>2- Como podemos contribuir para o desenvolvimento das habilidades socioemocionais das crianças?</a:t>
            </a:r>
          </a:p>
          <a:p>
            <a:endParaRPr lang="pt-BR" sz="2400" kern="1200" dirty="0">
              <a:solidFill>
                <a:schemeClr val="tx1">
                  <a:lumMod val="75000"/>
                  <a:lumOff val="25000"/>
                </a:schemeClr>
              </a:solidFill>
              <a:latin typeface="Inter Medium" panose="02000503000000020004" pitchFamily="2" charset="0"/>
              <a:ea typeface="Inter Medium" panose="02000503000000020004" pitchFamily="2" charset="0"/>
            </a:endParaRPr>
          </a:p>
          <a:p>
            <a:r>
              <a:rPr lang="pt-BR" sz="2400" kern="1200" dirty="0">
                <a:solidFill>
                  <a:schemeClr val="tx1">
                    <a:lumMod val="75000"/>
                    <a:lumOff val="25000"/>
                  </a:schemeClr>
                </a:solidFill>
                <a:latin typeface="Inter Medium" panose="02000503000000020004" pitchFamily="2" charset="0"/>
                <a:ea typeface="Inter Medium" panose="02000503000000020004" pitchFamily="2" charset="0"/>
              </a:rPr>
              <a:t>3- </a:t>
            </a:r>
            <a:r>
              <a:rPr lang="pt-BR" sz="2400" kern="1200" dirty="0" smtClean="0">
                <a:solidFill>
                  <a:schemeClr val="tx2">
                    <a:lumMod val="25000"/>
                  </a:schemeClr>
                </a:solidFill>
                <a:latin typeface="Inter Medium" panose="02000503000000020004" pitchFamily="2" charset="0"/>
                <a:ea typeface="Inter Medium" panose="02000503000000020004" pitchFamily="2" charset="0"/>
              </a:rPr>
              <a:t>Como </a:t>
            </a:r>
            <a:r>
              <a:rPr lang="pt-BR" sz="2400" kern="1200" dirty="0">
                <a:solidFill>
                  <a:schemeClr val="tx2">
                    <a:lumMod val="25000"/>
                  </a:schemeClr>
                </a:solidFill>
                <a:latin typeface="Inter Medium" panose="02000503000000020004" pitchFamily="2" charset="0"/>
                <a:ea typeface="Inter Medium" panose="02000503000000020004" pitchFamily="2" charset="0"/>
              </a:rPr>
              <a:t>superar as dificuldades emocionais vivenciadas na família</a:t>
            </a:r>
            <a:r>
              <a:rPr lang="pt-BR" sz="2400" kern="1200" dirty="0" smtClean="0">
                <a:solidFill>
                  <a:schemeClr val="tx2">
                    <a:lumMod val="25000"/>
                  </a:schemeClr>
                </a:solidFill>
                <a:latin typeface="Inter Medium" panose="02000503000000020004" pitchFamily="2" charset="0"/>
                <a:ea typeface="Inter Medium" panose="02000503000000020004" pitchFamily="2" charset="0"/>
              </a:rPr>
              <a:t>? (medo</a:t>
            </a:r>
            <a:r>
              <a:rPr lang="pt-BR" sz="2400" kern="1200" dirty="0">
                <a:solidFill>
                  <a:schemeClr val="tx2">
                    <a:lumMod val="25000"/>
                  </a:schemeClr>
                </a:solidFill>
                <a:latin typeface="Inter Medium" panose="02000503000000020004" pitchFamily="2" charset="0"/>
                <a:ea typeface="Inter Medium" panose="02000503000000020004" pitchFamily="2" charset="0"/>
              </a:rPr>
              <a:t>, ciúme, birra, raiva)</a:t>
            </a:r>
            <a:endParaRPr lang="pt-BR" sz="2400" dirty="0">
              <a:solidFill>
                <a:schemeClr val="tx2">
                  <a:lumMod val="25000"/>
                </a:schemeClr>
              </a:solidFill>
              <a:latin typeface="Inter Medium" panose="02000503000000020004" pitchFamily="2" charset="0"/>
              <a:ea typeface="Inter Medium" panose="02000503000000020004" pitchFamily="2" charset="0"/>
            </a:endParaRPr>
          </a:p>
          <a:p>
            <a:endParaRPr lang="pt-BR" sz="2400" dirty="0">
              <a:latin typeface="Inter Medium" panose="02000503000000020004" pitchFamily="2" charset="0"/>
              <a:ea typeface="Inter Medium" panose="02000503000000020004" pitchFamily="2" charset="0"/>
              <a:cs typeface="Arial" panose="020B0604020202020204" pitchFamily="34" charset="0"/>
            </a:endParaRPr>
          </a:p>
        </p:txBody>
      </p:sp>
    </p:spTree>
    <p:extLst>
      <p:ext uri="{BB962C8B-B14F-4D97-AF65-F5344CB8AC3E}">
        <p14:creationId xmlns:p14="http://schemas.microsoft.com/office/powerpoint/2010/main" val="751221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Retângulo 1"/>
          <p:cNvSpPr/>
          <p:nvPr/>
        </p:nvSpPr>
        <p:spPr>
          <a:xfrm>
            <a:off x="494270" y="641043"/>
            <a:ext cx="7640714" cy="1200329"/>
          </a:xfrm>
          <a:prstGeom prst="rect">
            <a:avLst/>
          </a:prstGeom>
        </p:spPr>
        <p:txBody>
          <a:bodyPr wrap="square">
            <a:spAutoFit/>
          </a:bodyPr>
          <a:lstStyle/>
          <a:p>
            <a:pPr algn="ctr"/>
            <a:r>
              <a:rPr lang="pt-BR" sz="1800" dirty="0">
                <a:solidFill>
                  <a:srgbClr val="FF5F00"/>
                </a:solidFill>
                <a:latin typeface="Syncopate" panose="02060507000000020003" pitchFamily="18" charset="0"/>
                <a:ea typeface="Inter Medium" panose="02000503000000020004" pitchFamily="2" charset="0"/>
                <a:cs typeface="Arial" panose="020B0604020202020204" pitchFamily="34" charset="0"/>
              </a:rPr>
              <a:t>1- que atitudes são benéficas </a:t>
            </a:r>
            <a:r>
              <a:rPr lang="pt-BR" sz="1800" dirty="0" smtClean="0">
                <a:solidFill>
                  <a:srgbClr val="FF5F00"/>
                </a:solidFill>
                <a:latin typeface="Syncopate" panose="02060507000000020003" pitchFamily="18" charset="0"/>
                <a:ea typeface="Inter Medium" panose="02000503000000020004" pitchFamily="2" charset="0"/>
                <a:cs typeface="Arial" panose="020B0604020202020204" pitchFamily="34" charset="0"/>
              </a:rPr>
              <a:t>para</a:t>
            </a:r>
          </a:p>
          <a:p>
            <a:pPr algn="ctr"/>
            <a:r>
              <a:rPr lang="pt-BR" sz="1800" dirty="0" smtClean="0">
                <a:solidFill>
                  <a:srgbClr val="FF5F00"/>
                </a:solidFill>
                <a:latin typeface="Syncopate" panose="02060507000000020003" pitchFamily="18" charset="0"/>
                <a:ea typeface="Inter Medium" panose="02000503000000020004" pitchFamily="2" charset="0"/>
                <a:cs typeface="Arial" panose="020B0604020202020204" pitchFamily="34" charset="0"/>
              </a:rPr>
              <a:t> </a:t>
            </a:r>
            <a:r>
              <a:rPr lang="pt-BR" sz="1800" dirty="0">
                <a:solidFill>
                  <a:srgbClr val="FF5F00"/>
                </a:solidFill>
                <a:latin typeface="Syncopate" panose="02060507000000020003" pitchFamily="18" charset="0"/>
                <a:ea typeface="Inter Medium" panose="02000503000000020004" pitchFamily="2" charset="0"/>
                <a:cs typeface="Arial" panose="020B0604020202020204" pitchFamily="34" charset="0"/>
              </a:rPr>
              <a:t>que crianças  cresçam saudáveis e </a:t>
            </a:r>
            <a:r>
              <a:rPr lang="pt-BR" sz="1800" dirty="0" smtClean="0">
                <a:solidFill>
                  <a:srgbClr val="FF5F00"/>
                </a:solidFill>
                <a:latin typeface="Syncopate" panose="02060507000000020003" pitchFamily="18" charset="0"/>
                <a:ea typeface="Inter Medium" panose="02000503000000020004" pitchFamily="2" charset="0"/>
                <a:cs typeface="Arial" panose="020B0604020202020204" pitchFamily="34" charset="0"/>
              </a:rPr>
              <a:t>desenvolvam </a:t>
            </a:r>
            <a:r>
              <a:rPr lang="pt-BR" sz="1800" dirty="0">
                <a:solidFill>
                  <a:srgbClr val="FF5F00"/>
                </a:solidFill>
                <a:latin typeface="Syncopate" panose="02060507000000020003" pitchFamily="18" charset="0"/>
                <a:ea typeface="Inter Medium" panose="02000503000000020004" pitchFamily="2" charset="0"/>
                <a:cs typeface="Arial" panose="020B0604020202020204" pitchFamily="34" charset="0"/>
              </a:rPr>
              <a:t>a autonomia e autoestima? </a:t>
            </a:r>
          </a:p>
          <a:p>
            <a:pPr algn="ctr"/>
            <a:endParaRPr lang="pt-BR" sz="1800" b="1" dirty="0">
              <a:solidFill>
                <a:srgbClr val="FF5F00"/>
              </a:solidFill>
              <a:latin typeface="Syncopate" panose="02060507000000020003" pitchFamily="18" charset="0"/>
              <a:ea typeface="Oswald"/>
              <a:cs typeface="Bakbak One" pitchFamily="2" charset="0"/>
              <a:sym typeface="Oswald"/>
            </a:endParaRPr>
          </a:p>
        </p:txBody>
      </p:sp>
      <p:sp>
        <p:nvSpPr>
          <p:cNvPr id="4" name="Espaço Reservado para Conteúdo 2">
            <a:extLst>
              <a:ext uri="{FF2B5EF4-FFF2-40B4-BE49-F238E27FC236}">
                <a16:creationId xmlns:a16="http://schemas.microsoft.com/office/drawing/2014/main" id="{2F451DAC-EE6A-49BA-BAE1-F459D092F564}"/>
              </a:ext>
            </a:extLst>
          </p:cNvPr>
          <p:cNvSpPr txBox="1">
            <a:spLocks/>
          </p:cNvSpPr>
          <p:nvPr/>
        </p:nvSpPr>
        <p:spPr>
          <a:xfrm>
            <a:off x="656241" y="2056132"/>
            <a:ext cx="3542947" cy="2386985"/>
          </a:xfrm>
          <a:prstGeom prst="rect">
            <a:avLst/>
          </a:prstGeom>
        </p:spPr>
        <p:txBody>
          <a:bodyPr vert="horz" lIns="91440" tIns="45720" rIns="91440" bIns="45720" rtlCol="0">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spcBef>
                <a:spcPts val="0"/>
              </a:spcBef>
              <a:buClr>
                <a:srgbClr val="F6933D"/>
              </a:buClr>
              <a:buFont typeface="Wingdings" panose="05000000000000000000" pitchFamily="2" charset="2"/>
              <a:buChar char="ü"/>
            </a:pPr>
            <a:r>
              <a:rPr lang="pt-BR" sz="2000"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rPr>
              <a:t>Ser presente</a:t>
            </a:r>
          </a:p>
          <a:p>
            <a:pPr marL="342900" indent="-342900">
              <a:lnSpc>
                <a:spcPct val="150000"/>
              </a:lnSpc>
              <a:spcBef>
                <a:spcPts val="0"/>
              </a:spcBef>
              <a:buClr>
                <a:srgbClr val="F6933D"/>
              </a:buClr>
              <a:buFont typeface="Wingdings" panose="05000000000000000000" pitchFamily="2" charset="2"/>
              <a:buChar char="ü"/>
            </a:pPr>
            <a:r>
              <a:rPr lang="pt-BR" sz="2000" b="1" dirty="0">
                <a:solidFill>
                  <a:schemeClr val="accent2"/>
                </a:solidFill>
                <a:latin typeface="Inter Medium" panose="02000503000000020004" pitchFamily="2" charset="0"/>
                <a:ea typeface="Inter Medium" panose="02000503000000020004" pitchFamily="2" charset="0"/>
                <a:cs typeface="Arial" panose="020B0604020202020204" pitchFamily="34" charset="0"/>
              </a:rPr>
              <a:t>Ter paciência</a:t>
            </a:r>
          </a:p>
          <a:p>
            <a:pPr marL="342900" indent="-342900">
              <a:lnSpc>
                <a:spcPct val="150000"/>
              </a:lnSpc>
              <a:spcBef>
                <a:spcPts val="0"/>
              </a:spcBef>
              <a:buClr>
                <a:srgbClr val="F6933D"/>
              </a:buClr>
              <a:buFont typeface="Wingdings" panose="05000000000000000000" pitchFamily="2" charset="2"/>
              <a:buChar char="ü"/>
            </a:pPr>
            <a:r>
              <a:rPr lang="pt-BR" sz="2000"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rPr>
              <a:t>Buscar </a:t>
            </a:r>
            <a:r>
              <a:rPr lang="pt-BR" sz="2000" dirty="0" smtClean="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rPr>
              <a:t>comunicação com conexão</a:t>
            </a:r>
            <a:endParaRPr lang="pt-BR" sz="2000"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endParaRPr>
          </a:p>
          <a:p>
            <a:pPr marL="342900" indent="-342900">
              <a:lnSpc>
                <a:spcPct val="150000"/>
              </a:lnSpc>
              <a:spcBef>
                <a:spcPts val="0"/>
              </a:spcBef>
              <a:buClr>
                <a:srgbClr val="F6933D"/>
              </a:buClr>
              <a:buFont typeface="Wingdings" panose="05000000000000000000" pitchFamily="2" charset="2"/>
              <a:buChar char="ü"/>
            </a:pPr>
            <a:r>
              <a:rPr lang="pt-BR" sz="2000" b="1" dirty="0">
                <a:solidFill>
                  <a:schemeClr val="accent2"/>
                </a:solidFill>
                <a:latin typeface="Inter Medium" panose="02000503000000020004" pitchFamily="2" charset="0"/>
                <a:ea typeface="Inter Medium" panose="02000503000000020004" pitchFamily="2" charset="0"/>
                <a:cs typeface="Arial" panose="020B0604020202020204" pitchFamily="34" charset="0"/>
              </a:rPr>
              <a:t>Estimular  </a:t>
            </a:r>
          </a:p>
        </p:txBody>
      </p:sp>
      <p:sp>
        <p:nvSpPr>
          <p:cNvPr id="5" name="Espaço Reservado para Conteúdo 2">
            <a:extLst>
              <a:ext uri="{FF2B5EF4-FFF2-40B4-BE49-F238E27FC236}">
                <a16:creationId xmlns:a16="http://schemas.microsoft.com/office/drawing/2014/main" id="{BEBDEACA-2C93-4A24-8138-95A080BF2B90}"/>
              </a:ext>
            </a:extLst>
          </p:cNvPr>
          <p:cNvSpPr txBox="1">
            <a:spLocks/>
          </p:cNvSpPr>
          <p:nvPr/>
        </p:nvSpPr>
        <p:spPr>
          <a:xfrm>
            <a:off x="4747623" y="2145954"/>
            <a:ext cx="3512643" cy="2386985"/>
          </a:xfrm>
          <a:prstGeom prst="rect">
            <a:avLst/>
          </a:prstGeom>
        </p:spPr>
        <p:txBody>
          <a:bodyP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spcBef>
                <a:spcPts val="0"/>
              </a:spcBef>
              <a:buClr>
                <a:srgbClr val="F6933D"/>
              </a:buClr>
              <a:buFont typeface="Wingdings" panose="05000000000000000000" pitchFamily="2" charset="2"/>
              <a:buChar char="ü"/>
            </a:pPr>
            <a:r>
              <a:rPr lang="pt-BR" sz="2000"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rPr>
              <a:t>Mostrar o caminho certo</a:t>
            </a:r>
          </a:p>
          <a:p>
            <a:pPr marL="342900" indent="-342900">
              <a:lnSpc>
                <a:spcPct val="150000"/>
              </a:lnSpc>
              <a:spcBef>
                <a:spcPts val="0"/>
              </a:spcBef>
              <a:buClr>
                <a:srgbClr val="F6933D"/>
              </a:buClr>
              <a:buFont typeface="Wingdings" panose="05000000000000000000" pitchFamily="2" charset="2"/>
              <a:buChar char="ü"/>
            </a:pPr>
            <a:r>
              <a:rPr lang="pt-BR" sz="2000" b="1" dirty="0">
                <a:solidFill>
                  <a:schemeClr val="accent2"/>
                </a:solidFill>
                <a:latin typeface="Inter Medium" panose="02000503000000020004" pitchFamily="2" charset="0"/>
                <a:ea typeface="Inter Medium" panose="02000503000000020004" pitchFamily="2" charset="0"/>
                <a:cs typeface="Arial" panose="020B0604020202020204" pitchFamily="34" charset="0"/>
              </a:rPr>
              <a:t>Brincar</a:t>
            </a:r>
          </a:p>
          <a:p>
            <a:pPr marL="342900" indent="-342900">
              <a:lnSpc>
                <a:spcPct val="150000"/>
              </a:lnSpc>
              <a:spcBef>
                <a:spcPts val="0"/>
              </a:spcBef>
              <a:buClr>
                <a:srgbClr val="F6933D"/>
              </a:buClr>
              <a:buFont typeface="Wingdings" panose="05000000000000000000" pitchFamily="2" charset="2"/>
              <a:buChar char="ü"/>
            </a:pPr>
            <a:r>
              <a:rPr lang="pt-BR" sz="2000"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rPr>
              <a:t>Elogiar</a:t>
            </a:r>
          </a:p>
          <a:p>
            <a:pPr marL="342900" indent="-342900">
              <a:lnSpc>
                <a:spcPct val="150000"/>
              </a:lnSpc>
              <a:spcBef>
                <a:spcPts val="0"/>
              </a:spcBef>
              <a:buClr>
                <a:srgbClr val="F6933D"/>
              </a:buClr>
              <a:buFont typeface="Wingdings" panose="05000000000000000000" pitchFamily="2" charset="2"/>
              <a:buChar char="ü"/>
            </a:pPr>
            <a:r>
              <a:rPr lang="pt-BR" sz="2000" b="1" dirty="0">
                <a:solidFill>
                  <a:schemeClr val="accent2"/>
                </a:solidFill>
                <a:latin typeface="Inter Medium" panose="02000503000000020004" pitchFamily="2" charset="0"/>
                <a:ea typeface="Inter Medium" panose="02000503000000020004" pitchFamily="2" charset="0"/>
                <a:cs typeface="Arial" panose="020B0604020202020204" pitchFamily="34" charset="0"/>
              </a:rPr>
              <a:t>Definir limites e rotinas</a:t>
            </a:r>
          </a:p>
          <a:p>
            <a:pPr marL="342900" indent="-342900">
              <a:lnSpc>
                <a:spcPct val="150000"/>
              </a:lnSpc>
              <a:spcBef>
                <a:spcPts val="0"/>
              </a:spcBef>
              <a:buClr>
                <a:srgbClr val="F6933D"/>
              </a:buClr>
              <a:buFont typeface="Wingdings" panose="05000000000000000000" pitchFamily="2" charset="2"/>
              <a:buChar char="ü"/>
            </a:pPr>
            <a:r>
              <a:rPr lang="pt-BR" sz="2000"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rPr>
              <a:t>Dividir tarefas </a:t>
            </a:r>
          </a:p>
        </p:txBody>
      </p:sp>
    </p:spTree>
    <p:extLst>
      <p:ext uri="{BB962C8B-B14F-4D97-AF65-F5344CB8AC3E}">
        <p14:creationId xmlns:p14="http://schemas.microsoft.com/office/powerpoint/2010/main" val="2949839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Retângulo 1"/>
          <p:cNvSpPr/>
          <p:nvPr/>
        </p:nvSpPr>
        <p:spPr>
          <a:xfrm>
            <a:off x="860922" y="477170"/>
            <a:ext cx="7158311" cy="923330"/>
          </a:xfrm>
          <a:prstGeom prst="rect">
            <a:avLst/>
          </a:prstGeom>
        </p:spPr>
        <p:txBody>
          <a:bodyPr wrap="square">
            <a:spAutoFit/>
          </a:bodyPr>
          <a:lstStyle/>
          <a:p>
            <a:pPr algn="ctr"/>
            <a:r>
              <a:rPr lang="pt-BR" sz="1800" dirty="0">
                <a:solidFill>
                  <a:srgbClr val="FF5F00"/>
                </a:solidFill>
                <a:latin typeface="Syncopate" panose="02060507000000020003" pitchFamily="18" charset="0"/>
                <a:ea typeface="Inter Medium" panose="02000503000000020004" pitchFamily="2" charset="0"/>
                <a:cs typeface="Arial" panose="020B0604020202020204" pitchFamily="34" charset="0"/>
              </a:rPr>
              <a:t>2- </a:t>
            </a:r>
            <a:r>
              <a:rPr lang="pt-BR" sz="1800" kern="1200" dirty="0">
                <a:solidFill>
                  <a:srgbClr val="FF5F00"/>
                </a:solidFill>
                <a:latin typeface="Syncopate" panose="02060507000000020003" pitchFamily="18" charset="0"/>
                <a:ea typeface="Inter Medium" panose="02000503000000020004" pitchFamily="2" charset="0"/>
              </a:rPr>
              <a:t>como podemos contribuir para o desenvolvimento das habilidades socioemocionais das crianças?</a:t>
            </a:r>
          </a:p>
        </p:txBody>
      </p:sp>
      <p:sp>
        <p:nvSpPr>
          <p:cNvPr id="4" name="Espaço Reservado para Conteúdo 4"/>
          <p:cNvSpPr txBox="1">
            <a:spLocks/>
          </p:cNvSpPr>
          <p:nvPr/>
        </p:nvSpPr>
        <p:spPr>
          <a:xfrm>
            <a:off x="187461" y="1443536"/>
            <a:ext cx="8820615" cy="3613467"/>
          </a:xfrm>
          <a:prstGeom prst="rect">
            <a:avLst/>
          </a:prstGeom>
          <a:noFill/>
          <a:ln>
            <a:noFill/>
          </a:ln>
        </p:spPr>
        <p:txBody>
          <a:bodyPr vert="horz" lIns="91440" tIns="45720" rIns="91440" bIns="45720" rtlCol="0">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7075" lvl="2" indent="-368300">
              <a:lnSpc>
                <a:spcPct val="90000"/>
              </a:lnSpc>
              <a:spcBef>
                <a:spcPts val="600"/>
              </a:spcBef>
              <a:buClr>
                <a:srgbClr val="F6933D"/>
              </a:buClr>
              <a:buFont typeface="Wingdings" panose="05000000000000000000" pitchFamily="2" charset="2"/>
              <a:buChar char="ü"/>
              <a:defRPr/>
            </a:pPr>
            <a:r>
              <a:rPr kumimoji="0" lang="pt-BR" i="0" u="none" strike="noStrike" kern="1200" cap="none" spc="0" normalizeH="0" baseline="0" noProof="0" dirty="0">
                <a:ln>
                  <a:noFill/>
                </a:ln>
                <a:solidFill>
                  <a:sysClr val="windowText" lastClr="000000">
                    <a:lumMod val="75000"/>
                    <a:lumOff val="25000"/>
                  </a:sysClr>
                </a:solidFill>
                <a:effectLst/>
                <a:uLnTx/>
                <a:uFillTx/>
                <a:latin typeface="Inter Medium" panose="02000503000000020004" pitchFamily="2" charset="0"/>
                <a:ea typeface="Inter Medium" panose="02000503000000020004" pitchFamily="2" charset="0"/>
              </a:rPr>
              <a:t>Conversando sobre suas emoções, comportamentos e as consequências.</a:t>
            </a:r>
          </a:p>
          <a:p>
            <a:pPr marL="727075" lvl="2" indent="-368300">
              <a:lnSpc>
                <a:spcPct val="90000"/>
              </a:lnSpc>
              <a:spcBef>
                <a:spcPts val="600"/>
              </a:spcBef>
              <a:buClr>
                <a:srgbClr val="F6933D"/>
              </a:buClr>
              <a:buFont typeface="Wingdings" panose="05000000000000000000" pitchFamily="2" charset="2"/>
              <a:buChar char="ü"/>
              <a:defRPr/>
            </a:pPr>
            <a:r>
              <a:rPr kumimoji="0" lang="pt-BR" i="0" u="none" strike="noStrike" kern="1200" cap="none" spc="0" normalizeH="0" baseline="0" noProof="0" dirty="0">
                <a:ln>
                  <a:noFill/>
                </a:ln>
                <a:solidFill>
                  <a:srgbClr val="FF5F00"/>
                </a:solidFill>
                <a:effectLst/>
                <a:uLnTx/>
                <a:uFillTx/>
                <a:latin typeface="Inter Medium" panose="02000503000000020004" pitchFamily="2" charset="0"/>
                <a:ea typeface="Inter Medium" panose="02000503000000020004" pitchFamily="2" charset="0"/>
              </a:rPr>
              <a:t>Colocando-se no lugar delas para entender suas ações e </a:t>
            </a:r>
            <a:r>
              <a:rPr kumimoji="0" lang="pt-BR" i="0" u="none" strike="noStrike" kern="1200" cap="none" spc="0" normalizeH="0" baseline="0" noProof="0" dirty="0" smtClean="0">
                <a:ln>
                  <a:noFill/>
                </a:ln>
                <a:solidFill>
                  <a:srgbClr val="FF5F00"/>
                </a:solidFill>
                <a:effectLst/>
                <a:uLnTx/>
                <a:uFillTx/>
                <a:latin typeface="Inter Medium" panose="02000503000000020004" pitchFamily="2" charset="0"/>
                <a:ea typeface="Inter Medium" panose="02000503000000020004" pitchFamily="2" charset="0"/>
              </a:rPr>
              <a:t>ajudá-las </a:t>
            </a:r>
            <a:r>
              <a:rPr kumimoji="0" lang="pt-BR" i="0" u="none" strike="noStrike" kern="1200" cap="none" spc="0" normalizeH="0" baseline="0" noProof="0" dirty="0">
                <a:ln>
                  <a:noFill/>
                </a:ln>
                <a:solidFill>
                  <a:srgbClr val="FF5F00"/>
                </a:solidFill>
                <a:effectLst/>
                <a:uLnTx/>
                <a:uFillTx/>
                <a:latin typeface="Inter Medium" panose="02000503000000020004" pitchFamily="2" charset="0"/>
                <a:ea typeface="Inter Medium" panose="02000503000000020004" pitchFamily="2" charset="0"/>
              </a:rPr>
              <a:t>com suas emoções. </a:t>
            </a:r>
          </a:p>
          <a:p>
            <a:pPr marL="728663" lvl="2" indent="-369888">
              <a:spcBef>
                <a:spcPts val="600"/>
              </a:spcBef>
              <a:buClr>
                <a:srgbClr val="F6933D"/>
              </a:buClr>
              <a:buFont typeface="Wingdings" panose="05000000000000000000" pitchFamily="2" charset="2"/>
              <a:buChar char="ü"/>
            </a:pPr>
            <a:r>
              <a:rPr kumimoji="0" lang="pt-BR" i="0" u="none" strike="noStrike" kern="1200" cap="none" spc="0" normalizeH="0" baseline="0" noProof="0" dirty="0">
                <a:ln>
                  <a:noFill/>
                </a:ln>
                <a:solidFill>
                  <a:sysClr val="windowText" lastClr="000000">
                    <a:lumMod val="75000"/>
                    <a:lumOff val="25000"/>
                  </a:sysClr>
                </a:solidFill>
                <a:effectLst/>
                <a:uLnTx/>
                <a:uFillTx/>
                <a:latin typeface="Inter Medium" panose="02000503000000020004" pitchFamily="2" charset="0"/>
                <a:ea typeface="Inter Medium" panose="02000503000000020004" pitchFamily="2" charset="0"/>
              </a:rPr>
              <a:t>Utilizando da reflexão conjunta diante de atitudes e acontecimentos.</a:t>
            </a:r>
            <a:r>
              <a:rPr lang="pt-BR" dirty="0">
                <a:solidFill>
                  <a:schemeClr val="tx1">
                    <a:lumMod val="75000"/>
                    <a:lumOff val="25000"/>
                  </a:schemeClr>
                </a:solidFill>
                <a:latin typeface="Inter Medium" panose="02000503000000020004" pitchFamily="2" charset="0"/>
                <a:ea typeface="Inter Medium" panose="02000503000000020004" pitchFamily="2" charset="0"/>
              </a:rPr>
              <a:t> </a:t>
            </a:r>
          </a:p>
          <a:p>
            <a:pPr marL="728663" lvl="2" indent="-369888">
              <a:spcBef>
                <a:spcPts val="600"/>
              </a:spcBef>
              <a:buClr>
                <a:srgbClr val="F6933D"/>
              </a:buClr>
              <a:buFont typeface="Wingdings" panose="05000000000000000000" pitchFamily="2" charset="2"/>
              <a:buChar char="ü"/>
            </a:pPr>
            <a:r>
              <a:rPr lang="pt-BR" dirty="0">
                <a:solidFill>
                  <a:srgbClr val="FF5F00"/>
                </a:solidFill>
                <a:latin typeface="Inter Medium" panose="02000503000000020004" pitchFamily="2" charset="0"/>
                <a:ea typeface="Inter Medium" panose="02000503000000020004" pitchFamily="2" charset="0"/>
              </a:rPr>
              <a:t>Dando o exemplo e cuidando com os </a:t>
            </a:r>
            <a:r>
              <a:rPr lang="pt-BR" dirty="0" smtClean="0">
                <a:solidFill>
                  <a:srgbClr val="FF5F00"/>
                </a:solidFill>
                <a:latin typeface="Inter Medium" panose="02000503000000020004" pitchFamily="2" charset="0"/>
                <a:ea typeface="Inter Medium" panose="02000503000000020004" pitchFamily="2" charset="0"/>
              </a:rPr>
              <a:t>julgamentos.</a:t>
            </a:r>
          </a:p>
          <a:p>
            <a:pPr marL="728663" lvl="2" indent="-369888">
              <a:spcBef>
                <a:spcPts val="600"/>
              </a:spcBef>
              <a:buClr>
                <a:srgbClr val="F6933D"/>
              </a:buClr>
              <a:buFont typeface="Wingdings" panose="05000000000000000000" pitchFamily="2" charset="2"/>
              <a:buChar char="ü"/>
            </a:pPr>
            <a:r>
              <a:rPr lang="pt-BR" dirty="0" smtClean="0">
                <a:solidFill>
                  <a:schemeClr val="accent2"/>
                </a:solidFill>
                <a:latin typeface="Inter Medium" panose="02000503000000020004" pitchFamily="2" charset="0"/>
                <a:ea typeface="Inter Medium" panose="02000503000000020004" pitchFamily="2" charset="0"/>
              </a:rPr>
              <a:t>Presença </a:t>
            </a:r>
            <a:r>
              <a:rPr lang="pt-BR" dirty="0">
                <a:solidFill>
                  <a:schemeClr val="accent2"/>
                </a:solidFill>
                <a:latin typeface="Inter Medium" panose="02000503000000020004" pitchFamily="2" charset="0"/>
                <a:ea typeface="Inter Medium" panose="02000503000000020004" pitchFamily="2" charset="0"/>
              </a:rPr>
              <a:t>física e </a:t>
            </a:r>
            <a:r>
              <a:rPr lang="pt-BR" dirty="0" smtClean="0">
                <a:solidFill>
                  <a:schemeClr val="accent2"/>
                </a:solidFill>
                <a:latin typeface="Inter Medium" panose="02000503000000020004" pitchFamily="2" charset="0"/>
                <a:ea typeface="Inter Medium" panose="02000503000000020004" pitchFamily="2" charset="0"/>
              </a:rPr>
              <a:t>emocional.</a:t>
            </a:r>
          </a:p>
          <a:p>
            <a:pPr marL="728663" lvl="2" indent="-369888">
              <a:spcBef>
                <a:spcPts val="600"/>
              </a:spcBef>
              <a:buClr>
                <a:srgbClr val="F6933D"/>
              </a:buClr>
              <a:buFont typeface="Wingdings" panose="05000000000000000000" pitchFamily="2" charset="2"/>
              <a:buChar char="ü"/>
            </a:pPr>
            <a:r>
              <a:rPr lang="pt-BR" dirty="0" smtClean="0">
                <a:solidFill>
                  <a:schemeClr val="tx1">
                    <a:lumMod val="75000"/>
                    <a:lumOff val="25000"/>
                  </a:schemeClr>
                </a:solidFill>
                <a:latin typeface="Inter Medium" panose="02000503000000020004" pitchFamily="2" charset="0"/>
                <a:ea typeface="Inter Medium" panose="02000503000000020004" pitchFamily="2" charset="0"/>
              </a:rPr>
              <a:t>Conviver </a:t>
            </a:r>
            <a:r>
              <a:rPr lang="pt-BR" dirty="0">
                <a:solidFill>
                  <a:schemeClr val="tx1">
                    <a:lumMod val="75000"/>
                    <a:lumOff val="25000"/>
                  </a:schemeClr>
                </a:solidFill>
                <a:latin typeface="Inter Medium" panose="02000503000000020004" pitchFamily="2" charset="0"/>
                <a:ea typeface="Inter Medium" panose="02000503000000020004" pitchFamily="2" charset="0"/>
              </a:rPr>
              <a:t>com suas necessidades diárias à medida em que ela </a:t>
            </a:r>
            <a:r>
              <a:rPr lang="pt-BR" dirty="0" smtClean="0">
                <a:solidFill>
                  <a:schemeClr val="tx1">
                    <a:lumMod val="75000"/>
                    <a:lumOff val="25000"/>
                  </a:schemeClr>
                </a:solidFill>
                <a:latin typeface="Inter Medium" panose="02000503000000020004" pitchFamily="2" charset="0"/>
                <a:ea typeface="Inter Medium" panose="02000503000000020004" pitchFamily="2" charset="0"/>
              </a:rPr>
              <a:t>cresce.</a:t>
            </a:r>
          </a:p>
          <a:p>
            <a:pPr marL="728663" lvl="2" indent="-369888">
              <a:spcBef>
                <a:spcPts val="600"/>
              </a:spcBef>
              <a:buClr>
                <a:srgbClr val="F6933D"/>
              </a:buClr>
              <a:buFont typeface="Wingdings" panose="05000000000000000000" pitchFamily="2" charset="2"/>
              <a:buChar char="ü"/>
            </a:pPr>
            <a:r>
              <a:rPr lang="pt-BR" dirty="0" smtClean="0">
                <a:solidFill>
                  <a:srgbClr val="FF5F00"/>
                </a:solidFill>
                <a:latin typeface="Inter Medium" panose="02000503000000020004" pitchFamily="2" charset="0"/>
                <a:ea typeface="Inter Medium" panose="02000503000000020004" pitchFamily="2" charset="0"/>
              </a:rPr>
              <a:t>Ser </a:t>
            </a:r>
            <a:r>
              <a:rPr lang="pt-BR" dirty="0">
                <a:solidFill>
                  <a:srgbClr val="FF5F00"/>
                </a:solidFill>
                <a:latin typeface="Inter Medium" panose="02000503000000020004" pitchFamily="2" charset="0"/>
                <a:ea typeface="Inter Medium" panose="02000503000000020004" pitchFamily="2" charset="0"/>
              </a:rPr>
              <a:t>pais e mães atuantes em todos os seus meios de </a:t>
            </a:r>
            <a:r>
              <a:rPr lang="pt-BR" dirty="0" smtClean="0">
                <a:solidFill>
                  <a:srgbClr val="FF5F00"/>
                </a:solidFill>
                <a:latin typeface="Inter Medium" panose="02000503000000020004" pitchFamily="2" charset="0"/>
                <a:ea typeface="Inter Medium" panose="02000503000000020004" pitchFamily="2" charset="0"/>
              </a:rPr>
              <a:t>convivência</a:t>
            </a:r>
            <a:r>
              <a:rPr lang="pt-BR" dirty="0">
                <a:solidFill>
                  <a:srgbClr val="FF5F00"/>
                </a:solidFill>
                <a:latin typeface="Inter Medium" panose="02000503000000020004" pitchFamily="2" charset="0"/>
                <a:ea typeface="Inter Medium" panose="02000503000000020004" pitchFamily="2" charset="0"/>
              </a:rPr>
              <a:t>,  </a:t>
            </a:r>
            <a:r>
              <a:rPr lang="pt-BR" dirty="0" smtClean="0">
                <a:solidFill>
                  <a:srgbClr val="FF5F00"/>
                </a:solidFill>
                <a:latin typeface="Inter Medium" panose="02000503000000020004" pitchFamily="2" charset="0"/>
                <a:ea typeface="Inter Medium" panose="02000503000000020004" pitchFamily="2" charset="0"/>
              </a:rPr>
              <a:t>  	independente </a:t>
            </a:r>
            <a:r>
              <a:rPr lang="pt-BR" dirty="0">
                <a:solidFill>
                  <a:srgbClr val="FF5F00"/>
                </a:solidFill>
                <a:latin typeface="Inter Medium" panose="02000503000000020004" pitchFamily="2" charset="0"/>
                <a:ea typeface="Inter Medium" panose="02000503000000020004" pitchFamily="2" charset="0"/>
              </a:rPr>
              <a:t>da </a:t>
            </a:r>
            <a:r>
              <a:rPr lang="pt-BR" dirty="0" smtClean="0">
                <a:solidFill>
                  <a:srgbClr val="FF5F00"/>
                </a:solidFill>
                <a:latin typeface="Inter Medium" panose="02000503000000020004" pitchFamily="2" charset="0"/>
                <a:ea typeface="Inter Medium" panose="02000503000000020004" pitchFamily="2" charset="0"/>
              </a:rPr>
              <a:t>idade.</a:t>
            </a:r>
          </a:p>
          <a:p>
            <a:pPr marL="728663" lvl="2" indent="-369888">
              <a:spcBef>
                <a:spcPts val="600"/>
              </a:spcBef>
              <a:buClr>
                <a:srgbClr val="F6933D"/>
              </a:buClr>
              <a:buFont typeface="Wingdings" panose="05000000000000000000" pitchFamily="2" charset="2"/>
              <a:buChar char="ü"/>
            </a:pPr>
            <a:r>
              <a:rPr lang="pt-BR" dirty="0" smtClean="0">
                <a:solidFill>
                  <a:schemeClr val="tx1">
                    <a:lumMod val="75000"/>
                    <a:lumOff val="25000"/>
                  </a:schemeClr>
                </a:solidFill>
                <a:latin typeface="Inter Medium" panose="02000503000000020004" pitchFamily="2" charset="0"/>
                <a:ea typeface="Inter Medium" panose="02000503000000020004" pitchFamily="2" charset="0"/>
              </a:rPr>
              <a:t>Manter </a:t>
            </a:r>
            <a:r>
              <a:rPr lang="pt-BR" dirty="0">
                <a:solidFill>
                  <a:schemeClr val="tx1">
                    <a:lumMod val="75000"/>
                    <a:lumOff val="25000"/>
                  </a:schemeClr>
                </a:solidFill>
                <a:latin typeface="Inter Medium" panose="02000503000000020004" pitchFamily="2" charset="0"/>
                <a:ea typeface="Inter Medium" panose="02000503000000020004" pitchFamily="2" charset="0"/>
              </a:rPr>
              <a:t>convivência com familiares de seus amigos.</a:t>
            </a:r>
            <a:endParaRPr kumimoji="0" lang="pt-BR" i="0" u="none" strike="noStrike" kern="1200" cap="none" spc="0" normalizeH="0" baseline="0" noProof="0" dirty="0">
              <a:ln>
                <a:noFill/>
              </a:ln>
              <a:solidFill>
                <a:sysClr val="windowText" lastClr="000000">
                  <a:lumMod val="75000"/>
                  <a:lumOff val="25000"/>
                </a:sysClr>
              </a:solidFill>
              <a:effectLst/>
              <a:uLnTx/>
              <a:uFillTx/>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888556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20130" y="463628"/>
            <a:ext cx="7589046" cy="1105680"/>
          </a:xfrm>
        </p:spPr>
        <p:txBody>
          <a:bodyPr>
            <a:noAutofit/>
          </a:bodyPr>
          <a:lstStyle/>
          <a:p>
            <a:r>
              <a:rPr lang="pt-BR" sz="1800" kern="1200" dirty="0">
                <a:solidFill>
                  <a:srgbClr val="FF5F00"/>
                </a:solidFill>
                <a:latin typeface="Syncopate" panose="02060507000000020003" pitchFamily="18" charset="0"/>
                <a:ea typeface="Inter Medium" panose="02000503000000020004" pitchFamily="2" charset="0"/>
              </a:rPr>
              <a:t>3- como superar as dificuldades emocionais vivenciadas na família?</a:t>
            </a:r>
            <a:br>
              <a:rPr lang="pt-BR" sz="1800" kern="1200" dirty="0">
                <a:solidFill>
                  <a:srgbClr val="FF5F00"/>
                </a:solidFill>
                <a:latin typeface="Syncopate" panose="02060507000000020003" pitchFamily="18" charset="0"/>
                <a:ea typeface="Inter Medium" panose="02000503000000020004" pitchFamily="2" charset="0"/>
              </a:rPr>
            </a:br>
            <a:r>
              <a:rPr lang="pt-BR" sz="1800" kern="1200" dirty="0">
                <a:solidFill>
                  <a:srgbClr val="FF5F00"/>
                </a:solidFill>
                <a:latin typeface="Syncopate" panose="02060507000000020003" pitchFamily="18" charset="0"/>
                <a:ea typeface="Inter Medium" panose="02000503000000020004" pitchFamily="2" charset="0"/>
              </a:rPr>
              <a:t>(medo, ciúme, birra, raiva)</a:t>
            </a:r>
            <a:r>
              <a:rPr lang="pt-BR" sz="1800" dirty="0">
                <a:solidFill>
                  <a:srgbClr val="FF5F00"/>
                </a:solidFill>
                <a:latin typeface="Syncopate" panose="02060507000000020003" pitchFamily="18" charset="0"/>
              </a:rPr>
              <a:t/>
            </a:r>
            <a:br>
              <a:rPr lang="pt-BR" sz="1800" dirty="0">
                <a:solidFill>
                  <a:srgbClr val="FF5F00"/>
                </a:solidFill>
                <a:latin typeface="Syncopate" panose="02060507000000020003" pitchFamily="18" charset="0"/>
              </a:rPr>
            </a:br>
            <a:endParaRPr lang="pt-BR" sz="1800" dirty="0"/>
          </a:p>
        </p:txBody>
      </p:sp>
      <p:sp>
        <p:nvSpPr>
          <p:cNvPr id="3" name="Espaço Reservado para Texto 2"/>
          <p:cNvSpPr>
            <a:spLocks noGrp="1"/>
          </p:cNvSpPr>
          <p:nvPr>
            <p:ph type="body" idx="2"/>
          </p:nvPr>
        </p:nvSpPr>
        <p:spPr>
          <a:xfrm>
            <a:off x="494272" y="1686904"/>
            <a:ext cx="7809470" cy="3292869"/>
          </a:xfrm>
        </p:spPr>
        <p:txBody>
          <a:bodyPr>
            <a:noAutofit/>
          </a:bodyPr>
          <a:lstStyle/>
          <a:p>
            <a:pPr marL="342900" indent="-342900">
              <a:lnSpc>
                <a:spcPct val="110000"/>
              </a:lnSpc>
              <a:buClr>
                <a:srgbClr val="FF6600"/>
              </a:buClr>
              <a:buFont typeface="Arial" panose="020B0604020202020204" pitchFamily="34" charset="0"/>
              <a:buChar char="•"/>
              <a:defRPr/>
            </a:pPr>
            <a:r>
              <a:rPr lang="pt-BR" sz="2000" dirty="0">
                <a:solidFill>
                  <a:schemeClr val="tx2">
                    <a:lumMod val="10000"/>
                  </a:schemeClr>
                </a:solidFill>
                <a:latin typeface="Inter Medium" panose="02000503000000020004" pitchFamily="2" charset="0"/>
                <a:ea typeface="Inter Medium" panose="02000503000000020004" pitchFamily="2" charset="0"/>
              </a:rPr>
              <a:t>Saber que essas emoções normais                </a:t>
            </a:r>
          </a:p>
          <a:p>
            <a:pPr marL="342900" indent="-342900">
              <a:lnSpc>
                <a:spcPct val="110000"/>
              </a:lnSpc>
              <a:buClr>
                <a:srgbClr val="FF6600"/>
              </a:buClr>
              <a:buFont typeface="Arial" panose="020B0604020202020204" pitchFamily="34" charset="0"/>
              <a:buChar char="•"/>
              <a:defRPr/>
            </a:pPr>
            <a:r>
              <a:rPr lang="pt-BR" sz="2000" dirty="0" smtClean="0">
                <a:solidFill>
                  <a:schemeClr val="tx1">
                    <a:lumMod val="95000"/>
                    <a:lumOff val="5000"/>
                  </a:schemeClr>
                </a:solidFill>
                <a:latin typeface="Inter Medium" panose="02000503000000020004" pitchFamily="2" charset="0"/>
                <a:ea typeface="Inter Medium" panose="02000503000000020004" pitchFamily="2" charset="0"/>
              </a:rPr>
              <a:t>Nunca </a:t>
            </a:r>
            <a:r>
              <a:rPr lang="pt-BR" sz="2000" dirty="0">
                <a:solidFill>
                  <a:schemeClr val="tx1">
                    <a:lumMod val="95000"/>
                    <a:lumOff val="5000"/>
                  </a:schemeClr>
                </a:solidFill>
                <a:latin typeface="Inter Medium" panose="02000503000000020004" pitchFamily="2" charset="0"/>
                <a:ea typeface="Inter Medium" panose="02000503000000020004" pitchFamily="2" charset="0"/>
              </a:rPr>
              <a:t>educar pondo medo, nem nas brincadeiras. </a:t>
            </a:r>
          </a:p>
          <a:p>
            <a:pPr marL="342900" indent="-342900">
              <a:lnSpc>
                <a:spcPct val="110000"/>
              </a:lnSpc>
              <a:buClr>
                <a:srgbClr val="FF6600"/>
              </a:buClr>
              <a:buFont typeface="Arial" panose="020B0604020202020204" pitchFamily="34" charset="0"/>
              <a:buChar char="•"/>
              <a:defRPr/>
            </a:pPr>
            <a:r>
              <a:rPr lang="pt-BR" sz="2000" dirty="0">
                <a:solidFill>
                  <a:schemeClr val="tx1">
                    <a:lumMod val="95000"/>
                    <a:lumOff val="5000"/>
                  </a:schemeClr>
                </a:solidFill>
                <a:latin typeface="Inter Medium" panose="02000503000000020004" pitchFamily="2" charset="0"/>
                <a:ea typeface="Inter Medium" panose="02000503000000020004" pitchFamily="2" charset="0"/>
              </a:rPr>
              <a:t>Não humilhar por ter medo </a:t>
            </a:r>
            <a:endParaRPr lang="pt-BR" sz="2000" dirty="0" smtClean="0">
              <a:solidFill>
                <a:schemeClr val="tx1">
                  <a:lumMod val="95000"/>
                  <a:lumOff val="5000"/>
                </a:schemeClr>
              </a:solidFill>
              <a:latin typeface="Inter Medium" panose="02000503000000020004" pitchFamily="2" charset="0"/>
              <a:ea typeface="Inter Medium" panose="02000503000000020004" pitchFamily="2" charset="0"/>
            </a:endParaRPr>
          </a:p>
          <a:p>
            <a:pPr marL="342900" indent="-342900">
              <a:lnSpc>
                <a:spcPct val="110000"/>
              </a:lnSpc>
              <a:buClr>
                <a:srgbClr val="FF6600"/>
              </a:buClr>
              <a:buFont typeface="Arial" panose="020B0604020202020204" pitchFamily="34" charset="0"/>
              <a:buChar char="•"/>
              <a:defRPr/>
            </a:pPr>
            <a:endParaRPr lang="pt-BR" sz="2000" dirty="0" smtClean="0">
              <a:solidFill>
                <a:schemeClr val="tx1">
                  <a:lumMod val="95000"/>
                  <a:lumOff val="5000"/>
                </a:schemeClr>
              </a:solidFill>
              <a:latin typeface="Inter Medium" panose="02000503000000020004" pitchFamily="2" charset="0"/>
              <a:ea typeface="Inter Medium" panose="02000503000000020004" pitchFamily="2" charset="0"/>
            </a:endParaRPr>
          </a:p>
          <a:p>
            <a:pPr marL="342900" indent="-342900">
              <a:lnSpc>
                <a:spcPct val="110000"/>
              </a:lnSpc>
              <a:spcAft>
                <a:spcPts val="0"/>
              </a:spcAft>
              <a:buClr>
                <a:srgbClr val="FF6600"/>
              </a:buClr>
              <a:buFont typeface="Arial" panose="020B0604020202020204" pitchFamily="34" charset="0"/>
              <a:buChar char="•"/>
              <a:defRPr/>
            </a:pPr>
            <a:r>
              <a:rPr lang="pt-BR" sz="2000" dirty="0" smtClean="0">
                <a:solidFill>
                  <a:srgbClr val="FF5F00"/>
                </a:solidFill>
                <a:latin typeface="Inter Medium" panose="02000503000000020004" pitchFamily="2" charset="0"/>
                <a:ea typeface="Inter Medium" panose="02000503000000020004" pitchFamily="2" charset="0"/>
              </a:rPr>
              <a:t>Encorajar </a:t>
            </a:r>
            <a:r>
              <a:rPr lang="pt-BR" sz="2000" dirty="0">
                <a:solidFill>
                  <a:srgbClr val="FF5F00"/>
                </a:solidFill>
                <a:latin typeface="Inter Medium" panose="02000503000000020004" pitchFamily="2" charset="0"/>
                <a:ea typeface="Inter Medium" panose="02000503000000020004" pitchFamily="2" charset="0"/>
              </a:rPr>
              <a:t>a </a:t>
            </a:r>
            <a:r>
              <a:rPr lang="pt-BR" sz="2000" dirty="0" smtClean="0">
                <a:solidFill>
                  <a:srgbClr val="FF5F00"/>
                </a:solidFill>
                <a:latin typeface="Inter Medium" panose="02000503000000020004" pitchFamily="2" charset="0"/>
                <a:ea typeface="Inter Medium" panose="02000503000000020004" pitchFamily="2" charset="0"/>
              </a:rPr>
              <a:t>independência </a:t>
            </a:r>
          </a:p>
          <a:p>
            <a:pPr marL="342900" indent="-342900">
              <a:lnSpc>
                <a:spcPct val="110000"/>
              </a:lnSpc>
              <a:spcAft>
                <a:spcPts val="0"/>
              </a:spcAft>
              <a:buClr>
                <a:srgbClr val="FF6600"/>
              </a:buClr>
              <a:buFont typeface="Arial" panose="020B0604020202020204" pitchFamily="34" charset="0"/>
              <a:buChar char="•"/>
              <a:defRPr/>
            </a:pPr>
            <a:r>
              <a:rPr lang="pt-BR" sz="2000" dirty="0" smtClean="0">
                <a:solidFill>
                  <a:srgbClr val="FF5F00"/>
                </a:solidFill>
                <a:latin typeface="Inter Medium" panose="02000503000000020004" pitchFamily="2" charset="0"/>
                <a:ea typeface="Inter Medium" panose="02000503000000020004" pitchFamily="2" charset="0"/>
              </a:rPr>
              <a:t>Assegurar </a:t>
            </a:r>
            <a:r>
              <a:rPr lang="pt-BR" sz="2000" dirty="0">
                <a:solidFill>
                  <a:srgbClr val="FF5F00"/>
                </a:solidFill>
                <a:latin typeface="Inter Medium" panose="02000503000000020004" pitchFamily="2" charset="0"/>
                <a:ea typeface="Inter Medium" panose="02000503000000020004" pitchFamily="2" charset="0"/>
              </a:rPr>
              <a:t>o amor, atenção e </a:t>
            </a:r>
            <a:r>
              <a:rPr lang="pt-BR" sz="2000" dirty="0" smtClean="0">
                <a:solidFill>
                  <a:srgbClr val="FF5F00"/>
                </a:solidFill>
                <a:latin typeface="Inter Medium" panose="02000503000000020004" pitchFamily="2" charset="0"/>
                <a:ea typeface="Inter Medium" panose="02000503000000020004" pitchFamily="2" charset="0"/>
              </a:rPr>
              <a:t>afeto</a:t>
            </a:r>
          </a:p>
          <a:p>
            <a:pPr marL="342900" indent="-342900">
              <a:lnSpc>
                <a:spcPct val="110000"/>
              </a:lnSpc>
              <a:spcAft>
                <a:spcPts val="0"/>
              </a:spcAft>
              <a:buClr>
                <a:srgbClr val="FF6600"/>
              </a:buClr>
              <a:buFont typeface="Arial" panose="020B0604020202020204" pitchFamily="34" charset="0"/>
              <a:buChar char="•"/>
              <a:defRPr/>
            </a:pPr>
            <a:r>
              <a:rPr lang="pt-BR" sz="2000" dirty="0">
                <a:solidFill>
                  <a:srgbClr val="FF5F00"/>
                </a:solidFill>
                <a:latin typeface="Inter Medium" panose="02000503000000020004" pitchFamily="2" charset="0"/>
                <a:ea typeface="Inter Medium" panose="02000503000000020004" pitchFamily="2" charset="0"/>
              </a:rPr>
              <a:t>Evitar </a:t>
            </a:r>
            <a:r>
              <a:rPr lang="pt-BR" sz="2000" dirty="0" smtClean="0">
                <a:solidFill>
                  <a:srgbClr val="FF5F00"/>
                </a:solidFill>
                <a:latin typeface="Inter Medium" panose="02000503000000020004" pitchFamily="2" charset="0"/>
                <a:ea typeface="Inter Medium" panose="02000503000000020004" pitchFamily="2" charset="0"/>
              </a:rPr>
              <a:t>comparações e favoritismos</a:t>
            </a:r>
            <a:endParaRPr lang="pt-BR" sz="2000" dirty="0">
              <a:solidFill>
                <a:srgbClr val="FF5F00"/>
              </a:solidFill>
              <a:latin typeface="Inter Medium" panose="02000503000000020004" pitchFamily="2" charset="0"/>
              <a:ea typeface="Inter Medium" panose="02000503000000020004" pitchFamily="2" charset="0"/>
            </a:endParaRPr>
          </a:p>
          <a:p>
            <a:pPr marL="342900" indent="-342900" fontAlgn="base">
              <a:spcAft>
                <a:spcPts val="0"/>
              </a:spcAft>
              <a:buFont typeface="Arial" panose="020B0604020202020204" pitchFamily="34" charset="0"/>
              <a:buChar char="•"/>
            </a:pPr>
            <a:endParaRPr lang="pt-BR" sz="2000" dirty="0" smtClean="0">
              <a:latin typeface="Inter Medium" panose="02000503000000020004" pitchFamily="2" charset="0"/>
              <a:ea typeface="Inter Medium" panose="02000503000000020004" pitchFamily="2" charset="0"/>
            </a:endParaRPr>
          </a:p>
          <a:p>
            <a:pPr marL="342900" indent="-342900">
              <a:lnSpc>
                <a:spcPct val="110000"/>
              </a:lnSpc>
              <a:spcAft>
                <a:spcPts val="0"/>
              </a:spcAft>
              <a:buClr>
                <a:srgbClr val="FF6600"/>
              </a:buClr>
              <a:buFont typeface="Arial" panose="020B0604020202020204" pitchFamily="34" charset="0"/>
              <a:buChar char="•"/>
              <a:defRPr/>
            </a:pPr>
            <a:endParaRPr lang="pt-BR" sz="2000" dirty="0">
              <a:solidFill>
                <a:srgbClr val="FF5F00"/>
              </a:solidFill>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2460419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383957" y="142352"/>
            <a:ext cx="6909426" cy="1204534"/>
          </a:xfrm>
        </p:spPr>
        <p:txBody>
          <a:bodyPr>
            <a:noAutofit/>
          </a:bodyPr>
          <a:lstStyle/>
          <a:p>
            <a:r>
              <a:rPr lang="pt-BR" sz="1800" kern="1200" dirty="0">
                <a:solidFill>
                  <a:srgbClr val="FF5F00"/>
                </a:solidFill>
                <a:latin typeface="Syncopate" panose="02060507000000020003" pitchFamily="18" charset="0"/>
                <a:ea typeface="Inter Medium" panose="02000503000000020004" pitchFamily="2" charset="0"/>
              </a:rPr>
              <a:t>3- como superar as dificuldades emocionais vivenciadas na família?</a:t>
            </a:r>
            <a:br>
              <a:rPr lang="pt-BR" sz="1800" kern="1200" dirty="0">
                <a:solidFill>
                  <a:srgbClr val="FF5F00"/>
                </a:solidFill>
                <a:latin typeface="Syncopate" panose="02060507000000020003" pitchFamily="18" charset="0"/>
                <a:ea typeface="Inter Medium" panose="02000503000000020004" pitchFamily="2" charset="0"/>
              </a:rPr>
            </a:br>
            <a:r>
              <a:rPr lang="pt-BR" sz="1800" kern="1200" dirty="0">
                <a:solidFill>
                  <a:srgbClr val="FF5F00"/>
                </a:solidFill>
                <a:latin typeface="Syncopate" panose="02060507000000020003" pitchFamily="18" charset="0"/>
                <a:ea typeface="Inter Medium" panose="02000503000000020004" pitchFamily="2" charset="0"/>
              </a:rPr>
              <a:t>(medo, ciúme, birra, raiva)</a:t>
            </a:r>
            <a:r>
              <a:rPr lang="pt-BR" sz="1800" dirty="0">
                <a:solidFill>
                  <a:srgbClr val="FF5F00"/>
                </a:solidFill>
                <a:latin typeface="Syncopate" panose="02060507000000020003" pitchFamily="18" charset="0"/>
              </a:rPr>
              <a:t/>
            </a:r>
            <a:br>
              <a:rPr lang="pt-BR" sz="1800" dirty="0">
                <a:solidFill>
                  <a:srgbClr val="FF5F00"/>
                </a:solidFill>
                <a:latin typeface="Syncopate" panose="02060507000000020003" pitchFamily="18" charset="0"/>
              </a:rPr>
            </a:br>
            <a:endParaRPr lang="pt-BR" sz="1800" dirty="0"/>
          </a:p>
        </p:txBody>
      </p:sp>
      <p:sp>
        <p:nvSpPr>
          <p:cNvPr id="3" name="Espaço Reservado para Texto 2"/>
          <p:cNvSpPr>
            <a:spLocks noGrp="1"/>
          </p:cNvSpPr>
          <p:nvPr>
            <p:ph type="body" idx="2"/>
          </p:nvPr>
        </p:nvSpPr>
        <p:spPr>
          <a:xfrm>
            <a:off x="222421" y="1238971"/>
            <a:ext cx="8474317" cy="3679018"/>
          </a:xfrm>
        </p:spPr>
        <p:txBody>
          <a:bodyPr>
            <a:noAutofit/>
          </a:bodyPr>
          <a:lstStyle/>
          <a:p>
            <a:pPr marL="342900" indent="-342900" fontAlgn="base">
              <a:spcAft>
                <a:spcPts val="0"/>
              </a:spcAft>
              <a:buFont typeface="Arial" panose="020B0604020202020204" pitchFamily="34" charset="0"/>
              <a:buChar char="•"/>
            </a:pPr>
            <a:r>
              <a:rPr lang="pt-BR" sz="2000" dirty="0" smtClean="0">
                <a:solidFill>
                  <a:schemeClr val="tx1">
                    <a:lumMod val="95000"/>
                    <a:lumOff val="5000"/>
                  </a:schemeClr>
                </a:solidFill>
                <a:latin typeface="Inter Medium" panose="02000503000000020004" pitchFamily="2" charset="0"/>
                <a:ea typeface="Inter Medium" panose="02000503000000020004" pitchFamily="2" charset="0"/>
              </a:rPr>
              <a:t>Resolver o conflito sem violência</a:t>
            </a:r>
          </a:p>
          <a:p>
            <a:pPr marL="342900" indent="-342900" fontAlgn="base">
              <a:spcAft>
                <a:spcPts val="0"/>
              </a:spcAft>
              <a:buFont typeface="Arial" panose="020B0604020202020204" pitchFamily="34" charset="0"/>
              <a:buChar char="•"/>
            </a:pPr>
            <a:r>
              <a:rPr lang="pt-BR" sz="2000" dirty="0" smtClean="0">
                <a:solidFill>
                  <a:schemeClr val="tx1">
                    <a:lumMod val="95000"/>
                    <a:lumOff val="5000"/>
                  </a:schemeClr>
                </a:solidFill>
                <a:latin typeface="Inter Medium" panose="02000503000000020004" pitchFamily="2" charset="0"/>
                <a:ea typeface="Inter Medium" panose="02000503000000020004" pitchFamily="2" charset="0"/>
              </a:rPr>
              <a:t>Saber que as birras podem ser um pedido por limites</a:t>
            </a:r>
          </a:p>
          <a:p>
            <a:pPr marL="342900" indent="-342900">
              <a:lnSpc>
                <a:spcPct val="110000"/>
              </a:lnSpc>
              <a:spcAft>
                <a:spcPts val="0"/>
              </a:spcAft>
              <a:buClr>
                <a:srgbClr val="FF6600"/>
              </a:buClr>
              <a:buFont typeface="Arial" panose="020B0604020202020204" pitchFamily="34" charset="0"/>
              <a:buChar char="•"/>
              <a:defRPr/>
            </a:pPr>
            <a:r>
              <a:rPr lang="pt-BR" sz="2000" dirty="0" smtClean="0">
                <a:solidFill>
                  <a:schemeClr val="tx1">
                    <a:lumMod val="95000"/>
                    <a:lumOff val="5000"/>
                  </a:schemeClr>
                </a:solidFill>
                <a:latin typeface="Inter Medium" panose="02000503000000020004" pitchFamily="2" charset="0"/>
                <a:ea typeface="Inter Medium" panose="02000503000000020004" pitchFamily="2" charset="0"/>
              </a:rPr>
              <a:t>Acolher, aceitar e encorajar  </a:t>
            </a:r>
          </a:p>
          <a:p>
            <a:pPr marL="342900" indent="-342900">
              <a:lnSpc>
                <a:spcPct val="110000"/>
              </a:lnSpc>
              <a:spcAft>
                <a:spcPts val="0"/>
              </a:spcAft>
              <a:buClr>
                <a:srgbClr val="FF6600"/>
              </a:buClr>
              <a:buFont typeface="Arial" panose="020B0604020202020204" pitchFamily="34" charset="0"/>
              <a:buChar char="•"/>
              <a:defRPr/>
            </a:pPr>
            <a:r>
              <a:rPr lang="pt-BR" sz="2000" dirty="0" smtClean="0">
                <a:solidFill>
                  <a:schemeClr val="tx1">
                    <a:lumMod val="95000"/>
                    <a:lumOff val="5000"/>
                  </a:schemeClr>
                </a:solidFill>
                <a:latin typeface="Inter Medium" panose="02000503000000020004" pitchFamily="2" charset="0"/>
                <a:ea typeface="Inter Medium" panose="02000503000000020004" pitchFamily="2" charset="0"/>
              </a:rPr>
              <a:t>Ser paciente, amoroso e firme</a:t>
            </a:r>
          </a:p>
          <a:p>
            <a:pPr marL="342900" indent="-342900">
              <a:lnSpc>
                <a:spcPct val="110000"/>
              </a:lnSpc>
              <a:spcAft>
                <a:spcPts val="0"/>
              </a:spcAft>
              <a:buClr>
                <a:srgbClr val="FF6600"/>
              </a:buClr>
              <a:buFont typeface="Arial" panose="020B0604020202020204" pitchFamily="34" charset="0"/>
              <a:buChar char="•"/>
              <a:defRPr/>
            </a:pPr>
            <a:endParaRPr lang="pt-BR" sz="2000" dirty="0" smtClean="0">
              <a:solidFill>
                <a:schemeClr val="tx2">
                  <a:lumMod val="10000"/>
                </a:schemeClr>
              </a:solidFill>
              <a:latin typeface="Inter Medium" panose="02000503000000020004" pitchFamily="2" charset="0"/>
              <a:ea typeface="Inter Medium" panose="02000503000000020004" pitchFamily="2" charset="0"/>
            </a:endParaRPr>
          </a:p>
          <a:p>
            <a:pPr marL="342900" indent="-342900">
              <a:lnSpc>
                <a:spcPct val="110000"/>
              </a:lnSpc>
              <a:spcAft>
                <a:spcPts val="0"/>
              </a:spcAft>
              <a:buClr>
                <a:srgbClr val="FF6600"/>
              </a:buClr>
              <a:buFont typeface="Arial" panose="020B0604020202020204" pitchFamily="34" charset="0"/>
              <a:buChar char="•"/>
              <a:defRPr/>
            </a:pPr>
            <a:r>
              <a:rPr lang="pt-BR" sz="2000" dirty="0" smtClean="0">
                <a:solidFill>
                  <a:srgbClr val="FF5F00"/>
                </a:solidFill>
                <a:latin typeface="Inter Medium" panose="02000503000000020004" pitchFamily="2" charset="0"/>
                <a:ea typeface="Inter Medium" panose="02000503000000020004" pitchFamily="2" charset="0"/>
              </a:rPr>
              <a:t>Acolha, ouça - peça que ele fale e ouça sem interrupções, sem julgamentos </a:t>
            </a:r>
          </a:p>
          <a:p>
            <a:pPr marL="266700" indent="-266700" fontAlgn="base">
              <a:spcAft>
                <a:spcPts val="0"/>
              </a:spcAft>
              <a:buFont typeface="Arial" panose="020B0604020202020204" pitchFamily="34" charset="0"/>
              <a:buChar char="•"/>
            </a:pPr>
            <a:r>
              <a:rPr lang="pt-BR" sz="2000" dirty="0" smtClean="0">
                <a:solidFill>
                  <a:srgbClr val="FF5F00"/>
                </a:solidFill>
                <a:latin typeface="Inter Medium" panose="02000503000000020004" pitchFamily="2" charset="0"/>
                <a:ea typeface="Inter Medium" panose="02000503000000020004" pitchFamily="2" charset="0"/>
              </a:rPr>
              <a:t>Incentivar a expressar os motivos de sua insatisfação</a:t>
            </a:r>
          </a:p>
          <a:p>
            <a:pPr marL="266700" indent="-266700" fontAlgn="base">
              <a:spcAft>
                <a:spcPts val="0"/>
              </a:spcAft>
              <a:buFont typeface="Arial" panose="020B0604020202020204" pitchFamily="34" charset="0"/>
              <a:buChar char="•"/>
            </a:pPr>
            <a:r>
              <a:rPr lang="pt-BR" sz="2000" dirty="0" smtClean="0">
                <a:solidFill>
                  <a:srgbClr val="FF5F00"/>
                </a:solidFill>
                <a:latin typeface="Inter Medium" panose="02000503000000020004" pitchFamily="2" charset="0"/>
                <a:ea typeface="Inter Medium" panose="02000503000000020004" pitchFamily="2" charset="0"/>
              </a:rPr>
              <a:t>Agir </a:t>
            </a:r>
            <a:r>
              <a:rPr lang="pt-BR" sz="2000" dirty="0">
                <a:solidFill>
                  <a:srgbClr val="FF5F00"/>
                </a:solidFill>
                <a:latin typeface="Inter Medium" panose="02000503000000020004" pitchFamily="2" charset="0"/>
                <a:ea typeface="Inter Medium" panose="02000503000000020004" pitchFamily="2" charset="0"/>
              </a:rPr>
              <a:t>proativamente </a:t>
            </a:r>
            <a:r>
              <a:rPr lang="pt-BR" sz="2000" dirty="0" smtClean="0">
                <a:solidFill>
                  <a:srgbClr val="FF5F00"/>
                </a:solidFill>
                <a:latin typeface="Inter Medium" panose="02000503000000020004" pitchFamily="2" charset="0"/>
                <a:ea typeface="Inter Medium" panose="02000503000000020004" pitchFamily="2" charset="0"/>
              </a:rPr>
              <a:t>- Primeiro </a:t>
            </a:r>
            <a:r>
              <a:rPr lang="pt-BR" sz="2000" dirty="0">
                <a:solidFill>
                  <a:srgbClr val="FF5F00"/>
                </a:solidFill>
                <a:latin typeface="Inter Medium" panose="02000503000000020004" pitchFamily="2" charset="0"/>
                <a:ea typeface="Inter Medium" panose="02000503000000020004" pitchFamily="2" charset="0"/>
              </a:rPr>
              <a:t>a conexão depois a orientação </a:t>
            </a:r>
          </a:p>
          <a:p>
            <a:pPr marL="266700" indent="-266700" fontAlgn="base">
              <a:spcAft>
                <a:spcPts val="0"/>
              </a:spcAft>
              <a:buFont typeface="Arial" panose="020B0604020202020204" pitchFamily="34" charset="0"/>
              <a:buChar char="•"/>
            </a:pPr>
            <a:r>
              <a:rPr lang="pt-BR" sz="2000" dirty="0">
                <a:solidFill>
                  <a:srgbClr val="FF5F00"/>
                </a:solidFill>
                <a:latin typeface="Inter Medium" panose="02000503000000020004" pitchFamily="2" charset="0"/>
                <a:ea typeface="Inter Medium" panose="02000503000000020004" pitchFamily="2" charset="0"/>
              </a:rPr>
              <a:t>Dê um </a:t>
            </a:r>
            <a:r>
              <a:rPr lang="pt-BR" sz="2000" dirty="0" smtClean="0">
                <a:solidFill>
                  <a:srgbClr val="FF5F00"/>
                </a:solidFill>
                <a:latin typeface="Inter Medium" panose="02000503000000020004" pitchFamily="2" charset="0"/>
                <a:ea typeface="Inter Medium" panose="02000503000000020004" pitchFamily="2" charset="0"/>
              </a:rPr>
              <a:t>tempo - Depois </a:t>
            </a:r>
            <a:r>
              <a:rPr lang="pt-BR" sz="2000" dirty="0">
                <a:solidFill>
                  <a:srgbClr val="FF5F00"/>
                </a:solidFill>
                <a:latin typeface="Inter Medium" panose="02000503000000020004" pitchFamily="2" charset="0"/>
                <a:ea typeface="Inter Medium" panose="02000503000000020004" pitchFamily="2" charset="0"/>
              </a:rPr>
              <a:t>que a poeira baixar sentem-se para conversar</a:t>
            </a:r>
            <a:r>
              <a:rPr lang="pt-BR" sz="2000" dirty="0" smtClean="0">
                <a:solidFill>
                  <a:srgbClr val="FF5F00"/>
                </a:solidFill>
                <a:latin typeface="Inter Medium" panose="02000503000000020004" pitchFamily="2" charset="0"/>
                <a:ea typeface="Inter Medium" panose="02000503000000020004" pitchFamily="2" charset="0"/>
              </a:rPr>
              <a:t>.</a:t>
            </a:r>
            <a:endParaRPr lang="pt-BR" sz="2000" dirty="0">
              <a:solidFill>
                <a:srgbClr val="FF5F00"/>
              </a:solidFill>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3354325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582574" y="129995"/>
            <a:ext cx="5957047" cy="666288"/>
          </a:xfrm>
        </p:spPr>
        <p:txBody>
          <a:bodyPr>
            <a:noAutofit/>
          </a:bodyPr>
          <a:lstStyle/>
          <a:p>
            <a:r>
              <a:rPr lang="pt-BR" dirty="0"/>
              <a:t>conclusão</a:t>
            </a:r>
            <a:br>
              <a:rPr lang="pt-BR" dirty="0"/>
            </a:br>
            <a:endParaRPr lang="pt-BR" dirty="0"/>
          </a:p>
        </p:txBody>
      </p:sp>
      <p:sp>
        <p:nvSpPr>
          <p:cNvPr id="3" name="Espaço Reservado para Texto 2"/>
          <p:cNvSpPr>
            <a:spLocks noGrp="1"/>
          </p:cNvSpPr>
          <p:nvPr>
            <p:ph type="body" idx="2"/>
          </p:nvPr>
        </p:nvSpPr>
        <p:spPr>
          <a:xfrm>
            <a:off x="0" y="769414"/>
            <a:ext cx="8513806" cy="4262875"/>
          </a:xfrm>
        </p:spPr>
        <p:txBody>
          <a:bodyPr>
            <a:noAutofit/>
          </a:bodyPr>
          <a:lstStyle/>
          <a:p>
            <a:pPr algn="just">
              <a:spcBef>
                <a:spcPts val="600"/>
              </a:spcBef>
            </a:pPr>
            <a:r>
              <a:rPr lang="pt-BR" sz="2600" dirty="0"/>
              <a:t>Quando educamos com limite e afeto, os filhos desenvolvem senso de capacidade, </a:t>
            </a:r>
            <a:r>
              <a:rPr lang="pt-BR" sz="2600" b="1" dirty="0"/>
              <a:t>autoestima</a:t>
            </a:r>
            <a:r>
              <a:rPr lang="pt-BR" sz="2600" dirty="0"/>
              <a:t> e </a:t>
            </a:r>
            <a:r>
              <a:rPr lang="pt-BR" sz="2600" b="1" dirty="0"/>
              <a:t>autonomia</a:t>
            </a:r>
            <a:r>
              <a:rPr lang="pt-BR" sz="2600" dirty="0"/>
              <a:t> entre muitas habilidades positivas de vida. </a:t>
            </a:r>
            <a:endParaRPr lang="pt-BR" sz="2600" dirty="0" smtClean="0"/>
          </a:p>
          <a:p>
            <a:pPr algn="just">
              <a:spcBef>
                <a:spcPts val="600"/>
              </a:spcBef>
            </a:pPr>
            <a:r>
              <a:rPr lang="pt-BR" sz="2600" dirty="0" smtClean="0"/>
              <a:t>Afinal</a:t>
            </a:r>
            <a:r>
              <a:rPr lang="pt-BR" sz="2600" dirty="0"/>
              <a:t>, ensinar cooperação, respeito por si e pelos outros, autodisciplina e como resolver problemas é mais vantajoso do que criar filhos dependentes de aprovação ou sujeitos à controle de outros (</a:t>
            </a:r>
            <a:r>
              <a:rPr lang="pt-BR" sz="2000" dirty="0"/>
              <a:t>sejam pais, professores, amigos, cônjuges</a:t>
            </a:r>
            <a:r>
              <a:rPr lang="pt-BR" sz="2600" dirty="0"/>
              <a:t>), ou ainda, rebeldes.</a:t>
            </a:r>
            <a:endParaRPr lang="pt-BR" sz="2600" dirty="0">
              <a:latin typeface="Inter Medium" panose="02000503000000020004" pitchFamily="2" charset="0"/>
              <a:ea typeface="Inter Medium" panose="02000503000000020004" pitchFamily="2" charset="0"/>
              <a:cs typeface="Oswald"/>
              <a:sym typeface="Oswald"/>
            </a:endParaRPr>
          </a:p>
          <a:p>
            <a:pPr>
              <a:spcBef>
                <a:spcPts val="600"/>
              </a:spcBef>
            </a:pPr>
            <a:endParaRPr lang="pt-BR" sz="2600" dirty="0"/>
          </a:p>
        </p:txBody>
      </p:sp>
    </p:spTree>
    <p:extLst>
      <p:ext uri="{BB962C8B-B14F-4D97-AF65-F5344CB8AC3E}">
        <p14:creationId xmlns:p14="http://schemas.microsoft.com/office/powerpoint/2010/main" val="188508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780282" y="241207"/>
            <a:ext cx="5090076" cy="666288"/>
          </a:xfrm>
        </p:spPr>
        <p:txBody>
          <a:bodyPr>
            <a:noAutofit/>
          </a:bodyPr>
          <a:lstStyle/>
          <a:p>
            <a:r>
              <a:rPr lang="pt-BR" dirty="0"/>
              <a:t>conclusão</a:t>
            </a:r>
            <a:br>
              <a:rPr lang="pt-BR" dirty="0"/>
            </a:br>
            <a:endParaRPr lang="pt-BR" dirty="0"/>
          </a:p>
        </p:txBody>
      </p:sp>
      <p:sp>
        <p:nvSpPr>
          <p:cNvPr id="3" name="Espaço Reservado para Texto 2"/>
          <p:cNvSpPr>
            <a:spLocks noGrp="1"/>
          </p:cNvSpPr>
          <p:nvPr>
            <p:ph type="body" idx="2"/>
          </p:nvPr>
        </p:nvSpPr>
        <p:spPr>
          <a:xfrm>
            <a:off x="234778" y="1065978"/>
            <a:ext cx="8204887" cy="3827298"/>
          </a:xfrm>
        </p:spPr>
        <p:txBody>
          <a:bodyPr>
            <a:noAutofit/>
          </a:bodyPr>
          <a:lstStyle/>
          <a:p>
            <a:pPr algn="just"/>
            <a:r>
              <a:rPr lang="pt-BR" sz="2600" dirty="0">
                <a:latin typeface="Inter Medium" panose="02000503000000020004" pitchFamily="2" charset="0"/>
                <a:ea typeface="Inter Medium" panose="02000503000000020004" pitchFamily="2" charset="0"/>
              </a:rPr>
              <a:t>Quando as emoções são acolhidas e trabalhadas com naturalidade pelos pais, os filhos crescem compreendendo que não há nada de errado em sentir emoções e a importância está em desenvolver a habilidade de saber compreender e controlar o tipo de resposta ou reação a cada uma, e fica muito mais fácil reproduzir esse comportamento de </a:t>
            </a:r>
            <a:r>
              <a:rPr lang="pt-BR" sz="2600" b="1" dirty="0">
                <a:latin typeface="Inter Medium" panose="02000503000000020004" pitchFamily="2" charset="0"/>
                <a:ea typeface="Inter Medium" panose="02000503000000020004" pitchFamily="2" charset="0"/>
              </a:rPr>
              <a:t>autorregulação</a:t>
            </a:r>
            <a:r>
              <a:rPr lang="pt-BR" sz="2600" dirty="0">
                <a:latin typeface="Inter Medium" panose="02000503000000020004" pitchFamily="2" charset="0"/>
                <a:ea typeface="Inter Medium" panose="02000503000000020004" pitchFamily="2" charset="0"/>
              </a:rPr>
              <a:t> fora de casa.</a:t>
            </a:r>
          </a:p>
          <a:p>
            <a:pPr marL="0" lvl="0" algn="just">
              <a:spcAft>
                <a:spcPts val="0"/>
              </a:spcAft>
            </a:pPr>
            <a:endParaRPr lang="pt-BR" sz="2600" dirty="0">
              <a:latin typeface="Inter Medium" panose="02000503000000020004" pitchFamily="2" charset="0"/>
              <a:ea typeface="Inter Medium" panose="02000503000000020004" pitchFamily="2" charset="0"/>
              <a:cs typeface="Oswald"/>
              <a:sym typeface="Oswald"/>
            </a:endParaRPr>
          </a:p>
        </p:txBody>
      </p:sp>
    </p:spTree>
    <p:extLst>
      <p:ext uri="{BB962C8B-B14F-4D97-AF65-F5344CB8AC3E}">
        <p14:creationId xmlns:p14="http://schemas.microsoft.com/office/powerpoint/2010/main" val="3924902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3;p16">
            <a:extLst>
              <a:ext uri="{FF2B5EF4-FFF2-40B4-BE49-F238E27FC236}">
                <a16:creationId xmlns:a16="http://schemas.microsoft.com/office/drawing/2014/main" id="{BA01661A-F144-A677-FAAC-48F61F9E07AB}"/>
              </a:ext>
            </a:extLst>
          </p:cNvPr>
          <p:cNvSpPr txBox="1"/>
          <p:nvPr/>
        </p:nvSpPr>
        <p:spPr>
          <a:xfrm>
            <a:off x="568412" y="1360747"/>
            <a:ext cx="6919784" cy="2769959"/>
          </a:xfrm>
          <a:prstGeom prst="rect">
            <a:avLst/>
          </a:prstGeom>
          <a:noFill/>
          <a:ln>
            <a:noFill/>
          </a:ln>
        </p:spPr>
        <p:txBody>
          <a:bodyPr spcFirstLastPara="1" wrap="square" lIns="91425" tIns="91425" rIns="91425" bIns="91425" anchor="t" anchorCtr="0">
            <a:spAutoFit/>
          </a:bodyPr>
          <a:lstStyle/>
          <a:p>
            <a:pPr algn="ctr"/>
            <a:r>
              <a:rPr lang="pt-BR" sz="2800" dirty="0">
                <a:solidFill>
                  <a:schemeClr val="tx1">
                    <a:lumMod val="85000"/>
                    <a:lumOff val="15000"/>
                  </a:schemeClr>
                </a:solidFill>
                <a:latin typeface="Inter Medium" panose="02000503000000020004" pitchFamily="2" charset="0"/>
                <a:ea typeface="Inter Medium" panose="02000503000000020004" pitchFamily="2" charset="0"/>
              </a:rPr>
              <a:t>Troque o “pare de chorar” por uma alternativa sugerida ...</a:t>
            </a:r>
          </a:p>
          <a:p>
            <a:pPr algn="ctr"/>
            <a:r>
              <a:rPr lang="pt-BR" sz="2800" dirty="0">
                <a:solidFill>
                  <a:schemeClr val="tx1">
                    <a:lumMod val="85000"/>
                    <a:lumOff val="15000"/>
                  </a:schemeClr>
                </a:solidFill>
                <a:latin typeface="Inter Medium" panose="02000503000000020004" pitchFamily="2" charset="0"/>
                <a:ea typeface="Inter Medium" panose="02000503000000020004" pitchFamily="2" charset="0"/>
              </a:rPr>
              <a:t>avalie e resultado e nos conte nos próximos encontros.</a:t>
            </a:r>
          </a:p>
          <a:p>
            <a:pPr algn="ctr"/>
            <a:r>
              <a:rPr lang="pt-BR" sz="2800" dirty="0">
                <a:solidFill>
                  <a:schemeClr val="tx1">
                    <a:lumMod val="85000"/>
                    <a:lumOff val="15000"/>
                  </a:schemeClr>
                </a:solidFill>
                <a:latin typeface="Inter Medium" panose="02000503000000020004" pitchFamily="2" charset="0"/>
                <a:ea typeface="Inter Medium" panose="02000503000000020004" pitchFamily="2" charset="0"/>
              </a:rPr>
              <a:t> </a:t>
            </a:r>
          </a:p>
          <a:p>
            <a:pPr algn="ctr"/>
            <a:r>
              <a:rPr lang="pt-BR" sz="2800" dirty="0">
                <a:solidFill>
                  <a:schemeClr val="tx1">
                    <a:lumMod val="85000"/>
                    <a:lumOff val="15000"/>
                  </a:schemeClr>
                </a:solidFill>
                <a:latin typeface="Inter Medium" panose="02000503000000020004" pitchFamily="2" charset="0"/>
                <a:ea typeface="Inter Medium" panose="02000503000000020004" pitchFamily="2" charset="0"/>
              </a:rPr>
              <a:t>Ou estipular a hora da brincadeira: </a:t>
            </a:r>
            <a:endParaRPr lang="pt-BR" sz="4400" dirty="0">
              <a:solidFill>
                <a:schemeClr val="tx1">
                  <a:lumMod val="85000"/>
                  <a:lumOff val="15000"/>
                </a:schemeClr>
              </a:solidFill>
              <a:latin typeface="Inter Medium" panose="02000503000000020004" pitchFamily="2" charset="0"/>
              <a:ea typeface="Inter Medium" panose="02000503000000020004" pitchFamily="2" charset="0"/>
            </a:endParaRPr>
          </a:p>
        </p:txBody>
      </p:sp>
      <p:sp>
        <p:nvSpPr>
          <p:cNvPr id="2" name="Título 1"/>
          <p:cNvSpPr>
            <a:spLocks noGrp="1"/>
          </p:cNvSpPr>
          <p:nvPr>
            <p:ph type="title"/>
          </p:nvPr>
        </p:nvSpPr>
        <p:spPr>
          <a:xfrm>
            <a:off x="1891492" y="278277"/>
            <a:ext cx="5957047" cy="666288"/>
          </a:xfrm>
        </p:spPr>
        <p:txBody>
          <a:bodyPr/>
          <a:lstStyle/>
          <a:p>
            <a:r>
              <a:rPr lang="pt-BR" dirty="0">
                <a:solidFill>
                  <a:srgbClr val="FF5F00"/>
                </a:solidFill>
                <a:latin typeface="Syncopate" panose="02060507000000020003" pitchFamily="18" charset="0"/>
                <a:ea typeface="Oswald"/>
                <a:cs typeface="Bakbak One" pitchFamily="2" charset="0"/>
                <a:sym typeface="Oswald"/>
              </a:rPr>
              <a:t>Convite à </a:t>
            </a:r>
            <a:r>
              <a:rPr lang="pt-BR" dirty="0" smtClean="0">
                <a:solidFill>
                  <a:srgbClr val="FF5F00"/>
                </a:solidFill>
                <a:latin typeface="Syncopate" panose="02060507000000020003" pitchFamily="18" charset="0"/>
                <a:ea typeface="Oswald"/>
                <a:cs typeface="Bakbak One" pitchFamily="2" charset="0"/>
                <a:sym typeface="Oswald"/>
              </a:rPr>
              <a:t>ação</a:t>
            </a:r>
            <a:endParaRPr lang="pt-BR" dirty="0">
              <a:solidFill>
                <a:srgbClr val="FF5F00"/>
              </a:solidFill>
            </a:endParaRPr>
          </a:p>
        </p:txBody>
      </p:sp>
      <p:sp>
        <p:nvSpPr>
          <p:cNvPr id="7" name="Seta para Baixo 6"/>
          <p:cNvSpPr/>
          <p:nvPr/>
        </p:nvSpPr>
        <p:spPr>
          <a:xfrm>
            <a:off x="7933038" y="4114800"/>
            <a:ext cx="605481" cy="6549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14284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2;p16">
            <a:extLst>
              <a:ext uri="{FF2B5EF4-FFF2-40B4-BE49-F238E27FC236}">
                <a16:creationId xmlns:a16="http://schemas.microsoft.com/office/drawing/2014/main" id="{2085CD83-51ED-195C-198B-C4433BEA2850}"/>
              </a:ext>
            </a:extLst>
          </p:cNvPr>
          <p:cNvSpPr txBox="1"/>
          <p:nvPr/>
        </p:nvSpPr>
        <p:spPr>
          <a:xfrm>
            <a:off x="2690952" y="126643"/>
            <a:ext cx="43068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2800" b="1" dirty="0">
                <a:solidFill>
                  <a:schemeClr val="tx1">
                    <a:lumMod val="85000"/>
                    <a:lumOff val="15000"/>
                  </a:schemeClr>
                </a:solidFill>
                <a:latin typeface="Syncopate" panose="02060507000000020003" pitchFamily="18" charset="0"/>
                <a:ea typeface="Oswald"/>
                <a:cs typeface="Bakbak One" pitchFamily="2" charset="0"/>
                <a:sym typeface="Oswald"/>
              </a:rPr>
              <a:t>Convite à ação</a:t>
            </a:r>
            <a:endParaRPr sz="2800" b="1" dirty="0">
              <a:solidFill>
                <a:schemeClr val="tx1">
                  <a:lumMod val="85000"/>
                  <a:lumOff val="15000"/>
                </a:schemeClr>
              </a:solidFill>
              <a:latin typeface="Syncopate" panose="02060507000000020003" pitchFamily="18" charset="0"/>
              <a:ea typeface="Oswald"/>
              <a:cs typeface="Bakbak One" pitchFamily="2" charset="0"/>
              <a:sym typeface="Oswald"/>
            </a:endParaRPr>
          </a:p>
        </p:txBody>
      </p:sp>
      <p:sp>
        <p:nvSpPr>
          <p:cNvPr id="6" name="Retângulo 5"/>
          <p:cNvSpPr/>
          <p:nvPr/>
        </p:nvSpPr>
        <p:spPr>
          <a:xfrm>
            <a:off x="939114" y="742295"/>
            <a:ext cx="7881500" cy="4093428"/>
          </a:xfrm>
          <a:prstGeom prst="rect">
            <a:avLst/>
          </a:prstGeom>
        </p:spPr>
        <p:txBody>
          <a:bodyPr wrap="square">
            <a:spAutoFit/>
          </a:bodyPr>
          <a:lstStyle/>
          <a:p>
            <a:pPr>
              <a:buClr>
                <a:schemeClr val="bg1"/>
              </a:buClr>
            </a:pPr>
            <a:r>
              <a:rPr lang="pt-BR" sz="2000" dirty="0">
                <a:solidFill>
                  <a:srgbClr val="F16122"/>
                </a:solidFill>
                <a:latin typeface="Inter Medium" panose="02000503000000020004" pitchFamily="2" charset="0"/>
                <a:ea typeface="Inter Medium" panose="02000503000000020004" pitchFamily="2" charset="0"/>
              </a:rPr>
              <a:t>Troque o pare de chorar por: </a:t>
            </a:r>
          </a:p>
          <a:p>
            <a:pPr marL="342900" indent="-342900">
              <a:buClr>
                <a:schemeClr val="tx1">
                  <a:lumMod val="85000"/>
                  <a:lumOff val="15000"/>
                </a:schemeClr>
              </a:buClr>
              <a:buFont typeface="Arial" panose="020B0604020202020204" pitchFamily="34" charset="0"/>
              <a:buChar char="•"/>
            </a:pPr>
            <a:r>
              <a:rPr lang="pt-BR" sz="2000" dirty="0">
                <a:solidFill>
                  <a:schemeClr val="tx1">
                    <a:lumMod val="85000"/>
                    <a:lumOff val="15000"/>
                  </a:schemeClr>
                </a:solidFill>
                <a:latin typeface="Inter Medium" panose="02000503000000020004" pitchFamily="2" charset="0"/>
                <a:ea typeface="Inter Medium" panose="02000503000000020004" pitchFamily="2" charset="0"/>
              </a:rPr>
              <a:t>Tudo bem se sentir triste.</a:t>
            </a:r>
          </a:p>
          <a:p>
            <a:pPr marL="342900" indent="-342900">
              <a:buClr>
                <a:schemeClr val="tx1">
                  <a:lumMod val="85000"/>
                  <a:lumOff val="15000"/>
                </a:schemeClr>
              </a:buClr>
              <a:buFont typeface="Arial" panose="020B0604020202020204" pitchFamily="34" charset="0"/>
              <a:buChar char="•"/>
            </a:pPr>
            <a:r>
              <a:rPr lang="pt-BR" sz="2000" dirty="0">
                <a:solidFill>
                  <a:schemeClr val="tx1">
                    <a:lumMod val="85000"/>
                    <a:lumOff val="15000"/>
                  </a:schemeClr>
                </a:solidFill>
                <a:latin typeface="Inter Medium" panose="02000503000000020004" pitchFamily="2" charset="0"/>
                <a:ea typeface="Inter Medium" panose="02000503000000020004" pitchFamily="2" charset="0"/>
              </a:rPr>
              <a:t>Eu entendo que isso é bem difícil para você.</a:t>
            </a:r>
          </a:p>
          <a:p>
            <a:pPr marL="342900" indent="-342900">
              <a:buClr>
                <a:schemeClr val="tx1">
                  <a:lumMod val="85000"/>
                  <a:lumOff val="15000"/>
                </a:schemeClr>
              </a:buClr>
              <a:buFont typeface="Arial" panose="020B0604020202020204" pitchFamily="34" charset="0"/>
              <a:buChar char="•"/>
            </a:pPr>
            <a:r>
              <a:rPr lang="pt-BR" sz="2000" dirty="0">
                <a:solidFill>
                  <a:schemeClr val="tx1">
                    <a:lumMod val="85000"/>
                    <a:lumOff val="15000"/>
                  </a:schemeClr>
                </a:solidFill>
                <a:latin typeface="Inter Medium" panose="02000503000000020004" pitchFamily="2" charset="0"/>
                <a:ea typeface="Inter Medium" panose="02000503000000020004" pitchFamily="2" charset="0"/>
              </a:rPr>
              <a:t>Eu sinto muito que isso tenha acontecido.</a:t>
            </a:r>
          </a:p>
          <a:p>
            <a:pPr marL="342900" indent="-342900">
              <a:buClr>
                <a:schemeClr val="tx1">
                  <a:lumMod val="85000"/>
                  <a:lumOff val="15000"/>
                </a:schemeClr>
              </a:buClr>
              <a:buFont typeface="Arial" panose="020B0604020202020204" pitchFamily="34" charset="0"/>
              <a:buChar char="•"/>
            </a:pPr>
            <a:r>
              <a:rPr lang="pt-BR" sz="2000" dirty="0">
                <a:solidFill>
                  <a:schemeClr val="tx1">
                    <a:lumMod val="85000"/>
                    <a:lumOff val="15000"/>
                  </a:schemeClr>
                </a:solidFill>
                <a:latin typeface="Inter Medium" panose="02000503000000020004" pitchFamily="2" charset="0"/>
                <a:ea typeface="Inter Medium" panose="02000503000000020004" pitchFamily="2" charset="0"/>
              </a:rPr>
              <a:t>Quer conversar?</a:t>
            </a:r>
          </a:p>
          <a:p>
            <a:pPr marL="342900" indent="-342900">
              <a:buClr>
                <a:schemeClr val="tx1">
                  <a:lumMod val="85000"/>
                  <a:lumOff val="15000"/>
                </a:schemeClr>
              </a:buClr>
              <a:buFont typeface="Arial" panose="020B0604020202020204" pitchFamily="34" charset="0"/>
              <a:buChar char="•"/>
            </a:pPr>
            <a:r>
              <a:rPr lang="pt-BR" sz="2000" dirty="0">
                <a:solidFill>
                  <a:schemeClr val="tx1">
                    <a:lumMod val="85000"/>
                    <a:lumOff val="15000"/>
                  </a:schemeClr>
                </a:solidFill>
                <a:latin typeface="Inter Medium" panose="02000503000000020004" pitchFamily="2" charset="0"/>
                <a:ea typeface="Inter Medium" panose="02000503000000020004" pitchFamily="2" charset="0"/>
              </a:rPr>
              <a:t>Estou aqui para o que você precisar.</a:t>
            </a:r>
          </a:p>
          <a:p>
            <a:pPr marL="342900" indent="-342900">
              <a:buClr>
                <a:schemeClr val="tx1">
                  <a:lumMod val="85000"/>
                  <a:lumOff val="15000"/>
                </a:schemeClr>
              </a:buClr>
              <a:buFont typeface="Arial" panose="020B0604020202020204" pitchFamily="34" charset="0"/>
              <a:buChar char="•"/>
            </a:pPr>
            <a:r>
              <a:rPr lang="pt-BR" sz="2000" dirty="0">
                <a:solidFill>
                  <a:schemeClr val="tx1">
                    <a:lumMod val="85000"/>
                    <a:lumOff val="15000"/>
                  </a:schemeClr>
                </a:solidFill>
                <a:latin typeface="Inter Medium" panose="02000503000000020004" pitchFamily="2" charset="0"/>
                <a:ea typeface="Inter Medium" panose="02000503000000020004" pitchFamily="2" charset="0"/>
              </a:rPr>
              <a:t>Isso vai passar.</a:t>
            </a:r>
          </a:p>
          <a:p>
            <a:pPr marL="342900" lvl="0" indent="-342900" fontAlgn="base">
              <a:buClr>
                <a:schemeClr val="tx1">
                  <a:lumMod val="85000"/>
                  <a:lumOff val="15000"/>
                </a:schemeClr>
              </a:buClr>
              <a:buFont typeface="Arial" panose="020B0604020202020204" pitchFamily="34" charset="0"/>
              <a:buChar char="•"/>
            </a:pPr>
            <a:r>
              <a:rPr lang="pt-BR" sz="2000" dirty="0">
                <a:solidFill>
                  <a:schemeClr val="tx1">
                    <a:lumMod val="85000"/>
                    <a:lumOff val="15000"/>
                  </a:schemeClr>
                </a:solidFill>
                <a:latin typeface="Inter Medium" panose="02000503000000020004" pitchFamily="2" charset="0"/>
                <a:ea typeface="Inter Medium" panose="02000503000000020004" pitchFamily="2" charset="0"/>
              </a:rPr>
              <a:t>Se quiser me contar o que aconteceu, estou te ouvindo. </a:t>
            </a:r>
          </a:p>
          <a:p>
            <a:pPr marL="285750" lvl="0" indent="-285750" fontAlgn="base">
              <a:buClr>
                <a:schemeClr val="tx1">
                  <a:lumMod val="85000"/>
                  <a:lumOff val="15000"/>
                </a:schemeClr>
              </a:buClr>
              <a:buFont typeface="Arial" panose="020B0604020202020204" pitchFamily="34" charset="0"/>
              <a:buChar char="•"/>
            </a:pPr>
            <a:r>
              <a:rPr lang="pt-BR" sz="2000" dirty="0">
                <a:solidFill>
                  <a:schemeClr val="tx1">
                    <a:lumMod val="85000"/>
                    <a:lumOff val="15000"/>
                  </a:schemeClr>
                </a:solidFill>
                <a:latin typeface="Inter Medium" panose="02000503000000020004" pitchFamily="2" charset="0"/>
                <a:ea typeface="Inter Medium" panose="02000503000000020004" pitchFamily="2" charset="0"/>
              </a:rPr>
              <a:t>Não há nada mais importante do que estar com você agora.</a:t>
            </a:r>
          </a:p>
          <a:p>
            <a:pPr marL="285750" lvl="0" indent="-285750" fontAlgn="base">
              <a:buClr>
                <a:schemeClr val="tx1">
                  <a:lumMod val="85000"/>
                  <a:lumOff val="15000"/>
                </a:schemeClr>
              </a:buClr>
              <a:buFont typeface="Arial" panose="020B0604020202020204" pitchFamily="34" charset="0"/>
              <a:buChar char="•"/>
            </a:pPr>
            <a:r>
              <a:rPr lang="pt-BR" sz="2000" dirty="0">
                <a:solidFill>
                  <a:schemeClr val="tx1">
                    <a:lumMod val="85000"/>
                    <a:lumOff val="15000"/>
                  </a:schemeClr>
                </a:solidFill>
                <a:latin typeface="Inter Medium" panose="02000503000000020004" pitchFamily="2" charset="0"/>
                <a:ea typeface="Inter Medium" panose="02000503000000020004" pitchFamily="2" charset="0"/>
              </a:rPr>
              <a:t>Eu queria que não fosse tão difícil, meu amor.</a:t>
            </a:r>
          </a:p>
          <a:p>
            <a:pPr marL="285750" lvl="0" indent="-285750" fontAlgn="base">
              <a:buClr>
                <a:schemeClr val="tx1">
                  <a:lumMod val="85000"/>
                  <a:lumOff val="15000"/>
                </a:schemeClr>
              </a:buClr>
              <a:buFont typeface="Arial" panose="020B0604020202020204" pitchFamily="34" charset="0"/>
              <a:buChar char="•"/>
            </a:pPr>
            <a:r>
              <a:rPr lang="pt-BR" sz="2000" dirty="0">
                <a:solidFill>
                  <a:schemeClr val="tx1">
                    <a:lumMod val="85000"/>
                    <a:lumOff val="15000"/>
                  </a:schemeClr>
                </a:solidFill>
                <a:latin typeface="Inter Medium" panose="02000503000000020004" pitchFamily="2" charset="0"/>
                <a:ea typeface="Inter Medium" panose="02000503000000020004" pitchFamily="2" charset="0"/>
              </a:rPr>
              <a:t>Vou ficar com você enquanto você está chateado, tá bem?</a:t>
            </a:r>
          </a:p>
          <a:p>
            <a:pPr marL="285750" lvl="0" indent="-285750" fontAlgn="base">
              <a:buClr>
                <a:schemeClr val="tx1">
                  <a:lumMod val="85000"/>
                  <a:lumOff val="15000"/>
                </a:schemeClr>
              </a:buClr>
              <a:buFont typeface="Arial" panose="020B0604020202020204" pitchFamily="34" charset="0"/>
              <a:buChar char="•"/>
            </a:pPr>
            <a:r>
              <a:rPr lang="pt-BR" sz="2000" dirty="0">
                <a:solidFill>
                  <a:schemeClr val="tx1">
                    <a:lumMod val="85000"/>
                    <a:lumOff val="15000"/>
                  </a:schemeClr>
                </a:solidFill>
                <a:latin typeface="Inter Medium" panose="02000503000000020004" pitchFamily="2" charset="0"/>
                <a:ea typeface="Inter Medium" panose="02000503000000020004" pitchFamily="2" charset="0"/>
              </a:rPr>
              <a:t>Você está em segurança.</a:t>
            </a:r>
          </a:p>
          <a:p>
            <a:pPr marL="285750" indent="-285750">
              <a:buClr>
                <a:schemeClr val="tx1">
                  <a:lumMod val="85000"/>
                  <a:lumOff val="15000"/>
                </a:schemeClr>
              </a:buClr>
              <a:buFont typeface="Arial" panose="020B0604020202020204" pitchFamily="34" charset="0"/>
              <a:buChar char="•"/>
            </a:pPr>
            <a:r>
              <a:rPr lang="pt-BR" sz="2000" dirty="0">
                <a:solidFill>
                  <a:schemeClr val="tx1">
                    <a:lumMod val="85000"/>
                    <a:lumOff val="15000"/>
                  </a:schemeClr>
                </a:solidFill>
                <a:latin typeface="Inter Medium" panose="02000503000000020004" pitchFamily="2" charset="0"/>
                <a:ea typeface="Inter Medium" panose="02000503000000020004" pitchFamily="2" charset="0"/>
              </a:rPr>
              <a:t>Eu vou te ajudar a resolver</a:t>
            </a:r>
          </a:p>
        </p:txBody>
      </p:sp>
    </p:spTree>
    <p:extLst>
      <p:ext uri="{BB962C8B-B14F-4D97-AF65-F5344CB8AC3E}">
        <p14:creationId xmlns:p14="http://schemas.microsoft.com/office/powerpoint/2010/main" val="3248395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2165213" y="114509"/>
            <a:ext cx="4112381" cy="602184"/>
          </a:xfrm>
        </p:spPr>
        <p:txBody>
          <a:bodyPr>
            <a:normAutofit fontScale="70000" lnSpcReduction="20000"/>
          </a:bodyPr>
          <a:lstStyle/>
          <a:p>
            <a:r>
              <a:rPr lang="pt-BR" dirty="0" smtClean="0"/>
              <a:t>VÍDEO – educa hoje, educa sempre</a:t>
            </a:r>
            <a:endParaRPr lang="pt-BR" dirty="0"/>
          </a:p>
        </p:txBody>
      </p:sp>
      <p:pic>
        <p:nvPicPr>
          <p:cNvPr id="4" name="Emocionante Mensagem para pais e mães - víde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5481" y="642785"/>
            <a:ext cx="7740740" cy="4354166"/>
          </a:xfrm>
          <a:prstGeom prst="rect">
            <a:avLst/>
          </a:prstGeom>
        </p:spPr>
      </p:pic>
    </p:spTree>
    <p:extLst>
      <p:ext uri="{BB962C8B-B14F-4D97-AF65-F5344CB8AC3E}">
        <p14:creationId xmlns:p14="http://schemas.microsoft.com/office/powerpoint/2010/main" val="1419218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5" name="CaixaDeTexto 4"/>
          <p:cNvSpPr txBox="1"/>
          <p:nvPr/>
        </p:nvSpPr>
        <p:spPr>
          <a:xfrm>
            <a:off x="1304693" y="203127"/>
            <a:ext cx="58543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0" i="0" u="none" strike="noStrike" kern="0" cap="none" spc="0" normalizeH="0" baseline="0" noProof="0" dirty="0">
                <a:ln>
                  <a:noFill/>
                </a:ln>
                <a:solidFill>
                  <a:srgbClr val="FF5F00"/>
                </a:solidFill>
                <a:effectLst/>
                <a:uLnTx/>
                <a:uFillTx/>
                <a:latin typeface="Syncopate" panose="02060507000000020003" pitchFamily="18" charset="0"/>
                <a:cs typeface="Arial"/>
                <a:sym typeface="Arial"/>
              </a:rPr>
              <a:t>temário</a:t>
            </a:r>
          </a:p>
        </p:txBody>
      </p:sp>
      <p:graphicFrame>
        <p:nvGraphicFramePr>
          <p:cNvPr id="4" name="Tabela 3"/>
          <p:cNvGraphicFramePr>
            <a:graphicFrameLocks noGrp="1"/>
          </p:cNvGraphicFramePr>
          <p:nvPr>
            <p:extLst>
              <p:ext uri="{D42A27DB-BD31-4B8C-83A1-F6EECF244321}">
                <p14:modId xmlns:p14="http://schemas.microsoft.com/office/powerpoint/2010/main" val="397478258"/>
              </p:ext>
            </p:extLst>
          </p:nvPr>
        </p:nvGraphicFramePr>
        <p:xfrm>
          <a:off x="0" y="1161019"/>
          <a:ext cx="8475260" cy="3657600"/>
        </p:xfrm>
        <a:graphic>
          <a:graphicData uri="http://schemas.openxmlformats.org/drawingml/2006/table">
            <a:tbl>
              <a:tblPr firstRow="1" bandRow="1">
                <a:tableStyleId>{5C22544A-7EE6-4342-B048-85BDC9FD1C3A}</a:tableStyleId>
              </a:tblPr>
              <a:tblGrid>
                <a:gridCol w="420503">
                  <a:extLst>
                    <a:ext uri="{9D8B030D-6E8A-4147-A177-3AD203B41FA5}">
                      <a16:colId xmlns:a16="http://schemas.microsoft.com/office/drawing/2014/main" val="3959606621"/>
                    </a:ext>
                  </a:extLst>
                </a:gridCol>
                <a:gridCol w="8054757">
                  <a:extLst>
                    <a:ext uri="{9D8B030D-6E8A-4147-A177-3AD203B41FA5}">
                      <a16:colId xmlns:a16="http://schemas.microsoft.com/office/drawing/2014/main" val="4016701919"/>
                    </a:ext>
                  </a:extLst>
                </a:gridCol>
              </a:tblGrid>
              <a:tr h="0">
                <a:tc>
                  <a:txBody>
                    <a:bodyPr/>
                    <a:lstStyle/>
                    <a:p>
                      <a:pPr>
                        <a:lnSpc>
                          <a:spcPct val="150000"/>
                        </a:lnSpc>
                      </a:pPr>
                      <a:r>
                        <a:rPr lang="pt-BR" sz="2800" b="1" dirty="0">
                          <a:solidFill>
                            <a:schemeClr val="tx1"/>
                          </a:solidFill>
                          <a:latin typeface="Inter Medium" panose="02000503000000020004" pitchFamily="2" charset="0"/>
                          <a:ea typeface="Inter Medium" panose="02000503000000020004" pitchFamily="2" charset="0"/>
                        </a:rPr>
                        <a:t>1</a:t>
                      </a:r>
                    </a:p>
                  </a:txBody>
                  <a:tcPr>
                    <a:solidFill>
                      <a:srgbClr val="65CADA"/>
                    </a:solidFill>
                  </a:tcPr>
                </a:tc>
                <a:tc>
                  <a:txBody>
                    <a:bodyPr/>
                    <a:lstStyle/>
                    <a:p>
                      <a:pPr algn="r">
                        <a:lnSpc>
                          <a:spcPct val="150000"/>
                        </a:lnSpc>
                      </a:pPr>
                      <a:r>
                        <a:rPr lang="pt-BR" sz="2800" b="0" dirty="0">
                          <a:solidFill>
                            <a:srgbClr val="000000"/>
                          </a:solidFill>
                          <a:latin typeface="Inter Medium" panose="02000503000000020004" pitchFamily="2" charset="0"/>
                          <a:ea typeface="Inter Medium" panose="02000503000000020004" pitchFamily="2" charset="0"/>
                        </a:rPr>
                        <a:t>A construção de um pai e de uma m</a:t>
                      </a:r>
                      <a:r>
                        <a:rPr lang="pt-BR" sz="2800" b="1" dirty="0">
                          <a:solidFill>
                            <a:srgbClr val="000000"/>
                          </a:solidFill>
                          <a:latin typeface="Inter Medium" panose="02000503000000020004" pitchFamily="2" charset="0"/>
                          <a:ea typeface="Inter Medium" panose="02000503000000020004" pitchFamily="2" charset="0"/>
                        </a:rPr>
                        <a:t>ãe     </a:t>
                      </a:r>
                      <a:endParaRPr lang="pt-BR" sz="2800" b="1" baseline="0" dirty="0">
                        <a:solidFill>
                          <a:srgbClr val="000000"/>
                        </a:solidFill>
                        <a:latin typeface="Inter Medium" panose="02000503000000020004" pitchFamily="2" charset="0"/>
                        <a:ea typeface="Inter Medium" panose="02000503000000020004" pitchFamily="2" charset="0"/>
                      </a:endParaRPr>
                    </a:p>
                  </a:txBody>
                  <a:tcPr>
                    <a:solidFill>
                      <a:schemeClr val="bg1"/>
                    </a:solidFill>
                  </a:tcPr>
                </a:tc>
                <a:extLst>
                  <a:ext uri="{0D108BD9-81ED-4DB2-BD59-A6C34878D82A}">
                    <a16:rowId xmlns:a16="http://schemas.microsoft.com/office/drawing/2014/main" val="2513633160"/>
                  </a:ext>
                </a:extLst>
              </a:tr>
              <a:tr h="370840">
                <a:tc>
                  <a:txBody>
                    <a:bodyPr/>
                    <a:lstStyle/>
                    <a:p>
                      <a:pPr>
                        <a:lnSpc>
                          <a:spcPct val="150000"/>
                        </a:lnSpc>
                      </a:pPr>
                      <a:r>
                        <a:rPr lang="pt-BR" sz="2800" b="1" dirty="0">
                          <a:latin typeface="Inter Medium" panose="02000503000000020004" pitchFamily="2" charset="0"/>
                          <a:ea typeface="Inter Medium" panose="02000503000000020004" pitchFamily="2" charset="0"/>
                        </a:rPr>
                        <a:t>2</a:t>
                      </a:r>
                    </a:p>
                  </a:txBody>
                  <a:tcPr>
                    <a:solidFill>
                      <a:srgbClr val="F16122"/>
                    </a:solidFill>
                  </a:tcPr>
                </a:tc>
                <a:tc>
                  <a:txBody>
                    <a:bodyPr/>
                    <a:lstStyle/>
                    <a:p>
                      <a:pPr marL="0" lvl="0" indent="0" algn="r" rtl="0">
                        <a:lnSpc>
                          <a:spcPct val="150000"/>
                        </a:lnSpc>
                        <a:spcBef>
                          <a:spcPts val="0"/>
                        </a:spcBef>
                        <a:spcAft>
                          <a:spcPts val="0"/>
                        </a:spcAft>
                        <a:buNone/>
                      </a:pPr>
                      <a:r>
                        <a:rPr lang="pt-BR" sz="2800" b="0" dirty="0">
                          <a:solidFill>
                            <a:schemeClr val="tx1"/>
                          </a:solidFill>
                          <a:latin typeface="Inter Medium" panose="02000503000000020004" pitchFamily="2" charset="0"/>
                          <a:ea typeface="Inter Medium" panose="02000503000000020004" pitchFamily="2" charset="0"/>
                          <a:cs typeface="Oswald"/>
                          <a:sym typeface="Oswald"/>
                        </a:rPr>
                        <a:t>O </a:t>
                      </a:r>
                      <a:r>
                        <a:rPr lang="pt-BR" sz="2800" b="0" dirty="0" smtClean="0">
                          <a:solidFill>
                            <a:schemeClr val="tx1"/>
                          </a:solidFill>
                          <a:latin typeface="Inter Medium" panose="02000503000000020004" pitchFamily="2" charset="0"/>
                          <a:ea typeface="Inter Medium" panose="02000503000000020004" pitchFamily="2" charset="0"/>
                          <a:cs typeface="Oswald"/>
                          <a:sym typeface="Oswald"/>
                        </a:rPr>
                        <a:t>bem-estar </a:t>
                      </a:r>
                      <a:r>
                        <a:rPr lang="pt-BR" sz="2800" b="0" dirty="0">
                          <a:solidFill>
                            <a:schemeClr val="tx1"/>
                          </a:solidFill>
                          <a:latin typeface="Inter Medium" panose="02000503000000020004" pitchFamily="2" charset="0"/>
                          <a:ea typeface="Inter Medium" panose="02000503000000020004" pitchFamily="2" charset="0"/>
                          <a:cs typeface="Oswald"/>
                          <a:sym typeface="Oswald"/>
                        </a:rPr>
                        <a:t>da criança e os vínculos afetivos</a:t>
                      </a:r>
                      <a:endParaRPr lang="pt-BR" sz="2800" b="0" dirty="0">
                        <a:solidFill>
                          <a:schemeClr val="tx1"/>
                        </a:solidFill>
                        <a:latin typeface="Inter Medium" panose="02000503000000020004" pitchFamily="2" charset="0"/>
                        <a:ea typeface="Inter Medium" panose="02000503000000020004" pitchFamily="2" charset="0"/>
                        <a:cs typeface="Bakbak One" pitchFamily="2" charset="0"/>
                        <a:sym typeface="Oswald ExtraLight"/>
                      </a:endParaRPr>
                    </a:p>
                  </a:txBody>
                  <a:tcPr>
                    <a:solidFill>
                      <a:schemeClr val="bg1"/>
                    </a:solidFill>
                  </a:tcPr>
                </a:tc>
                <a:extLst>
                  <a:ext uri="{0D108BD9-81ED-4DB2-BD59-A6C34878D82A}">
                    <a16:rowId xmlns:a16="http://schemas.microsoft.com/office/drawing/2014/main" val="3165275191"/>
                  </a:ext>
                </a:extLst>
              </a:tr>
              <a:tr h="370840">
                <a:tc>
                  <a:txBody>
                    <a:bodyPr/>
                    <a:lstStyle/>
                    <a:p>
                      <a:pPr>
                        <a:lnSpc>
                          <a:spcPct val="150000"/>
                        </a:lnSpc>
                      </a:pPr>
                      <a:r>
                        <a:rPr lang="pt-BR" sz="2800" b="1" dirty="0">
                          <a:latin typeface="Inter Medium" panose="02000503000000020004" pitchFamily="2" charset="0"/>
                          <a:ea typeface="Inter Medium" panose="02000503000000020004" pitchFamily="2" charset="0"/>
                        </a:rPr>
                        <a:t>3</a:t>
                      </a:r>
                    </a:p>
                  </a:txBody>
                  <a:tcPr>
                    <a:solidFill>
                      <a:srgbClr val="FFC62C"/>
                    </a:solidFill>
                  </a:tcPr>
                </a:tc>
                <a:tc>
                  <a:txBody>
                    <a:bodyPr/>
                    <a:lstStyle/>
                    <a:p>
                      <a:pPr algn="r">
                        <a:lnSpc>
                          <a:spcPct val="150000"/>
                        </a:lnSpc>
                      </a:pPr>
                      <a:r>
                        <a:rPr lang="pt-BR" sz="2800" b="0" dirty="0">
                          <a:solidFill>
                            <a:schemeClr val="tx1"/>
                          </a:solidFill>
                          <a:latin typeface="Inter Medium" panose="02000503000000020004" pitchFamily="2" charset="0"/>
                          <a:ea typeface="Inter Medium" panose="02000503000000020004" pitchFamily="2" charset="0"/>
                        </a:rPr>
                        <a:t>O desenvolvimento</a:t>
                      </a:r>
                      <a:r>
                        <a:rPr lang="pt-BR" sz="2800" b="0" baseline="0" dirty="0">
                          <a:solidFill>
                            <a:schemeClr val="tx1"/>
                          </a:solidFill>
                          <a:latin typeface="Inter Medium" panose="02000503000000020004" pitchFamily="2" charset="0"/>
                          <a:ea typeface="Inter Medium" panose="02000503000000020004" pitchFamily="2" charset="0"/>
                        </a:rPr>
                        <a:t> pleno da criança</a:t>
                      </a:r>
                    </a:p>
                  </a:txBody>
                  <a:tcPr>
                    <a:solidFill>
                      <a:schemeClr val="bg1"/>
                    </a:solidFill>
                  </a:tcPr>
                </a:tc>
                <a:extLst>
                  <a:ext uri="{0D108BD9-81ED-4DB2-BD59-A6C34878D82A}">
                    <a16:rowId xmlns:a16="http://schemas.microsoft.com/office/drawing/2014/main" val="2075111261"/>
                  </a:ext>
                </a:extLst>
              </a:tr>
              <a:tr h="370840">
                <a:tc>
                  <a:txBody>
                    <a:bodyPr/>
                    <a:lstStyle/>
                    <a:p>
                      <a:pPr>
                        <a:lnSpc>
                          <a:spcPct val="150000"/>
                        </a:lnSpc>
                      </a:pPr>
                      <a:r>
                        <a:rPr lang="pt-BR" sz="2800" b="1" dirty="0">
                          <a:latin typeface="Inter Medium" panose="02000503000000020004" pitchFamily="2" charset="0"/>
                          <a:ea typeface="Inter Medium" panose="02000503000000020004" pitchFamily="2" charset="0"/>
                        </a:rPr>
                        <a:t>4</a:t>
                      </a:r>
                    </a:p>
                  </a:txBody>
                  <a:tcPr>
                    <a:solidFill>
                      <a:srgbClr val="65CADA"/>
                    </a:solidFill>
                  </a:tcPr>
                </a:tc>
                <a:tc>
                  <a:txBody>
                    <a:bodyPr/>
                    <a:lstStyle/>
                    <a:p>
                      <a:pPr marL="0" lvl="0" indent="0" algn="r" rtl="0">
                        <a:lnSpc>
                          <a:spcPct val="150000"/>
                        </a:lnSpc>
                        <a:spcBef>
                          <a:spcPts val="0"/>
                        </a:spcBef>
                        <a:spcAft>
                          <a:spcPts val="0"/>
                        </a:spcAft>
                        <a:buNone/>
                      </a:pPr>
                      <a:r>
                        <a:rPr lang="pt-BR" sz="2800" b="1" dirty="0">
                          <a:solidFill>
                            <a:srgbClr val="FF670D"/>
                          </a:solidFill>
                          <a:latin typeface="Inter Medium" panose="02000503000000020004" pitchFamily="2" charset="0"/>
                          <a:ea typeface="Inter Medium" panose="02000503000000020004" pitchFamily="2" charset="0"/>
                          <a:cs typeface="Oswald"/>
                          <a:sym typeface="Oswald"/>
                        </a:rPr>
                        <a:t>Desenvolvendo habilidades socioemocionais</a:t>
                      </a:r>
                      <a:endParaRPr lang="pt-BR" sz="2800" b="1" dirty="0">
                        <a:solidFill>
                          <a:srgbClr val="FF670D"/>
                        </a:solidFill>
                        <a:latin typeface="Inter Medium" panose="02000503000000020004" pitchFamily="2" charset="0"/>
                        <a:ea typeface="Inter Medium" panose="02000503000000020004" pitchFamily="2" charset="0"/>
                        <a:cs typeface="Bakbak One" pitchFamily="2" charset="0"/>
                        <a:sym typeface="Oswald ExtraLight"/>
                      </a:endParaRPr>
                    </a:p>
                  </a:txBody>
                  <a:tcPr>
                    <a:solidFill>
                      <a:schemeClr val="bg1"/>
                    </a:solidFill>
                  </a:tcPr>
                </a:tc>
                <a:extLst>
                  <a:ext uri="{0D108BD9-81ED-4DB2-BD59-A6C34878D82A}">
                    <a16:rowId xmlns:a16="http://schemas.microsoft.com/office/drawing/2014/main" val="669905120"/>
                  </a:ext>
                </a:extLst>
              </a:tr>
              <a:tr h="311319">
                <a:tc>
                  <a:txBody>
                    <a:bodyPr/>
                    <a:lstStyle/>
                    <a:p>
                      <a:pPr>
                        <a:lnSpc>
                          <a:spcPct val="150000"/>
                        </a:lnSpc>
                      </a:pPr>
                      <a:r>
                        <a:rPr lang="pt-BR" sz="2800" b="1" dirty="0">
                          <a:latin typeface="Inter Medium" panose="02000503000000020004" pitchFamily="2" charset="0"/>
                          <a:ea typeface="Inter Medium" panose="02000503000000020004" pitchFamily="2" charset="0"/>
                        </a:rPr>
                        <a:t>5</a:t>
                      </a:r>
                    </a:p>
                  </a:txBody>
                  <a:tcPr>
                    <a:solidFill>
                      <a:srgbClr val="F16122"/>
                    </a:solidFill>
                  </a:tcPr>
                </a:tc>
                <a:tc>
                  <a:txBody>
                    <a:bodyPr/>
                    <a:lstStyle/>
                    <a:p>
                      <a:pPr algn="r">
                        <a:lnSpc>
                          <a:spcPct val="150000"/>
                        </a:lnSpc>
                      </a:pPr>
                      <a:r>
                        <a:rPr lang="pt-BR" sz="2800" b="0" dirty="0">
                          <a:solidFill>
                            <a:schemeClr val="tx1"/>
                          </a:solidFill>
                          <a:latin typeface="Inter Medium" panose="02000503000000020004" pitchFamily="2" charset="0"/>
                          <a:ea typeface="Inter Medium" panose="02000503000000020004" pitchFamily="2" charset="0"/>
                        </a:rPr>
                        <a:t>Educando com limites, afeto e segurança</a:t>
                      </a:r>
                    </a:p>
                  </a:txBody>
                  <a:tcPr>
                    <a:solidFill>
                      <a:schemeClr val="bg1"/>
                    </a:solidFill>
                  </a:tcPr>
                </a:tc>
                <a:extLst>
                  <a:ext uri="{0D108BD9-81ED-4DB2-BD59-A6C34878D82A}">
                    <a16:rowId xmlns:a16="http://schemas.microsoft.com/office/drawing/2014/main" val="214670428"/>
                  </a:ext>
                </a:extLst>
              </a:tr>
            </a:tbl>
          </a:graphicData>
        </a:graphic>
      </p:graphicFrame>
    </p:spTree>
    <p:extLst>
      <p:ext uri="{BB962C8B-B14F-4D97-AF65-F5344CB8AC3E}">
        <p14:creationId xmlns:p14="http://schemas.microsoft.com/office/powerpoint/2010/main" val="3946171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40919" y="191779"/>
            <a:ext cx="5957047" cy="833832"/>
          </a:xfrm>
        </p:spPr>
        <p:txBody>
          <a:bodyPr>
            <a:normAutofit fontScale="90000"/>
          </a:bodyPr>
          <a:lstStyle/>
          <a:p>
            <a:r>
              <a:rPr lang="pt-BR" dirty="0" smtClean="0"/>
              <a:t>APRENDENDO MAIS: Sugestões</a:t>
            </a:r>
            <a:endParaRPr lang="pt-BR" dirty="0"/>
          </a:p>
        </p:txBody>
      </p:sp>
      <p:sp>
        <p:nvSpPr>
          <p:cNvPr id="4" name="Espaço Reservado para Texto 3"/>
          <p:cNvSpPr>
            <a:spLocks noGrp="1"/>
          </p:cNvSpPr>
          <p:nvPr>
            <p:ph type="body" idx="2"/>
          </p:nvPr>
        </p:nvSpPr>
        <p:spPr>
          <a:xfrm>
            <a:off x="172994" y="1016548"/>
            <a:ext cx="8365524" cy="3975581"/>
          </a:xfrm>
        </p:spPr>
        <p:txBody>
          <a:bodyPr>
            <a:normAutofit fontScale="77500" lnSpcReduction="20000"/>
          </a:bodyPr>
          <a:lstStyle/>
          <a:p>
            <a:pPr marL="482600" indent="-342900">
              <a:spcBef>
                <a:spcPts val="600"/>
              </a:spcBef>
              <a:buFont typeface="Arial" panose="020B0604020202020204" pitchFamily="34" charset="0"/>
              <a:buChar char="•"/>
            </a:pPr>
            <a:r>
              <a:rPr lang="pt-BR" dirty="0"/>
              <a:t>Uma criança morde outras crianças por estes 7 motivos, segundo especialista  </a:t>
            </a:r>
            <a:r>
              <a:rPr lang="pt-BR" dirty="0">
                <a:hlinkClick r:id="rId2"/>
              </a:rPr>
              <a:t>https://www.portalraizes.com/bebe-mordido-em-creche</a:t>
            </a:r>
            <a:r>
              <a:rPr lang="pt-BR" dirty="0" smtClean="0">
                <a:hlinkClick r:id="rId2"/>
              </a:rPr>
              <a:t>/</a:t>
            </a:r>
            <a:endParaRPr lang="pt-BR" dirty="0" smtClean="0"/>
          </a:p>
          <a:p>
            <a:pPr marL="482600" indent="-342900">
              <a:spcBef>
                <a:spcPts val="600"/>
              </a:spcBef>
              <a:buFont typeface="Arial" panose="020B0604020202020204" pitchFamily="34" charset="0"/>
              <a:buChar char="•"/>
            </a:pPr>
            <a:r>
              <a:rPr lang="pt-BR" dirty="0" smtClean="0"/>
              <a:t>Princípios da disciplina positiva com </a:t>
            </a:r>
            <a:r>
              <a:rPr lang="pt-BR" dirty="0"/>
              <a:t>a especialista Fernanda Lee</a:t>
            </a:r>
            <a:r>
              <a:rPr lang="pt-BR" dirty="0" smtClean="0"/>
              <a:t>: </a:t>
            </a:r>
            <a:r>
              <a:rPr lang="pt-BR" dirty="0" smtClean="0">
                <a:hlinkClick r:id="rId3"/>
              </a:rPr>
              <a:t>https</a:t>
            </a:r>
            <a:r>
              <a:rPr lang="pt-BR" dirty="0">
                <a:hlinkClick r:id="rId3"/>
              </a:rPr>
              <a:t>://</a:t>
            </a:r>
            <a:r>
              <a:rPr lang="pt-BR" dirty="0" smtClean="0">
                <a:hlinkClick r:id="rId3"/>
              </a:rPr>
              <a:t>youtu.be/9ELUAv5J8ao?t=249</a:t>
            </a:r>
            <a:endParaRPr lang="pt-BR" dirty="0" smtClean="0"/>
          </a:p>
          <a:p>
            <a:pPr marL="482600" indent="-342900">
              <a:spcBef>
                <a:spcPts val="600"/>
              </a:spcBef>
              <a:buFont typeface="Arial" panose="020B0604020202020204" pitchFamily="34" charset="0"/>
              <a:buChar char="•"/>
            </a:pPr>
            <a:r>
              <a:rPr lang="pt-BR" dirty="0" smtClean="0"/>
              <a:t>Educação respeitosa com </a:t>
            </a:r>
            <a:r>
              <a:rPr lang="pt-BR" dirty="0"/>
              <a:t>a Pedagoga e Educadora Parental Maya </a:t>
            </a:r>
            <a:r>
              <a:rPr lang="pt-BR" dirty="0" err="1"/>
              <a:t>Eigenmann</a:t>
            </a:r>
            <a:r>
              <a:rPr lang="pt-BR" dirty="0"/>
              <a:t> – </a:t>
            </a:r>
            <a:r>
              <a:rPr lang="pt-BR" dirty="0">
                <a:hlinkClick r:id="rId4"/>
              </a:rPr>
              <a:t>https://</a:t>
            </a:r>
            <a:r>
              <a:rPr lang="pt-BR" dirty="0" smtClean="0">
                <a:hlinkClick r:id="rId4"/>
              </a:rPr>
              <a:t>youtu.be/MFv3mGdwFrs?t=4032</a:t>
            </a:r>
            <a:endParaRPr lang="pt-BR" dirty="0" smtClean="0"/>
          </a:p>
          <a:p>
            <a:pPr marL="482600" indent="-342900">
              <a:spcBef>
                <a:spcPts val="600"/>
              </a:spcBef>
              <a:buFont typeface="Arial" panose="020B0604020202020204" pitchFamily="34" charset="0"/>
              <a:buChar char="•"/>
            </a:pPr>
            <a:r>
              <a:rPr lang="pt-BR" dirty="0" smtClean="0"/>
              <a:t>Resiliência frente ao novo – ansiedade. N</a:t>
            </a:r>
            <a:r>
              <a:rPr lang="pt-BR" smtClean="0"/>
              <a:t>ão </a:t>
            </a:r>
            <a:r>
              <a:rPr lang="pt-BR" dirty="0"/>
              <a:t>lute contra suas emoções, todo indivíduo é capaz de lidar com o stress e muito mais, com Marcos Meier </a:t>
            </a:r>
            <a:r>
              <a:rPr lang="pt-BR" dirty="0" smtClean="0"/>
              <a:t>- </a:t>
            </a:r>
            <a:r>
              <a:rPr lang="pt-BR" dirty="0" smtClean="0">
                <a:hlinkClick r:id="rId5"/>
              </a:rPr>
              <a:t>https</a:t>
            </a:r>
            <a:r>
              <a:rPr lang="pt-BR" dirty="0">
                <a:hlinkClick r:id="rId5"/>
              </a:rPr>
              <a:t>://</a:t>
            </a:r>
            <a:r>
              <a:rPr lang="pt-BR" dirty="0" smtClean="0">
                <a:hlinkClick r:id="rId5"/>
              </a:rPr>
              <a:t>youtu.be/u86ONtd_7is</a:t>
            </a:r>
            <a:endParaRPr lang="pt-BR" dirty="0" smtClean="0"/>
          </a:p>
          <a:p>
            <a:pPr marL="482600" indent="-342900">
              <a:spcBef>
                <a:spcPts val="600"/>
              </a:spcBef>
              <a:buFont typeface="Arial" panose="020B0604020202020204" pitchFamily="34" charset="0"/>
              <a:buChar char="•"/>
            </a:pPr>
            <a:r>
              <a:rPr lang="pt-BR" dirty="0" smtClean="0"/>
              <a:t>Elogiar do jeito certo com </a:t>
            </a:r>
            <a:r>
              <a:rPr lang="pt-BR" dirty="0"/>
              <a:t>Marcos Meier. Você vai amar as orientações </a:t>
            </a:r>
            <a:r>
              <a:rPr lang="pt-BR" dirty="0">
                <a:hlinkClick r:id="rId6"/>
              </a:rPr>
              <a:t>https://escoladepaisgrandefloripa.org.br/elogie-seu-filho-do-jeito-certo</a:t>
            </a:r>
            <a:r>
              <a:rPr lang="pt-BR" dirty="0" smtClean="0">
                <a:hlinkClick r:id="rId6"/>
              </a:rPr>
              <a:t>/</a:t>
            </a:r>
            <a:endParaRPr lang="pt-BR" dirty="0" smtClean="0"/>
          </a:p>
          <a:p>
            <a:pPr marL="482600" indent="-342900">
              <a:spcBef>
                <a:spcPts val="600"/>
              </a:spcBef>
              <a:buFont typeface="Arial" panose="020B0604020202020204" pitchFamily="34" charset="0"/>
              <a:buChar char="•"/>
            </a:pPr>
            <a:endParaRPr lang="pt-BR" dirty="0" smtClean="0"/>
          </a:p>
          <a:p>
            <a:pPr marL="482600" indent="-342900">
              <a:spcBef>
                <a:spcPts val="600"/>
              </a:spcBef>
              <a:buFont typeface="Arial" panose="020B0604020202020204" pitchFamily="34" charset="0"/>
              <a:buChar char="•"/>
            </a:pPr>
            <a:endParaRPr lang="pt-BR" dirty="0" smtClean="0"/>
          </a:p>
          <a:p>
            <a:pPr marL="482600" indent="-342900">
              <a:spcBef>
                <a:spcPts val="600"/>
              </a:spcBef>
              <a:buFont typeface="Arial" panose="020B0604020202020204" pitchFamily="34" charset="0"/>
              <a:buChar char="•"/>
            </a:pPr>
            <a:endParaRPr lang="pt-BR" dirty="0"/>
          </a:p>
        </p:txBody>
      </p:sp>
    </p:spTree>
    <p:extLst>
      <p:ext uri="{BB962C8B-B14F-4D97-AF65-F5344CB8AC3E}">
        <p14:creationId xmlns:p14="http://schemas.microsoft.com/office/powerpoint/2010/main" val="2379597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6" name="Imagem 5">
            <a:extLst>
              <a:ext uri="{FF2B5EF4-FFF2-40B4-BE49-F238E27FC236}">
                <a16:creationId xmlns:a16="http://schemas.microsoft.com/office/drawing/2014/main" id="{23ABED48-5821-D585-3F3A-51CCCFF845A5}"/>
              </a:ext>
            </a:extLst>
          </p:cNvPr>
          <p:cNvPicPr>
            <a:picLocks noChangeAspect="1"/>
          </p:cNvPicPr>
          <p:nvPr/>
        </p:nvPicPr>
        <p:blipFill>
          <a:blip r:embed="rId3"/>
          <a:stretch>
            <a:fillRect/>
          </a:stretch>
        </p:blipFill>
        <p:spPr>
          <a:xfrm>
            <a:off x="0" y="0"/>
            <a:ext cx="9144000" cy="5143500"/>
          </a:xfrm>
          <a:prstGeom prst="rect">
            <a:avLst/>
          </a:prstGeom>
        </p:spPr>
      </p:pic>
      <p:sp>
        <p:nvSpPr>
          <p:cNvPr id="2" name="CaixaDeTexto 1"/>
          <p:cNvSpPr txBox="1"/>
          <p:nvPr/>
        </p:nvSpPr>
        <p:spPr>
          <a:xfrm>
            <a:off x="1126272" y="936702"/>
            <a:ext cx="6445406" cy="400110"/>
          </a:xfrm>
          <a:prstGeom prst="rect">
            <a:avLst/>
          </a:prstGeom>
          <a:noFill/>
        </p:spPr>
        <p:txBody>
          <a:bodyPr wrap="square" rtlCol="0">
            <a:spAutoFit/>
          </a:bodyPr>
          <a:lstStyle/>
          <a:p>
            <a:r>
              <a:rPr lang="pt-BR" sz="2000" dirty="0">
                <a:solidFill>
                  <a:schemeClr val="bg1"/>
                </a:solidFill>
                <a:latin typeface="Syncopate" panose="02060507000000020003" pitchFamily="18" charset="0"/>
              </a:rPr>
              <a:t>AGRADECEMOS </a:t>
            </a:r>
            <a:r>
              <a:rPr lang="pt-BR" sz="2000">
                <a:solidFill>
                  <a:schemeClr val="bg1"/>
                </a:solidFill>
                <a:latin typeface="Syncopate" panose="02060507000000020003" pitchFamily="18" charset="0"/>
              </a:rPr>
              <a:t>SuA</a:t>
            </a:r>
            <a:r>
              <a:rPr lang="pt-BR" sz="2000" dirty="0">
                <a:solidFill>
                  <a:schemeClr val="bg1"/>
                </a:solidFill>
                <a:latin typeface="Syncopate" panose="02060507000000020003" pitchFamily="18" charset="0"/>
              </a:rPr>
              <a:t> PRESENÇA!</a:t>
            </a:r>
          </a:p>
        </p:txBody>
      </p:sp>
    </p:spTree>
    <p:extLst>
      <p:ext uri="{BB962C8B-B14F-4D97-AF65-F5344CB8AC3E}">
        <p14:creationId xmlns:p14="http://schemas.microsoft.com/office/powerpoint/2010/main" val="3325287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3" name="Imagem 2">
            <a:extLst>
              <a:ext uri="{FF2B5EF4-FFF2-40B4-BE49-F238E27FC236}">
                <a16:creationId xmlns:a16="http://schemas.microsoft.com/office/drawing/2014/main" id="{882EC9F2-3191-B77D-4ACB-49F8E4EB2296}"/>
              </a:ext>
            </a:extLst>
          </p:cNvPr>
          <p:cNvPicPr>
            <a:picLocks noChangeAspect="1"/>
          </p:cNvPicPr>
          <p:nvPr/>
        </p:nvPicPr>
        <p:blipFill>
          <a:blip r:embed="rId3"/>
          <a:stretch>
            <a:fillRect/>
          </a:stretch>
        </p:blipFill>
        <p:spPr>
          <a:xfrm>
            <a:off x="0" y="0"/>
            <a:ext cx="9144000" cy="5143500"/>
          </a:xfrm>
          <a:prstGeom prst="rect">
            <a:avLst/>
          </a:prstGeom>
        </p:spPr>
      </p:pic>
      <p:sp>
        <p:nvSpPr>
          <p:cNvPr id="7" name="Google Shape;130;p21">
            <a:extLst>
              <a:ext uri="{FF2B5EF4-FFF2-40B4-BE49-F238E27FC236}">
                <a16:creationId xmlns:a16="http://schemas.microsoft.com/office/drawing/2014/main" id="{13AEAD66-AD56-4EEF-737D-F7E65AEF85D8}"/>
              </a:ext>
            </a:extLst>
          </p:cNvPr>
          <p:cNvSpPr txBox="1"/>
          <p:nvPr/>
        </p:nvSpPr>
        <p:spPr>
          <a:xfrm>
            <a:off x="2898241" y="1362783"/>
            <a:ext cx="5879275" cy="1661963"/>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pt-BR" sz="3200" dirty="0">
                <a:solidFill>
                  <a:schemeClr val="bg1"/>
                </a:solidFill>
                <a:latin typeface="Syncopate" panose="02060507000000020003" pitchFamily="18" charset="0"/>
                <a:ea typeface="Inter" panose="02000503000000020004" pitchFamily="2" charset="0"/>
                <a:cs typeface="Oswald"/>
                <a:sym typeface="Oswald"/>
              </a:rPr>
              <a:t>desenvolvendo habilidades socioemocionais</a:t>
            </a:r>
            <a:endParaRPr lang="pt-BR" sz="3200" b="1" dirty="0">
              <a:solidFill>
                <a:schemeClr val="bg1"/>
              </a:solidFill>
              <a:latin typeface="Syncopate" panose="02060507000000020003" pitchFamily="18" charset="0"/>
              <a:ea typeface="Oswald ExtraLight"/>
              <a:cs typeface="Bakbak One" pitchFamily="2" charset="0"/>
              <a:sym typeface="Oswald ExtraLight"/>
            </a:endParaRPr>
          </a:p>
        </p:txBody>
      </p:sp>
      <p:pic>
        <p:nvPicPr>
          <p:cNvPr id="10" name="Imagem 9">
            <a:extLst>
              <a:ext uri="{FF2B5EF4-FFF2-40B4-BE49-F238E27FC236}">
                <a16:creationId xmlns:a16="http://schemas.microsoft.com/office/drawing/2014/main" id="{7C59D562-67A7-5D4A-8818-00CBE4FF4754}"/>
              </a:ext>
            </a:extLst>
          </p:cNvPr>
          <p:cNvPicPr>
            <a:picLocks noChangeAspect="1"/>
          </p:cNvPicPr>
          <p:nvPr/>
        </p:nvPicPr>
        <p:blipFill>
          <a:blip r:embed="rId4"/>
          <a:stretch>
            <a:fillRect/>
          </a:stretch>
        </p:blipFill>
        <p:spPr>
          <a:xfrm>
            <a:off x="589936" y="4389189"/>
            <a:ext cx="1449094" cy="251639"/>
          </a:xfrm>
          <a:prstGeom prst="rect">
            <a:avLst/>
          </a:prstGeom>
        </p:spPr>
      </p:pic>
      <p:sp>
        <p:nvSpPr>
          <p:cNvPr id="5" name="CaixaDeTexto 4"/>
          <p:cNvSpPr txBox="1"/>
          <p:nvPr/>
        </p:nvSpPr>
        <p:spPr>
          <a:xfrm>
            <a:off x="129309" y="1569028"/>
            <a:ext cx="2298700" cy="707886"/>
          </a:xfrm>
          <a:prstGeom prst="rect">
            <a:avLst/>
          </a:prstGeom>
          <a:noFill/>
        </p:spPr>
        <p:txBody>
          <a:bodyPr wrap="square" rtlCol="0">
            <a:spAutoFit/>
          </a:bodyPr>
          <a:lstStyle/>
          <a:p>
            <a:pPr algn="ctr"/>
            <a:r>
              <a:rPr lang="pt-BR" sz="2000" dirty="0" smtClean="0">
                <a:solidFill>
                  <a:schemeClr val="bg1"/>
                </a:solidFill>
                <a:latin typeface="Syncopate" panose="02060507000000020003" pitchFamily="18" charset="0"/>
              </a:rPr>
              <a:t>4º </a:t>
            </a:r>
          </a:p>
          <a:p>
            <a:pPr algn="ctr"/>
            <a:r>
              <a:rPr lang="pt-BR" sz="2000" dirty="0" smtClean="0">
                <a:solidFill>
                  <a:schemeClr val="bg1"/>
                </a:solidFill>
                <a:latin typeface="Syncopate" panose="02060507000000020003" pitchFamily="18" charset="0"/>
              </a:rPr>
              <a:t>ENCONTRO</a:t>
            </a:r>
            <a:endParaRPr lang="pt-BR" sz="2000" dirty="0">
              <a:solidFill>
                <a:schemeClr val="bg1"/>
              </a:solidFill>
              <a:latin typeface="Syncopate" panose="02060507000000020003" pitchFamily="18" charset="0"/>
            </a:endParaRPr>
          </a:p>
        </p:txBody>
      </p:sp>
    </p:spTree>
    <p:extLst>
      <p:ext uri="{BB962C8B-B14F-4D97-AF65-F5344CB8AC3E}">
        <p14:creationId xmlns:p14="http://schemas.microsoft.com/office/powerpoint/2010/main" val="10402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7" name="Google Shape;57;p13"/>
          <p:cNvSpPr txBox="1"/>
          <p:nvPr/>
        </p:nvSpPr>
        <p:spPr>
          <a:xfrm>
            <a:off x="3224330" y="309585"/>
            <a:ext cx="4806035"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2800" b="1" dirty="0">
                <a:solidFill>
                  <a:srgbClr val="00AE42"/>
                </a:solidFill>
                <a:latin typeface="Syncopate" panose="02060507000000020003" pitchFamily="18" charset="0"/>
                <a:ea typeface="Oswald ExtraLight"/>
                <a:cs typeface="Bakbak One" pitchFamily="2" charset="0"/>
                <a:sym typeface="Oswald ExtraLight"/>
              </a:rPr>
              <a:t>introdução</a:t>
            </a:r>
          </a:p>
        </p:txBody>
      </p:sp>
      <p:sp>
        <p:nvSpPr>
          <p:cNvPr id="10" name="Google Shape;74;p15">
            <a:extLst>
              <a:ext uri="{FF2B5EF4-FFF2-40B4-BE49-F238E27FC236}">
                <a16:creationId xmlns:a16="http://schemas.microsoft.com/office/drawing/2014/main" id="{4F98183D-69F3-C5BB-F13C-44457C95D175}"/>
              </a:ext>
            </a:extLst>
          </p:cNvPr>
          <p:cNvSpPr txBox="1"/>
          <p:nvPr/>
        </p:nvSpPr>
        <p:spPr>
          <a:xfrm>
            <a:off x="160638" y="880365"/>
            <a:ext cx="8482763" cy="3785621"/>
          </a:xfrm>
          <a:prstGeom prst="rect">
            <a:avLst/>
          </a:prstGeom>
          <a:noFill/>
          <a:ln>
            <a:noFill/>
          </a:ln>
        </p:spPr>
        <p:txBody>
          <a:bodyPr spcFirstLastPara="1" wrap="square" lIns="91425" tIns="91425" rIns="91425" bIns="91425" anchor="t" anchorCtr="0">
            <a:spAutoFit/>
          </a:bodyPr>
          <a:lstStyle/>
          <a:p>
            <a:pPr algn="ctr">
              <a:spcBef>
                <a:spcPts val="600"/>
              </a:spcBef>
            </a:pPr>
            <a:r>
              <a:rPr lang="pt-BR" sz="2800" dirty="0">
                <a:latin typeface="Inter Medium" panose="02000503000000020004" pitchFamily="2" charset="0"/>
                <a:ea typeface="Inter Medium" panose="02000503000000020004" pitchFamily="2" charset="0"/>
              </a:rPr>
              <a:t>Neste encontro abordaremos a autonomia, a autoestima, a importância do elogio, a gestão das emoções, cujos aspectos influenciam diretamente a formação das habilidades socioemocionais da criança.</a:t>
            </a:r>
          </a:p>
          <a:p>
            <a:pPr algn="ctr">
              <a:spcBef>
                <a:spcPts val="600"/>
              </a:spcBef>
            </a:pPr>
            <a:r>
              <a:rPr lang="pt-BR" sz="2800" dirty="0">
                <a:solidFill>
                  <a:srgbClr val="FF5F00"/>
                </a:solidFill>
                <a:latin typeface="Inter Medium" panose="02000503000000020004" pitchFamily="2" charset="0"/>
                <a:ea typeface="Inter Medium" panose="02000503000000020004" pitchFamily="2" charset="0"/>
              </a:rPr>
              <a:t>A Infância Inicial é um período sensível pela intensa produção de sinapses, que dependem de estímulos e afetos para se estabilizarem.</a:t>
            </a:r>
            <a:endParaRPr lang="pt-BR" sz="4400" dirty="0">
              <a:solidFill>
                <a:srgbClr val="FF5F00"/>
              </a:solidFill>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3163614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11" name="Google Shape;83;p16">
            <a:extLst>
              <a:ext uri="{FF2B5EF4-FFF2-40B4-BE49-F238E27FC236}">
                <a16:creationId xmlns:a16="http://schemas.microsoft.com/office/drawing/2014/main" id="{734A15AC-5A22-736E-6861-A05ACC649B99}"/>
              </a:ext>
            </a:extLst>
          </p:cNvPr>
          <p:cNvSpPr txBox="1"/>
          <p:nvPr/>
        </p:nvSpPr>
        <p:spPr>
          <a:xfrm>
            <a:off x="531340" y="678289"/>
            <a:ext cx="4609070" cy="3877954"/>
          </a:xfrm>
          <a:prstGeom prst="rect">
            <a:avLst/>
          </a:prstGeom>
          <a:noFill/>
          <a:ln>
            <a:noFill/>
          </a:ln>
        </p:spPr>
        <p:txBody>
          <a:bodyPr spcFirstLastPara="1" wrap="square" lIns="91425" tIns="91425" rIns="91425" bIns="91425" anchor="t" anchorCtr="0">
            <a:spAutoFit/>
          </a:bodyPr>
          <a:lstStyle/>
          <a:p>
            <a:pPr algn="just"/>
            <a:r>
              <a:rPr lang="pt-BR" sz="2400" dirty="0">
                <a:solidFill>
                  <a:schemeClr val="tx1">
                    <a:lumMod val="85000"/>
                    <a:lumOff val="15000"/>
                  </a:schemeClr>
                </a:solidFill>
                <a:latin typeface="Inter Medium" panose="02000503000000020004" pitchFamily="2" charset="0"/>
                <a:ea typeface="Inter Medium" panose="02000503000000020004" pitchFamily="2" charset="0"/>
              </a:rPr>
              <a:t>Assumir a condição materna ou paterna é uma </a:t>
            </a:r>
            <a:r>
              <a:rPr lang="pt-BR" sz="2400" b="1" dirty="0">
                <a:solidFill>
                  <a:schemeClr val="tx1">
                    <a:lumMod val="85000"/>
                    <a:lumOff val="15000"/>
                  </a:schemeClr>
                </a:solidFill>
                <a:latin typeface="Inter Medium" panose="02000503000000020004" pitchFamily="2" charset="0"/>
                <a:ea typeface="Inter Medium" panose="02000503000000020004" pitchFamily="2" charset="0"/>
              </a:rPr>
              <a:t>experiência intensa e transformadora</a:t>
            </a:r>
            <a:r>
              <a:rPr lang="pt-BR" sz="2400" dirty="0">
                <a:solidFill>
                  <a:schemeClr val="tx1">
                    <a:lumMod val="85000"/>
                    <a:lumOff val="15000"/>
                  </a:schemeClr>
                </a:solidFill>
                <a:latin typeface="Inter Medium" panose="02000503000000020004" pitchFamily="2" charset="0"/>
                <a:ea typeface="Inter Medium" panose="02000503000000020004" pitchFamily="2" charset="0"/>
              </a:rPr>
              <a:t>. Aos poucos, vamos deixando a condição de filhos - aqueles que esperam ser atendidos e cuidados - e em seu lugar nasce o cuidador - nasce a mãe e o pai – aquele(a) que se dedica a </a:t>
            </a:r>
            <a:r>
              <a:rPr lang="pt-BR" sz="2400" b="1" dirty="0">
                <a:solidFill>
                  <a:schemeClr val="tx1">
                    <a:lumMod val="85000"/>
                    <a:lumOff val="15000"/>
                  </a:schemeClr>
                </a:solidFill>
                <a:latin typeface="Inter Medium" panose="02000503000000020004" pitchFamily="2" charset="0"/>
                <a:ea typeface="Inter Medium" panose="02000503000000020004" pitchFamily="2" charset="0"/>
              </a:rPr>
              <a:t>cuidar</a:t>
            </a:r>
            <a:r>
              <a:rPr lang="pt-BR" sz="2400" dirty="0">
                <a:solidFill>
                  <a:schemeClr val="tx1">
                    <a:lumMod val="85000"/>
                    <a:lumOff val="15000"/>
                  </a:schemeClr>
                </a:solidFill>
                <a:latin typeface="Inter Medium" panose="02000503000000020004" pitchFamily="2" charset="0"/>
                <a:ea typeface="Inter Medium" panose="02000503000000020004" pitchFamily="2" charset="0"/>
              </a:rPr>
              <a:t>.</a:t>
            </a:r>
            <a:endParaRPr sz="3200" dirty="0">
              <a:solidFill>
                <a:schemeClr val="tx1">
                  <a:lumMod val="85000"/>
                  <a:lumOff val="15000"/>
                </a:schemeClr>
              </a:solidFill>
              <a:latin typeface="Inter Medium" panose="02000503000000020004" pitchFamily="2" charset="0"/>
              <a:ea typeface="Inter Medium" panose="02000503000000020004" pitchFamily="2" charset="0"/>
              <a:cs typeface="Oswald"/>
              <a:sym typeface="Oswald"/>
            </a:endParaRPr>
          </a:p>
        </p:txBody>
      </p:sp>
      <p:pic>
        <p:nvPicPr>
          <p:cNvPr id="6" name="Espaço Reservado para Imagem 5"/>
          <p:cNvPicPr>
            <a:picLocks noGrp="1" noChangeAspect="1"/>
          </p:cNvPicPr>
          <p:nvPr>
            <p:ph type="pic" sz="quarter" idx="13"/>
          </p:nvPr>
        </p:nvPicPr>
        <p:blipFill>
          <a:blip r:embed="rId3"/>
          <a:srcRect l="1302" r="1302"/>
          <a:stretch>
            <a:fillRect/>
          </a:stretch>
        </p:blipFill>
        <p:spPr>
          <a:xfrm>
            <a:off x="5325762" y="0"/>
            <a:ext cx="3818237" cy="5143499"/>
          </a:xfrm>
          <a:prstGeom prst="rect">
            <a:avLst/>
          </a:prstGeom>
        </p:spPr>
      </p:pic>
    </p:spTree>
    <p:extLst>
      <p:ext uri="{BB962C8B-B14F-4D97-AF65-F5344CB8AC3E}">
        <p14:creationId xmlns:p14="http://schemas.microsoft.com/office/powerpoint/2010/main" val="1593399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7" name="Google Shape;82;p16">
            <a:extLst>
              <a:ext uri="{FF2B5EF4-FFF2-40B4-BE49-F238E27FC236}">
                <a16:creationId xmlns:a16="http://schemas.microsoft.com/office/drawing/2014/main" id="{5D9CD91F-9DF2-AB93-DB3E-1ECE08891434}"/>
              </a:ext>
            </a:extLst>
          </p:cNvPr>
          <p:cNvSpPr txBox="1"/>
          <p:nvPr/>
        </p:nvSpPr>
        <p:spPr>
          <a:xfrm>
            <a:off x="1507524" y="160702"/>
            <a:ext cx="5754656"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2800" b="1" dirty="0">
                <a:solidFill>
                  <a:srgbClr val="FF5F00"/>
                </a:solidFill>
                <a:latin typeface="Syncopate" panose="02060507000000020003" pitchFamily="18" charset="0"/>
                <a:ea typeface="Oswald"/>
                <a:cs typeface="Bakbak One" pitchFamily="2" charset="0"/>
                <a:sym typeface="Oswald"/>
              </a:rPr>
              <a:t> autonomia</a:t>
            </a:r>
            <a:endParaRPr sz="2800" b="1" dirty="0">
              <a:solidFill>
                <a:srgbClr val="FF5F00"/>
              </a:solidFill>
              <a:latin typeface="Syncopate" panose="02060507000000020003" pitchFamily="18" charset="0"/>
              <a:ea typeface="Oswald"/>
              <a:cs typeface="Bakbak One" pitchFamily="2" charset="0"/>
              <a:sym typeface="Oswald"/>
            </a:endParaRPr>
          </a:p>
        </p:txBody>
      </p:sp>
      <p:sp>
        <p:nvSpPr>
          <p:cNvPr id="2" name="CaixaDeTexto 1"/>
          <p:cNvSpPr txBox="1"/>
          <p:nvPr/>
        </p:nvSpPr>
        <p:spPr>
          <a:xfrm>
            <a:off x="292191" y="950205"/>
            <a:ext cx="8126596" cy="1569660"/>
          </a:xfrm>
          <a:prstGeom prst="rect">
            <a:avLst/>
          </a:prstGeom>
          <a:noFill/>
        </p:spPr>
        <p:txBody>
          <a:bodyPr wrap="square" rtlCol="0">
            <a:spAutoFit/>
          </a:bodyPr>
          <a:lstStyle/>
          <a:p>
            <a:pPr algn="just">
              <a:spcBef>
                <a:spcPts val="600"/>
              </a:spcBef>
              <a:spcAft>
                <a:spcPts val="600"/>
              </a:spcAft>
            </a:pPr>
            <a:r>
              <a:rPr lang="pt-BR" sz="2400" dirty="0">
                <a:latin typeface="Inter Medium" panose="02000503000000020004" pitchFamily="2" charset="0"/>
                <a:ea typeface="Inter Medium" panose="02000503000000020004" pitchFamily="2" charset="0"/>
              </a:rPr>
              <a:t>Quando os pequenos são motivados a buscar </a:t>
            </a:r>
            <a:r>
              <a:rPr lang="pt-BR" sz="2400" b="1" dirty="0">
                <a:solidFill>
                  <a:srgbClr val="FF5F00"/>
                </a:solidFill>
                <a:latin typeface="Inter Medium" panose="02000503000000020004" pitchFamily="2" charset="0"/>
                <a:ea typeface="Inter Medium" panose="02000503000000020004" pitchFamily="2" charset="0"/>
              </a:rPr>
              <a:t>independência</a:t>
            </a:r>
            <a:r>
              <a:rPr lang="pt-BR" sz="2400" dirty="0">
                <a:latin typeface="Inter Medium" panose="02000503000000020004" pitchFamily="2" charset="0"/>
                <a:ea typeface="Inter Medium" panose="02000503000000020004" pitchFamily="2" charset="0"/>
              </a:rPr>
              <a:t> e </a:t>
            </a:r>
            <a:r>
              <a:rPr lang="pt-BR" sz="2400" b="1" dirty="0">
                <a:solidFill>
                  <a:srgbClr val="FF5F00"/>
                </a:solidFill>
                <a:latin typeface="Inter Medium" panose="02000503000000020004" pitchFamily="2" charset="0"/>
                <a:ea typeface="Inter Medium" panose="02000503000000020004" pitchFamily="2" charset="0"/>
              </a:rPr>
              <a:t>liberdade</a:t>
            </a:r>
            <a:r>
              <a:rPr lang="pt-BR" sz="2400" dirty="0">
                <a:latin typeface="Inter Medium" panose="02000503000000020004" pitchFamily="2" charset="0"/>
                <a:ea typeface="Inter Medium" panose="02000503000000020004" pitchFamily="2" charset="0"/>
              </a:rPr>
              <a:t> em suas ações, tanto em casa quanto na escola, suas </a:t>
            </a:r>
            <a:r>
              <a:rPr lang="pt-BR" sz="2400" b="1" dirty="0">
                <a:solidFill>
                  <a:srgbClr val="FF5F00"/>
                </a:solidFill>
                <a:latin typeface="Inter Medium" panose="02000503000000020004" pitchFamily="2" charset="0"/>
                <a:ea typeface="Inter Medium" panose="02000503000000020004" pitchFamily="2" charset="0"/>
              </a:rPr>
              <a:t>potencialidades</a:t>
            </a:r>
            <a:r>
              <a:rPr lang="pt-BR" sz="2400" dirty="0">
                <a:latin typeface="Inter Medium" panose="02000503000000020004" pitchFamily="2" charset="0"/>
                <a:ea typeface="Inter Medium" panose="02000503000000020004" pitchFamily="2" charset="0"/>
              </a:rPr>
              <a:t> podem oferecer campo fértil para o </a:t>
            </a:r>
            <a:r>
              <a:rPr lang="pt-BR" sz="2400" b="1" dirty="0">
                <a:solidFill>
                  <a:srgbClr val="FF5F00"/>
                </a:solidFill>
                <a:latin typeface="Inter Medium" panose="02000503000000020004" pitchFamily="2" charset="0"/>
                <a:ea typeface="Inter Medium" panose="02000503000000020004" pitchFamily="2" charset="0"/>
              </a:rPr>
              <a:t>crescimento</a:t>
            </a:r>
            <a:r>
              <a:rPr lang="pt-BR" sz="2400" dirty="0">
                <a:latin typeface="Inter Medium" panose="02000503000000020004" pitchFamily="2" charset="0"/>
                <a:ea typeface="Inter Medium" panose="02000503000000020004" pitchFamily="2" charset="0"/>
              </a:rPr>
              <a:t>.</a:t>
            </a:r>
          </a:p>
        </p:txBody>
      </p:sp>
      <p:sp>
        <p:nvSpPr>
          <p:cNvPr id="4" name="Retângulo 3"/>
          <p:cNvSpPr/>
          <p:nvPr/>
        </p:nvSpPr>
        <p:spPr>
          <a:xfrm>
            <a:off x="409904" y="3492554"/>
            <a:ext cx="8040413" cy="830997"/>
          </a:xfrm>
          <a:prstGeom prst="rect">
            <a:avLst/>
          </a:prstGeom>
        </p:spPr>
        <p:txBody>
          <a:bodyPr wrap="square">
            <a:spAutoFit/>
          </a:bodyPr>
          <a:lstStyle/>
          <a:p>
            <a:r>
              <a:rPr lang="pt-BR" sz="2400" dirty="0">
                <a:latin typeface="Inter Medium" panose="02000503000000020004" pitchFamily="2" charset="0"/>
                <a:ea typeface="Inter Medium" panose="02000503000000020004" pitchFamily="2" charset="0"/>
              </a:rPr>
              <a:t>Autoestima significa ter um sentido de pertencimento e acreditar que somos capazes.</a:t>
            </a:r>
            <a:endParaRPr lang="pt-BR" sz="2400" dirty="0"/>
          </a:p>
        </p:txBody>
      </p:sp>
      <p:sp>
        <p:nvSpPr>
          <p:cNvPr id="6" name="Google Shape;82;p16">
            <a:extLst>
              <a:ext uri="{FF2B5EF4-FFF2-40B4-BE49-F238E27FC236}">
                <a16:creationId xmlns:a16="http://schemas.microsoft.com/office/drawing/2014/main" id="{5D9CD91F-9DF2-AB93-DB3E-1ECE08891434}"/>
              </a:ext>
            </a:extLst>
          </p:cNvPr>
          <p:cNvSpPr txBox="1"/>
          <p:nvPr/>
        </p:nvSpPr>
        <p:spPr>
          <a:xfrm>
            <a:off x="1470454" y="2749253"/>
            <a:ext cx="5882768"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2800" b="1" dirty="0">
                <a:solidFill>
                  <a:srgbClr val="FF5F00"/>
                </a:solidFill>
                <a:latin typeface="Syncopate" panose="02060507000000020003" pitchFamily="18" charset="0"/>
                <a:ea typeface="Oswald"/>
                <a:cs typeface="Bakbak One" pitchFamily="2" charset="0"/>
                <a:sym typeface="Oswald"/>
              </a:rPr>
              <a:t> </a:t>
            </a:r>
            <a:r>
              <a:rPr lang="pt-BR" sz="2800" dirty="0">
                <a:solidFill>
                  <a:srgbClr val="FF5F00"/>
                </a:solidFill>
                <a:latin typeface="Syncopate" panose="02060507000000020003" pitchFamily="18" charset="0"/>
                <a:ea typeface="Oswald"/>
                <a:cs typeface="Bakbak One" pitchFamily="2" charset="0"/>
                <a:sym typeface="Oswald"/>
              </a:rPr>
              <a:t>autoestima</a:t>
            </a:r>
            <a:endParaRPr sz="2800" dirty="0">
              <a:solidFill>
                <a:srgbClr val="FF5F00"/>
              </a:solidFill>
              <a:latin typeface="Syncopate" panose="02060507000000020003" pitchFamily="18" charset="0"/>
              <a:ea typeface="Oswald"/>
              <a:cs typeface="Bakbak One" pitchFamily="2" charset="0"/>
              <a:sym typeface="Oswald"/>
            </a:endParaRPr>
          </a:p>
        </p:txBody>
      </p:sp>
    </p:spTree>
    <p:extLst>
      <p:ext uri="{BB962C8B-B14F-4D97-AF65-F5344CB8AC3E}">
        <p14:creationId xmlns:p14="http://schemas.microsoft.com/office/powerpoint/2010/main" val="410009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7" name="Google Shape;82;p16">
            <a:extLst>
              <a:ext uri="{FF2B5EF4-FFF2-40B4-BE49-F238E27FC236}">
                <a16:creationId xmlns:a16="http://schemas.microsoft.com/office/drawing/2014/main" id="{5D9CD91F-9DF2-AB93-DB3E-1ECE08891434}"/>
              </a:ext>
            </a:extLst>
          </p:cNvPr>
          <p:cNvSpPr txBox="1"/>
          <p:nvPr/>
        </p:nvSpPr>
        <p:spPr>
          <a:xfrm>
            <a:off x="1421525" y="0"/>
            <a:ext cx="6952593"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2400" b="1" dirty="0">
                <a:solidFill>
                  <a:srgbClr val="FF5F00"/>
                </a:solidFill>
                <a:latin typeface="Syncopate" panose="02060507000000020003" pitchFamily="18" charset="0"/>
                <a:ea typeface="Oswald"/>
                <a:cs typeface="Bakbak One" pitchFamily="2" charset="0"/>
                <a:sym typeface="Oswald"/>
              </a:rPr>
              <a:t>Desenvolvendo a autonomia e a autoestima </a:t>
            </a:r>
            <a:endParaRPr sz="2400" b="1" dirty="0">
              <a:solidFill>
                <a:srgbClr val="FF5F00"/>
              </a:solidFill>
              <a:latin typeface="Syncopate" panose="02060507000000020003" pitchFamily="18" charset="0"/>
              <a:ea typeface="Oswald"/>
              <a:cs typeface="Bakbak One" pitchFamily="2" charset="0"/>
              <a:sym typeface="Oswald"/>
            </a:endParaRPr>
          </a:p>
        </p:txBody>
      </p:sp>
      <p:sp>
        <p:nvSpPr>
          <p:cNvPr id="2" name="CaixaDeTexto 1"/>
          <p:cNvSpPr txBox="1"/>
          <p:nvPr/>
        </p:nvSpPr>
        <p:spPr>
          <a:xfrm>
            <a:off x="197158" y="848167"/>
            <a:ext cx="8533039" cy="4154984"/>
          </a:xfrm>
          <a:prstGeom prst="rect">
            <a:avLst/>
          </a:prstGeom>
          <a:noFill/>
        </p:spPr>
        <p:txBody>
          <a:bodyPr wrap="square" rtlCol="0">
            <a:spAutoFit/>
          </a:bodyPr>
          <a:lstStyle/>
          <a:p>
            <a:pPr marL="342900" indent="-342900">
              <a:buFont typeface="Arial" panose="020B0604020202020204" pitchFamily="34" charset="0"/>
              <a:buChar char="•"/>
            </a:pPr>
            <a:r>
              <a:rPr lang="pt-BR" sz="2400" dirty="0">
                <a:latin typeface="Inter Medium" panose="02000503000000020004" pitchFamily="2" charset="0"/>
                <a:ea typeface="Inter Medium" panose="02000503000000020004" pitchFamily="2" charset="0"/>
              </a:rPr>
              <a:t>Ensine tarefas domésticas - Dê responsabilidades</a:t>
            </a:r>
          </a:p>
          <a:p>
            <a:pPr marL="342900" indent="-342900">
              <a:buFont typeface="Arial" panose="020B0604020202020204" pitchFamily="34" charset="0"/>
              <a:buChar char="•"/>
            </a:pPr>
            <a:r>
              <a:rPr lang="pt-BR" sz="2400" dirty="0">
                <a:latin typeface="Inter Medium" panose="02000503000000020004" pitchFamily="2" charset="0"/>
                <a:ea typeface="Inter Medium" panose="02000503000000020004" pitchFamily="2" charset="0"/>
              </a:rPr>
              <a:t>Acompanhe até que internalize uma responsabilidade</a:t>
            </a:r>
          </a:p>
          <a:p>
            <a:pPr marL="285750" lvl="0" indent="-285750">
              <a:buFont typeface="Arial" panose="020B0604020202020204" pitchFamily="34" charset="0"/>
              <a:buChar char="•"/>
            </a:pPr>
            <a:r>
              <a:rPr lang="pt-BR" sz="2400" dirty="0">
                <a:latin typeface="Inter Medium" panose="02000503000000020004" pitchFamily="2" charset="0"/>
                <a:ea typeface="Inter Medium" panose="02000503000000020004" pitchFamily="2" charset="0"/>
              </a:rPr>
              <a:t>Permita que a criança faça escolhas </a:t>
            </a:r>
          </a:p>
          <a:p>
            <a:pPr marL="285750" lvl="0" indent="-285750">
              <a:buFont typeface="Arial" panose="020B0604020202020204" pitchFamily="34" charset="0"/>
              <a:buChar char="•"/>
            </a:pPr>
            <a:r>
              <a:rPr lang="pt-BR" sz="2400" dirty="0">
                <a:solidFill>
                  <a:srgbClr val="FF5F00"/>
                </a:solidFill>
                <a:latin typeface="Inter Medium" panose="02000503000000020004" pitchFamily="2" charset="0"/>
                <a:ea typeface="Inter Medium" panose="02000503000000020004" pitchFamily="2" charset="0"/>
              </a:rPr>
              <a:t>Deixe-as aprender com os erros, corrija com respeito</a:t>
            </a:r>
          </a:p>
          <a:p>
            <a:pPr marL="285750" lvl="0" indent="-285750">
              <a:buFont typeface="Arial" panose="020B0604020202020204" pitchFamily="34" charset="0"/>
              <a:buChar char="•"/>
            </a:pPr>
            <a:r>
              <a:rPr lang="pt-BR" sz="2400" dirty="0">
                <a:latin typeface="Inter Medium" panose="02000503000000020004" pitchFamily="2" charset="0"/>
                <a:ea typeface="Inter Medium" panose="02000503000000020004" pitchFamily="2" charset="0"/>
              </a:rPr>
              <a:t>Incentive-as a manifestar sua opinião.</a:t>
            </a:r>
          </a:p>
          <a:p>
            <a:pPr marL="285750" indent="-285750">
              <a:buFont typeface="Arial" panose="020B0604020202020204" pitchFamily="34" charset="0"/>
              <a:buChar char="•"/>
            </a:pPr>
            <a:r>
              <a:rPr lang="pt-BR" sz="2400" dirty="0">
                <a:solidFill>
                  <a:srgbClr val="FF5F00"/>
                </a:solidFill>
                <a:latin typeface="Inter Medium" panose="02000503000000020004" pitchFamily="2" charset="0"/>
                <a:ea typeface="Inter Medium" panose="02000503000000020004" pitchFamily="2" charset="0"/>
              </a:rPr>
              <a:t>Elogie o  comportamento, foque no esforço.</a:t>
            </a:r>
          </a:p>
          <a:p>
            <a:pPr marL="285750" indent="-285750">
              <a:buFont typeface="Arial" panose="020B0604020202020204" pitchFamily="34" charset="0"/>
              <a:buChar char="•"/>
            </a:pPr>
            <a:r>
              <a:rPr lang="pt-BR" sz="2400" dirty="0">
                <a:latin typeface="Inter Medium" panose="02000503000000020004" pitchFamily="2" charset="0"/>
                <a:ea typeface="Inter Medium" panose="02000503000000020004" pitchFamily="2" charset="0"/>
              </a:rPr>
              <a:t>Dê atenção, brinque e crie (com conexão) </a:t>
            </a:r>
          </a:p>
          <a:p>
            <a:pPr marL="285750" indent="-285750">
              <a:buFont typeface="Arial" panose="020B0604020202020204" pitchFamily="34" charset="0"/>
              <a:buChar char="•"/>
            </a:pPr>
            <a:r>
              <a:rPr lang="pt-BR" sz="2400" dirty="0">
                <a:latin typeface="Inter Medium" panose="02000503000000020004" pitchFamily="2" charset="0"/>
                <a:ea typeface="Inter Medium" panose="02000503000000020004" pitchFamily="2" charset="0"/>
              </a:rPr>
              <a:t>Ensine a criança a resolver seus próprios problemas </a:t>
            </a:r>
          </a:p>
          <a:p>
            <a:pPr marL="285750" indent="-285750">
              <a:buFont typeface="Arial" panose="020B0604020202020204" pitchFamily="34" charset="0"/>
              <a:buChar char="•"/>
            </a:pPr>
            <a:r>
              <a:rPr lang="pt-BR" sz="2400" dirty="0">
                <a:latin typeface="Inter Medium" panose="02000503000000020004" pitchFamily="2" charset="0"/>
                <a:ea typeface="Inter Medium" panose="02000503000000020004" pitchFamily="2" charset="0"/>
              </a:rPr>
              <a:t>Incentive a sua autonomia - Cada criança é única    </a:t>
            </a:r>
          </a:p>
          <a:p>
            <a:pPr marL="285750" indent="-285750">
              <a:buFont typeface="Arial" panose="020B0604020202020204" pitchFamily="34" charset="0"/>
              <a:buChar char="•"/>
            </a:pPr>
            <a:r>
              <a:rPr lang="pt-BR" sz="2400" dirty="0">
                <a:solidFill>
                  <a:srgbClr val="FF5F00"/>
                </a:solidFill>
                <a:latin typeface="Inter Medium" panose="02000503000000020004" pitchFamily="2" charset="0"/>
                <a:ea typeface="Inter Medium" panose="02000503000000020004" pitchFamily="2" charset="0"/>
              </a:rPr>
              <a:t>Coloque limites claros </a:t>
            </a:r>
          </a:p>
          <a:p>
            <a:pPr marL="285750" indent="-285750">
              <a:buFont typeface="Arial" panose="020B0604020202020204" pitchFamily="34" charset="0"/>
              <a:buChar char="•"/>
            </a:pPr>
            <a:r>
              <a:rPr lang="pt-BR" sz="2400" dirty="0">
                <a:latin typeface="Inter Medium" panose="02000503000000020004" pitchFamily="2" charset="0"/>
                <a:ea typeface="Inter Medium" panose="02000503000000020004" pitchFamily="2" charset="0"/>
              </a:rPr>
              <a:t>Ensine a lidar com as emoções.</a:t>
            </a:r>
          </a:p>
        </p:txBody>
      </p:sp>
    </p:spTree>
    <p:extLst>
      <p:ext uri="{BB962C8B-B14F-4D97-AF65-F5344CB8AC3E}">
        <p14:creationId xmlns:p14="http://schemas.microsoft.com/office/powerpoint/2010/main" val="400434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 calcmode="lin" valueType="num">
                                      <p:cBhvr additive="base">
                                        <p:cTn id="4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9" end="9"/>
                                            </p:txEl>
                                          </p:spTgt>
                                        </p:tgtEl>
                                        <p:attrNameLst>
                                          <p:attrName>style.visibility</p:attrName>
                                        </p:attrNameLst>
                                      </p:cBhvr>
                                      <p:to>
                                        <p:strVal val="visible"/>
                                      </p:to>
                                    </p:set>
                                    <p:anim calcmode="lin" valueType="num">
                                      <p:cBhvr additive="base">
                                        <p:cTn id="4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 calcmode="lin" valueType="num">
                                      <p:cBhvr additive="base">
                                        <p:cTn id="4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7" name="Google Shape;82;p16">
            <a:extLst>
              <a:ext uri="{FF2B5EF4-FFF2-40B4-BE49-F238E27FC236}">
                <a16:creationId xmlns:a16="http://schemas.microsoft.com/office/drawing/2014/main" id="{5D9CD91F-9DF2-AB93-DB3E-1ECE08891434}"/>
              </a:ext>
            </a:extLst>
          </p:cNvPr>
          <p:cNvSpPr txBox="1"/>
          <p:nvPr/>
        </p:nvSpPr>
        <p:spPr>
          <a:xfrm>
            <a:off x="2696893" y="105941"/>
            <a:ext cx="3370275"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2800" b="1" dirty="0">
                <a:solidFill>
                  <a:srgbClr val="FF5F00"/>
                </a:solidFill>
                <a:latin typeface="Syncopate" panose="02060507000000020003" pitchFamily="18" charset="0"/>
                <a:ea typeface="Oswald"/>
                <a:cs typeface="Bakbak One" pitchFamily="2" charset="0"/>
                <a:sym typeface="Oswald"/>
              </a:rPr>
              <a:t>O elogio</a:t>
            </a:r>
            <a:endParaRPr sz="2800" b="1" dirty="0">
              <a:solidFill>
                <a:srgbClr val="FF5F00"/>
              </a:solidFill>
              <a:latin typeface="Syncopate" panose="02060507000000020003" pitchFamily="18" charset="0"/>
              <a:ea typeface="Oswald"/>
              <a:cs typeface="Bakbak One" pitchFamily="2" charset="0"/>
              <a:sym typeface="Oswald"/>
            </a:endParaRPr>
          </a:p>
        </p:txBody>
      </p:sp>
      <p:sp>
        <p:nvSpPr>
          <p:cNvPr id="9" name="Retângulo 8"/>
          <p:cNvSpPr/>
          <p:nvPr/>
        </p:nvSpPr>
        <p:spPr>
          <a:xfrm>
            <a:off x="393276" y="915351"/>
            <a:ext cx="7392474" cy="1200329"/>
          </a:xfrm>
          <a:prstGeom prst="rect">
            <a:avLst/>
          </a:prstGeom>
        </p:spPr>
        <p:txBody>
          <a:bodyPr wrap="square">
            <a:spAutoFit/>
          </a:bodyPr>
          <a:lstStyle/>
          <a:p>
            <a:pPr algn="ctr">
              <a:spcBef>
                <a:spcPts val="600"/>
              </a:spcBef>
              <a:spcAft>
                <a:spcPts val="600"/>
              </a:spcAft>
            </a:pPr>
            <a:r>
              <a:rPr lang="pt-BR" sz="2400" dirty="0">
                <a:latin typeface="Inter Medium" panose="02000503000000020004" pitchFamily="2" charset="0"/>
                <a:ea typeface="Inter Medium" panose="02000503000000020004" pitchFamily="2" charset="0"/>
              </a:rPr>
              <a:t>A ideia é que as relações sejam construídas com base no </a:t>
            </a:r>
            <a:r>
              <a:rPr lang="pt-BR" sz="2400" b="1" dirty="0">
                <a:latin typeface="Inter Medium" panose="02000503000000020004" pitchFamily="2" charset="0"/>
                <a:ea typeface="Inter Medium" panose="02000503000000020004" pitchFamily="2" charset="0"/>
              </a:rPr>
              <a:t>encorajamento</a:t>
            </a:r>
            <a:r>
              <a:rPr lang="pt-BR" sz="2400" dirty="0">
                <a:latin typeface="Inter Medium" panose="02000503000000020004" pitchFamily="2" charset="0"/>
                <a:ea typeface="Inter Medium" panose="02000503000000020004" pitchFamily="2" charset="0"/>
              </a:rPr>
              <a:t> – o Elogio Eficaz ou Elogio do Jeito Certo </a:t>
            </a:r>
            <a:endParaRPr lang="pt-BR" sz="4000" dirty="0">
              <a:latin typeface="Inter Medium" panose="02000503000000020004" pitchFamily="2" charset="0"/>
              <a:ea typeface="Inter Medium" panose="02000503000000020004" pitchFamily="2" charset="0"/>
            </a:endParaRPr>
          </a:p>
        </p:txBody>
      </p:sp>
      <p:sp>
        <p:nvSpPr>
          <p:cNvPr id="2" name="Retângulo 1"/>
          <p:cNvSpPr/>
          <p:nvPr/>
        </p:nvSpPr>
        <p:spPr>
          <a:xfrm>
            <a:off x="124548" y="2268330"/>
            <a:ext cx="8564451" cy="2677656"/>
          </a:xfrm>
          <a:prstGeom prst="rect">
            <a:avLst/>
          </a:prstGeom>
        </p:spPr>
        <p:txBody>
          <a:bodyPr wrap="square">
            <a:spAutoFit/>
          </a:bodyPr>
          <a:lstStyle/>
          <a:p>
            <a:pPr algn="just">
              <a:spcAft>
                <a:spcPts val="600"/>
              </a:spcAft>
            </a:pPr>
            <a:r>
              <a:rPr lang="pt-BR" sz="2400" dirty="0">
                <a:solidFill>
                  <a:srgbClr val="FF5F00"/>
                </a:solidFill>
                <a:latin typeface="Inter Medium" panose="02000503000000020004" pitchFamily="2" charset="0"/>
                <a:ea typeface="Inter Medium" panose="02000503000000020004" pitchFamily="2" charset="0"/>
              </a:rPr>
              <a:t>Encorajar</a:t>
            </a:r>
            <a:r>
              <a:rPr lang="pt-BR" sz="2400" dirty="0">
                <a:solidFill>
                  <a:schemeClr val="tx1"/>
                </a:solidFill>
                <a:latin typeface="Inter Medium" panose="02000503000000020004" pitchFamily="2" charset="0"/>
                <a:ea typeface="Inter Medium" panose="02000503000000020004" pitchFamily="2" charset="0"/>
              </a:rPr>
              <a:t> é estimular a </a:t>
            </a:r>
            <a:r>
              <a:rPr lang="pt-BR" sz="2400" dirty="0">
                <a:solidFill>
                  <a:srgbClr val="FF5F00"/>
                </a:solidFill>
                <a:latin typeface="Inter Medium" panose="02000503000000020004" pitchFamily="2" charset="0"/>
                <a:ea typeface="Inter Medium" panose="02000503000000020004" pitchFamily="2" charset="0"/>
              </a:rPr>
              <a:t>comportamentos saudáveis</a:t>
            </a:r>
            <a:r>
              <a:rPr lang="pt-BR" sz="2400" dirty="0">
                <a:solidFill>
                  <a:schemeClr val="tx1"/>
                </a:solidFill>
                <a:latin typeface="Inter Medium" panose="02000503000000020004" pitchFamily="2" charset="0"/>
                <a:ea typeface="Inter Medium" panose="02000503000000020004" pitchFamily="2" charset="0"/>
              </a:rPr>
              <a:t>. É oferecer ânimo e coragem para </a:t>
            </a:r>
            <a:r>
              <a:rPr lang="pt-BR" sz="2400" dirty="0">
                <a:solidFill>
                  <a:srgbClr val="FF5F00"/>
                </a:solidFill>
                <a:latin typeface="Inter Medium" panose="02000503000000020004" pitchFamily="2" charset="0"/>
                <a:ea typeface="Inter Medium" panose="02000503000000020004" pitchFamily="2" charset="0"/>
              </a:rPr>
              <a:t>fazer melhor</a:t>
            </a:r>
            <a:r>
              <a:rPr lang="pt-BR" sz="2400" dirty="0">
                <a:solidFill>
                  <a:schemeClr val="tx1"/>
                </a:solidFill>
                <a:latin typeface="Inter Medium" panose="02000503000000020004" pitchFamily="2" charset="0"/>
                <a:ea typeface="Inter Medium" panose="02000503000000020004" pitchFamily="2" charset="0"/>
              </a:rPr>
              <a:t>. No universo da educação dos filhos, encorajar é ensinar crianças e adolescentes que </a:t>
            </a:r>
            <a:r>
              <a:rPr lang="pt-BR" sz="2400" dirty="0">
                <a:solidFill>
                  <a:srgbClr val="FF5F00"/>
                </a:solidFill>
                <a:latin typeface="Inter Medium" panose="02000503000000020004" pitchFamily="2" charset="0"/>
                <a:ea typeface="Inter Medium" panose="02000503000000020004" pitchFamily="2" charset="0"/>
              </a:rPr>
              <a:t>seus comportamentos não as definem e que são amadas pela forma única que são</a:t>
            </a:r>
            <a:r>
              <a:rPr lang="pt-BR" sz="2400" dirty="0">
                <a:solidFill>
                  <a:schemeClr val="tx1"/>
                </a:solidFill>
                <a:latin typeface="Inter Medium" panose="02000503000000020004" pitchFamily="2" charset="0"/>
                <a:ea typeface="Inter Medium" panose="02000503000000020004" pitchFamily="2" charset="0"/>
              </a:rPr>
              <a:t>.  É ensinar a acreditarem em si mesmas e que erros são oportunidades de aprendizado.</a:t>
            </a:r>
            <a:endParaRPr lang="pt-BR" sz="2800" dirty="0">
              <a:solidFill>
                <a:schemeClr val="tx1"/>
              </a:solidFill>
              <a:effectLst/>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425036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11099</TotalTime>
  <Words>3207</Words>
  <Application>Microsoft Office PowerPoint</Application>
  <PresentationFormat>Apresentação na tela (16:9)</PresentationFormat>
  <Paragraphs>310</Paragraphs>
  <Slides>31</Slides>
  <Notes>27</Notes>
  <HiddenSlides>0</HiddenSlides>
  <MMClips>1</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31</vt:i4>
      </vt:variant>
    </vt:vector>
  </HeadingPairs>
  <TitlesOfParts>
    <vt:vector size="42" baseType="lpstr">
      <vt:lpstr>Times New Roman</vt:lpstr>
      <vt:lpstr>Arial</vt:lpstr>
      <vt:lpstr>Inter Medium</vt:lpstr>
      <vt:lpstr>Syncopate</vt:lpstr>
      <vt:lpstr>Inter</vt:lpstr>
      <vt:lpstr>Wingdings</vt:lpstr>
      <vt:lpstr>Oswald ExtraLight</vt:lpstr>
      <vt:lpstr>Calibri</vt:lpstr>
      <vt:lpstr>Oswald</vt:lpstr>
      <vt:lpstr>Bakbak One</vt:lpstr>
      <vt:lpstr>Simple Light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3- como superar as dificuldades emocionais vivenciadas na família? (medo, ciúme, birra, raiva) </vt:lpstr>
      <vt:lpstr>3- como superar as dificuldades emocionais vivenciadas na família? (medo, ciúme, birra, raiva) </vt:lpstr>
      <vt:lpstr>conclusão </vt:lpstr>
      <vt:lpstr>conclusão </vt:lpstr>
      <vt:lpstr>Convite à ação</vt:lpstr>
      <vt:lpstr>Apresentação do PowerPoint</vt:lpstr>
      <vt:lpstr>Apresentação do PowerPoint</vt:lpstr>
      <vt:lpstr>APRENDENDO MAIS: Sugestões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gab ʕ•́ᴥ•̀ʔ</dc:creator>
  <cp:lastModifiedBy>Dell</cp:lastModifiedBy>
  <cp:revision>242</cp:revision>
  <cp:lastPrinted>2022-09-12T02:06:34Z</cp:lastPrinted>
  <dcterms:modified xsi:type="dcterms:W3CDTF">2024-02-19T17:52:38Z</dcterms:modified>
</cp:coreProperties>
</file>