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  <p:sldMasterId id="2147483793" r:id="rId2"/>
  </p:sldMasterIdLst>
  <p:notesMasterIdLst>
    <p:notesMasterId r:id="rId37"/>
  </p:notesMasterIdLst>
  <p:sldIdLst>
    <p:sldId id="366" r:id="rId3"/>
    <p:sldId id="325" r:id="rId4"/>
    <p:sldId id="326" r:id="rId5"/>
    <p:sldId id="328" r:id="rId6"/>
    <p:sldId id="329" r:id="rId7"/>
    <p:sldId id="330" r:id="rId8"/>
    <p:sldId id="331" r:id="rId9"/>
    <p:sldId id="332" r:id="rId10"/>
    <p:sldId id="342" r:id="rId11"/>
    <p:sldId id="333" r:id="rId12"/>
    <p:sldId id="334" r:id="rId13"/>
    <p:sldId id="335" r:id="rId14"/>
    <p:sldId id="356" r:id="rId15"/>
    <p:sldId id="355" r:id="rId16"/>
    <p:sldId id="336" r:id="rId17"/>
    <p:sldId id="357" r:id="rId18"/>
    <p:sldId id="337" r:id="rId19"/>
    <p:sldId id="338" r:id="rId20"/>
    <p:sldId id="339" r:id="rId21"/>
    <p:sldId id="340" r:id="rId22"/>
    <p:sldId id="341" r:id="rId23"/>
    <p:sldId id="354" r:id="rId24"/>
    <p:sldId id="343" r:id="rId25"/>
    <p:sldId id="350" r:id="rId26"/>
    <p:sldId id="363" r:id="rId27"/>
    <p:sldId id="345" r:id="rId28"/>
    <p:sldId id="351" r:id="rId29"/>
    <p:sldId id="352" r:id="rId30"/>
    <p:sldId id="358" r:id="rId31"/>
    <p:sldId id="353" r:id="rId32"/>
    <p:sldId id="364" r:id="rId33"/>
    <p:sldId id="360" r:id="rId34"/>
    <p:sldId id="359" r:id="rId35"/>
    <p:sldId id="349" r:id="rId36"/>
  </p:sldIdLst>
  <p:sldSz cx="9144000" cy="5143500" type="screen16x9"/>
  <p:notesSz cx="6858000" cy="9144000"/>
  <p:embeddedFontLst>
    <p:embeddedFont>
      <p:font typeface="Inter Medium" panose="02000503000000020004" pitchFamily="2" charset="0"/>
      <p:regular r:id="rId38"/>
    </p:embeddedFont>
    <p:embeddedFont>
      <p:font typeface="Syncopate" panose="02060507000000020003" pitchFamily="18" charset="0"/>
      <p:regular r:id="rId39"/>
      <p:bold r:id="rId40"/>
    </p:embeddedFont>
    <p:embeddedFont>
      <p:font typeface="Inter" panose="02000503000000020004" pitchFamily="2" charset="0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F00"/>
    <a:srgbClr val="000000"/>
    <a:srgbClr val="DDDDDD"/>
    <a:srgbClr val="65CADA"/>
    <a:srgbClr val="F16122"/>
    <a:srgbClr val="00AE42"/>
    <a:srgbClr val="FFC62C"/>
    <a:srgbClr val="5FD0DF"/>
    <a:srgbClr val="04AF4B"/>
    <a:srgbClr val="FFC6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92A1D5-F228-46A4-83ED-1C51CC292A62}" v="16" dt="2022-08-15T00:35:14.7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76" autoAdjust="0"/>
    <p:restoredTop sz="80839" autoAdjust="0"/>
  </p:normalViewPr>
  <p:slideViewPr>
    <p:cSldViewPr snapToGrid="0">
      <p:cViewPr varScale="1">
        <p:scale>
          <a:sx n="73" d="100"/>
          <a:sy n="73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diatraorienta.org.br/criancas-pequenas-podem-morrer-dentro-de-carros-aquecidos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452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pt-BR" sz="14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essência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da comunicação do mundo globalizado é a </a:t>
            </a:r>
            <a:r>
              <a:rPr lang="pt-BR" sz="14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tecnologia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 não satisfaz as necessidades das </a:t>
            </a:r>
            <a:r>
              <a:rPr lang="pt-BR" sz="14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comunicações afetivas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4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 humanas. 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Enquanto os adultos usam </a:t>
            </a:r>
            <a:r>
              <a:rPr lang="pt-BR" sz="14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palavra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como forma fundamental de expressão a linguagem básica da criança é essencialmente comportamental. </a:t>
            </a:r>
            <a:r>
              <a:rPr lang="pt-BR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A família real, ainda é a âncora afetiva, e o lugar onde procuramos conceber e viver os valores essenciais, que sustentam nossa visão de sociedade.</a:t>
            </a:r>
            <a:endParaRPr lang="pt-BR" sz="40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997297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7472" marR="0" indent="-347472" algn="l" rtl="0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2000"/>
              <a:buFont typeface="Symbol" panose="05050102010706020507" pitchFamily="18" charset="2"/>
              <a:buChar char="·"/>
            </a:pPr>
            <a:r>
              <a:rPr lang="pt-BR" sz="1100" b="1" i="0" u="none" strike="noStrike" dirty="0">
                <a:solidFill>
                  <a:srgbClr val="FFFFFF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</a:rPr>
              <a:t>Menores de 2 anos: não devem ser expostos a telas de celular, tablets, computadores. </a:t>
            </a:r>
            <a:endParaRPr lang="pt-BR" sz="1100" b="0" i="0" u="none" strike="noStrike" dirty="0">
              <a:effectLst/>
              <a:latin typeface="Arial" panose="020B0604020202020204" pitchFamily="34" charset="0"/>
            </a:endParaRPr>
          </a:p>
          <a:p>
            <a:pPr marL="347472" marR="0" indent="-347472" algn="l" rtl="0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1100" b="1" i="0" u="none" strike="noStrike" dirty="0">
                <a:solidFill>
                  <a:srgbClr val="FFFFFF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</a:rPr>
              <a:t>De 2 a 5 anos: 1 hora/dia, no máximo.</a:t>
            </a:r>
            <a:endParaRPr lang="pt-BR" sz="1100" b="0" i="0" u="none" strike="noStrike" dirty="0">
              <a:effectLst/>
              <a:latin typeface="Arial" panose="020B0604020202020204" pitchFamily="34" charset="0"/>
            </a:endParaRPr>
          </a:p>
          <a:p>
            <a:pPr marL="347472" marR="0" indent="-347472" algn="l" rtl="0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1100" b="1" i="0" u="none" strike="noStrike" dirty="0">
                <a:solidFill>
                  <a:srgbClr val="FFFFFF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</a:rPr>
              <a:t>Menores de 10 anos: o uso do computador, tablet ou TV deve ser diante das demais pessoas da casa, nunca sozinhos em seu quarto. </a:t>
            </a:r>
            <a:endParaRPr lang="pt-BR" sz="1100" b="0" i="0" u="none" strike="noStrike" dirty="0">
              <a:effectLst/>
              <a:latin typeface="Arial" panose="020B0604020202020204" pitchFamily="34" charset="0"/>
            </a:endParaRPr>
          </a:p>
          <a:p>
            <a:pPr marL="347472" marR="0" indent="-347472" algn="l" rtl="0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1100" b="1" i="0" u="none" strike="noStrike" dirty="0">
                <a:solidFill>
                  <a:srgbClr val="FFFFFF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</a:rPr>
              <a:t>Menores de 13 anos: não devem possuir celulares ou smartphones. A criança necessita de regularidade nas suas atividades, com horários organizados para o seu lazer, brincadeiras, atividades físicas e recreativas, ao ar livre e em contato com a natureza.</a:t>
            </a:r>
            <a:endParaRPr lang="pt-BR" sz="1100" b="0" i="0" u="none" strike="noStrike" dirty="0">
              <a:effectLst/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6419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3aa9ef0482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3aa9ef0482_4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3570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3aa9ef0482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3aa9ef0482_4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7657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3aa9ef0482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3aa9ef0482_4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Está liberado para aprender algo que vai botar em prática (idiomas, dobraduras, pinturas, </a:t>
            </a:r>
            <a:r>
              <a:rPr lang="pt-BR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lettering</a:t>
            </a:r>
            <a:r>
              <a:rPr lang="pt-B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 (técnica de desenhar letras), maquiagem); </a:t>
            </a:r>
            <a:endParaRPr lang="pt-BR" sz="1050" dirty="0">
              <a:solidFill>
                <a:schemeClr val="tx1">
                  <a:lumMod val="65000"/>
                  <a:lumOff val="3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É melhor aprender a programar no </a:t>
            </a:r>
            <a:r>
              <a:rPr lang="pt-BR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Roblox</a:t>
            </a:r>
            <a:r>
              <a:rPr lang="pt-B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 do que ficar jogando </a:t>
            </a:r>
            <a:r>
              <a:rPr lang="pt-BR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Roblox</a:t>
            </a:r>
            <a:r>
              <a:rPr lang="pt-B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; </a:t>
            </a:r>
            <a:endParaRPr lang="pt-BR" sz="1050" dirty="0">
              <a:solidFill>
                <a:schemeClr val="tx1">
                  <a:lumMod val="65000"/>
                  <a:lumOff val="3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206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3aa9ef0482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3aa9ef0482_4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Ligações, conversas, chats, grupos de </a:t>
            </a:r>
            <a:r>
              <a:rPr lang="pt-BR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discord</a:t>
            </a:r>
            <a:r>
              <a:rPr lang="pt-B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e outros tipos de conexão são melhores do que consumo passivo de conteúdo; </a:t>
            </a:r>
            <a:r>
              <a:rPr lang="pt-B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mas atenção</a:t>
            </a:r>
            <a:r>
              <a:rPr lang="pt-BR" sz="11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até nesses grupos há risco.</a:t>
            </a:r>
            <a:endParaRPr lang="pt-BR" sz="1100" dirty="0">
              <a:solidFill>
                <a:schemeClr val="tx1">
                  <a:lumMod val="65000"/>
                  <a:lumOff val="3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7025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 objetivo é alcançar uma ação educativa que cria um bom território para o desenvolvimento de pessoas autorreguladas, espontâneas e equilibradas. Elas se mostram mais preparadas para suportar crises, lidar com problemas e regular suas emoções. São empáticas em relação aos outros e revelam equilíbrio ao lidar com sentimentos conflitantes. Apresentam maior competência nas relações interpessoais, com pensamento realista, comportamento ético e perseverança.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3270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Pais e educadores são afetivos e expressam, corporalmente, sua amorosidade;</a:t>
            </a:r>
          </a:p>
          <a:p>
            <a:pPr lvl="0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Estão presentes a atentos, quando se relacionam com os filhos ou outras crianças. São firmes, respeitosos e sustentam a definição de limites;</a:t>
            </a:r>
          </a:p>
          <a:p>
            <a:pPr lvl="0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Cultivam e preservam o campo biopscicológico das crianças, de modo que elas tenham espaço para chegar ao autorregulação das emoções; </a:t>
            </a:r>
          </a:p>
          <a:p>
            <a:pPr lvl="0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Fazem uso das emoções negativas nos momentos de crises, como um meio para desenvolver intimidade, sem mostrar impaciência e destempero;</a:t>
            </a:r>
          </a:p>
          <a:p>
            <a:pPr lvl="0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Valorizam a autonomia e a independência das crianças, mas exigem responsabilidade, de acordo com a idade dos pequenos;</a:t>
            </a:r>
          </a:p>
          <a:p>
            <a:pPr lvl="0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Ajudam as crianças a se afirmarem e a expressarem s suas opiniões com firmeza;</a:t>
            </a:r>
          </a:p>
          <a:p>
            <a:pPr lvl="0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Reconsideram regras estabelecidas sempre que os argumentos dos pequenos procedem e são convincentes;</a:t>
            </a:r>
          </a:p>
          <a:p>
            <a:pPr lvl="0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Estabelecem limites claramente, e suas orientações têm critérios e coerência;</a:t>
            </a:r>
          </a:p>
          <a:p>
            <a:pPr lvl="0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Valorizam as aptidões e os esforços dos filhos e de outras crianças;</a:t>
            </a:r>
          </a:p>
          <a:p>
            <a:pPr lvl="0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Apresentam opções para que os pequenos solucionem suas dificuldades;</a:t>
            </a:r>
          </a:p>
          <a:p>
            <a:pPr lvl="0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Respeitam os sentimentos e as dificuldades das crianças, sondando as causas de suas emoções;</a:t>
            </a:r>
          </a:p>
          <a:p>
            <a:pPr lvl="0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Cumprem o que prometem. São persistentes e determinados em seu comportamento; </a:t>
            </a:r>
          </a:p>
          <a:p>
            <a:pPr lvl="0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São previsíveis em suas reações, no sentido de não serem tomadas pela oscilação de humores.</a:t>
            </a:r>
          </a:p>
          <a:p>
            <a:pPr marL="158750" indent="0"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É fundamental que se comece a pensar, sentir e agir com maturidade diante de nossas crianças, observando suas particularidades, idades, fases, potencialidades e seus limites. Religar-se à tarefa adulta de cuidar das próximas gerações e resgatar a sensação genuína de se mãe, pai, cuidador ou até mesmo um simples cidadão, que protege os pequenos ao seu redor, sejam seus filhos ou não.</a:t>
            </a:r>
          </a:p>
          <a:p>
            <a:pPr marL="15875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204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Distrair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mudar o foco de atenção, interrompendo o conflito ou a contrariedade.</a:t>
            </a: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Conter e executar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sem reprimir, ir realizando as manobrar necessárias e em paralelo ir acalmando com palavras e entonação tranquilas. “Você está com sono, quer deitar na cama? ” Acolhe e com calma, faz o que precisa ser feito – coloca na cama, no banho, põe na cadeirinha e o cinto de segurança.</a:t>
            </a: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Dar ordens positivas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em vez de usar o não e dizer o que está errado ou o que não deve ser feito, formular positivamente, explicando o que deve ser feito. “Quero pedir para você ajudar levando sua roupa suja no cesto; faça seus deveres antes de brincar, assim terá mais tempo para brincadeiras; venha até a mesa, vou servir o almoço”.</a:t>
            </a: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Dar opções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oferecer uma escolha entre duas ou três opções. Dar espaço para que ele possa exercer a liberdade de escolha e se sentir com algum poder de decisão. “Qual a cor da camiseta você vai usar hoje? Você vai para o banho pulando de um pé só ou andando de costas? ”</a:t>
            </a: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Combinar os três avisos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combinar que sempre avisará antes, para que possa se preparar para a troca de uma atividade prazerosa para uma rotina – ir para casa, para a cama, para o banho – avise que haverá o encerramento da atividade em determinado tempo, avise que está chegando a hora que precisar ir guardando os brinquedos ou encerrando a atividade e finalmente que o momento chegou. </a:t>
            </a: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Sugestionar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formular a ordem de modo a elogiar e destacar a competência da criança em realizar determinada tarefa. “ Ontem você conseguiu levar o prato para a cozinha, vamos ver se está grande mesmo e consegue de novo? ”</a:t>
            </a: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Estimular a fala explicativa de vez de chilique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explicar que não consegue entender e atender se ele chora ou grita. Pedir que tente explicar o que precisa, ajudando-o a fazê-lo de maneira calma e respeitosa.</a:t>
            </a: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Ignorar o negativo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não dar atenção quando seu filho for desrespeitoso ou tiver comportamento inadequado, e dar atenção toda vez que ele se comportar adequadamente.</a:t>
            </a: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Retirar de cena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retirar de cena e conter em outro local para que se acalme, até que consiga afirmar com serenidade que tentará voltar à atividade sem bater, brigar, chorar ou esperar a vez por ex.</a:t>
            </a:r>
          </a:p>
          <a:p>
            <a:r>
              <a:rPr lang="pt-BR" dirty="0" smtClean="0"/>
              <a:t>(Hans)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3094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fontAlgn="base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11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Na maioria das vezes ...As crianças mais estáveis e felizes têm pais firmes, seguros, tem regras do dia a dia que conhecem bem. São exigentes na cobrança, mas seus filhos sabem que são amados e valorizados, sabem seus direitos e obrigações e cumprem compromissos.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q"/>
              <a:tabLst/>
              <a:defRPr/>
            </a:pPr>
            <a:r>
              <a:rPr lang="pt-BR" sz="11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E ....Filhos que “ficam à solta”, sem serem cobrados ou punidos em seus erros, se sentem infelizes. Nenhum adolescente admira pais molengas, desinteressados que não cobram nem limitam nada, pois consideram isto um sinal de desamor</a:t>
            </a:r>
            <a:r>
              <a:rPr lang="pt-BR" sz="11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1504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3aa9ef04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3aa9ef04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952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terceirização muitas vezes é a saída necessária para que os adultos responsáveis pelas crianças possam trabalhar e garantir o sustento da família.</a:t>
            </a:r>
          </a:p>
          <a:p>
            <a:pPr marL="158750" indent="0" fontAlgn="base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5735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escola integral implica possivelmente numa das maiores alterações históricas na vida das crianças, em relação às gerações anteriores.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criança, nesta rotina, permanece o dia inteiro na escola. Isso implica que terão suas vidas marcadas por várias características importantes, dentre as quais vamos destacar quatro: 1) cerceamento de tempo e espaço; 2) cultura da agenda; 3) vida coletiva e institucionalizada; 4) excesso de controle e vigilância. 5) crechites. Vamos refletir um pouco sobre cada uma dessas características.</a:t>
            </a:r>
          </a:p>
          <a:p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Cerceamento de tempo e espaço -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pesada rotina da educação escolar em tempo integral acaba cerceando o tempo que a criança dispõe para viver outras experiências interessantes da infância (parque, rua, convívio com família, vizinhos e comunidade). Cerceamento que limita experiências significativas para as crianças, como a exploração criativa de outros espaços urbanos.</a:t>
            </a:r>
          </a:p>
          <a:p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Cultura da agenda -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 escola integral, a criança tem pouco tempo livre, seja para descansar, seja para inventar suas próprias brincadeiras e poder concluí-las no seu tempo, seja para aprofundar as amizades, pois permanece 7 a 9 horas por dia em atividades com fins educativos, seguindo uma agenda pré-determinada. </a:t>
            </a:r>
          </a:p>
          <a:p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Vida coletiva e institucionalizada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- A criança vive a maior parte do tempo em que está desperta em espaços coletivos, tendo pouca atenção individual. Essa constatação requer uma reflexão importante sobre a infância, em especial os primeiros 7 anos de vida. </a:t>
            </a:r>
          </a:p>
          <a:p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Excesso de controle e vigilância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- Quando as famílias matriculam seus filhos na escola integral, uma das principais demandas é que as crianças sejam protegidas e fiquem bem cuidadas enquanto os pais trabalham. Para atender esta demanda social de proteção das crianças, as escolas costumam adotar uma política de bastante zelo e cuidados, mantendo todos os seus espaços supervisionados para evitar acidentes, brigas, conflitos ou qualquer outro problema que possa colocar as crianças em risco. Neste sentido, a criança fica o tempo todo sob a supervisão de um adulto, restando quase nenhum espaço para a criança vivenciar suas próprias experiências, resolver seus conflitos, inventar suas brincadeiras com liberdade. </a:t>
            </a:r>
          </a:p>
          <a:p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Crechites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-  são as doenças que frequentemente aparecem nas crianças após o início da vida escolar precoce, principalmente nos menores de 3 anos. São doenças de repetição das vias respiratórias, infecções virais ou bacterianas; síndrome gripal, resfriados, otites, sinusites e pneumonias de repetição, além de quadros digestivos. 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Famílias de crianças pequenas que tem o privilégio de ficar no ambiente do lar, nesta fase, serão muito mais protegidas e menos expostas às contaminações e infecções recorrentes.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infância terceirizada, vivida na escola em tempo integral, acaba se configurando justamente como o espaço onde a vida não é integral, uma vez que a criança tem sua existência restrita a um único ambiente e a uma única lógica (profissional/formal), na qual prevalece a preocupação com o futuro, deixando de lado a criança do presente.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42918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0721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família a primeira instituição social com a qual a criança tem contato e aqui se estabelece a noção de limites –com respeito –visão do outro e os valores de aceitação. Ela supre as necessidades básicas e as primeiras relações afetivas – Carinho – Contato –Apego – Aconchego – Aceitação e  Cuidados...e precisa de Atenção e Tempo.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Não nascemos prontos, precisamos ser humanizados...e o homem sempre será um projeto em eterna construção.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4115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Clr>
                <a:srgbClr val="FF832F"/>
              </a:buClr>
              <a:buNone/>
              <a:defRPr/>
            </a:pPr>
            <a:r>
              <a:rPr lang="pt-BR" sz="1100" b="0" i="0" u="none" strike="noStrike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 falta de </a:t>
            </a:r>
            <a:r>
              <a:rPr lang="pt-BR" sz="1100" b="1" i="0" u="none" strike="noStrike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valores</a:t>
            </a:r>
            <a:r>
              <a:rPr lang="pt-BR" sz="1100" b="0" i="0" u="none" strike="noStrike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leva uma falha de caráter (porque limites</a:t>
            </a:r>
            <a:r>
              <a:rPr lang="pt-BR" sz="1100" b="0" i="0" u="none" strike="noStrike" cap="non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devem ser colocados em função dos valores)</a:t>
            </a:r>
            <a:endParaRPr lang="pt-BR" sz="1100" b="0" i="0" u="none" strike="noStrike" cap="none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Clr>
                <a:srgbClr val="FF832F"/>
              </a:buClr>
              <a:buNone/>
              <a:defRPr/>
            </a:pPr>
            <a:r>
              <a:rPr lang="pt-BR" sz="1100" b="0" i="0" u="none" strike="noStrike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Pode levar a comportamentos disfuncionais:</a:t>
            </a:r>
          </a:p>
          <a:p>
            <a:pPr marL="363538" indent="-363538">
              <a:buClr>
                <a:srgbClr val="FF832F"/>
              </a:buClr>
              <a:buFont typeface="Wingdings" panose="05000000000000000000" pitchFamily="2" charset="2"/>
              <a:buChar char="q"/>
              <a:defRPr/>
            </a:pPr>
            <a:r>
              <a:rPr lang="pt-BR" sz="1100" b="0" i="0" u="none" strike="noStrike" cap="none" dirty="0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Traumas no amadurecimento – frágeis emocionalmente,</a:t>
            </a:r>
            <a:r>
              <a:rPr lang="pt-BR" sz="1100" b="0" i="0" u="none" strike="noStrike" cap="none" baseline="0" dirty="0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falta de resiliência e pouco resistentes a frustações - depressão</a:t>
            </a:r>
            <a:endParaRPr lang="pt-BR" sz="1100" b="0" i="0" u="none" strike="noStrike" cap="none" dirty="0" smtClean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3538" indent="-363538">
              <a:buClr>
                <a:srgbClr val="FF832F"/>
              </a:buClr>
              <a:buFont typeface="Wingdings" panose="05000000000000000000" pitchFamily="2" charset="2"/>
              <a:buChar char="q"/>
              <a:defRPr/>
            </a:pPr>
            <a:r>
              <a:rPr lang="pt-BR" sz="1100" b="0" i="0" u="none" strike="noStrike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reflete num </a:t>
            </a:r>
            <a:r>
              <a:rPr lang="pt-BR" sz="1100" b="0" i="0" u="none" strike="noStrike" cap="none" dirty="0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sentimento negativo de respeito a si mesmo </a:t>
            </a:r>
            <a:r>
              <a:rPr lang="pt-BR" sz="1100" b="0" i="0" u="none" strike="noStrike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 aos outros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32495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21677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24418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09759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Caro</a:t>
            </a:r>
            <a:r>
              <a:rPr lang="pt-BR" baseline="0" dirty="0" smtClean="0"/>
              <a:t> coordenador: lembre-se de ter em mãos o link para a avaliação dos participantes.</a:t>
            </a:r>
          </a:p>
          <a:p>
            <a:r>
              <a:rPr lang="pt-BR" baseline="0" dirty="0" smtClean="0"/>
              <a:t>Verifique o arquivo para imissão dos certificados ou informe sobre o envio por email.</a:t>
            </a:r>
          </a:p>
          <a:p>
            <a:r>
              <a:rPr lang="pt-BR" baseline="0" dirty="0" smtClean="0"/>
              <a:t>Comemore com os participantes a conclusão do curso. Se possível inclua os filhos gravando vídeos antecipadamente, ... cartões, música, dança.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975691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3aa9ef04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3aa9ef042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218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 fontAlgn="t"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Ementas:</a:t>
            </a:r>
          </a:p>
          <a:p>
            <a:pPr rtl="0" fontAlgn="t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HISTÓRICO GERACIONAL</a:t>
            </a:r>
            <a:r>
              <a:rPr lang="pt-BR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– FORMAÇÃO DO PAI E DA MÃE- ESTILOS PARENTAIS – PAPEL DOS AVÓS</a:t>
            </a: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rtl="0" fontAlgn="t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GESTAÇÃO E VIDA INTRAUTERINA – PRIMEIRAS RELAÇÕES AFETIVAS -BEM ESTAR DO BEBÊ:</a:t>
            </a:r>
            <a:r>
              <a:rPr lang="pt-BR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AMAMENTAÇÃO, SONO</a:t>
            </a:r>
            <a:r>
              <a:rPr lang="pt-BR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–VÍNCULOS AFETIVOS</a:t>
            </a: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rtl="0" fontAlgn="t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CARACTERÍSTICAS FÍSICAS, MOTORAS, DA SEXUALIDADE</a:t>
            </a:r>
            <a:r>
              <a:rPr lang="pt-BR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 COGNITIVAS DA FASE</a:t>
            </a: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rtl="0" fontAlgn="t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AUTOESTIMA – AUTONOMIA – ELOGIOS – EMOÇÕES – CNV</a:t>
            </a:r>
          </a:p>
          <a:p>
            <a:pPr rtl="0" fontAlgn="t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PROCESSO EDUCATIVO –TELAS ( I DISORDERS) – LIMTES- SEGURANÇA- INSTITUCIONALIZAÇÃO PRECOCE – CRECHITES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8199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3aa9ef04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3aa9ef042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Compartilhar o convite à ação: Troque o “pare de chorar” por uma alternativa sugerida ...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Ou estipular a hora da brincadeira: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9651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318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 err="1" smtClean="0"/>
              <a:t>Video</a:t>
            </a:r>
            <a:r>
              <a:rPr lang="pt-BR" dirty="0" smtClean="0"/>
              <a:t>-aula sobre o Processo Educativo : https://youtu.be/K8GdutwP34w</a:t>
            </a:r>
          </a:p>
          <a:p>
            <a:pPr marL="158750" lvl="0" indent="0">
              <a:buNone/>
            </a:pPr>
            <a:r>
              <a:rPr lang="pt-BR" dirty="0" smtClean="0"/>
              <a:t>Use o vídeo substituindo</a:t>
            </a:r>
            <a:r>
              <a:rPr lang="pt-BR" baseline="0" dirty="0" smtClean="0"/>
              <a:t> os 2 próximos slides ou indique o link/</a:t>
            </a:r>
            <a:r>
              <a:rPr lang="pt-BR" baseline="0" dirty="0" err="1" smtClean="0"/>
              <a:t>QRcode</a:t>
            </a:r>
            <a:r>
              <a:rPr lang="pt-BR" baseline="0" dirty="0" smtClean="0"/>
              <a:t> como reforço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1512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Ação sobre o meio:</a:t>
            </a: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 ambiente ideal e mais importante é o lar. Espaço onde deve haver: harmonia, pontos de vistas semelhantes e equilíbrio familiar, porque a criança precisa de uma reposta coerente e segura. Deve ser também um ambiente onde a criança encontre o afeto e a segurança que necessita. Aqui entram todos com quem convive: pais, avós, tios, irmãos, parentes, amigos, vizinhos, professores, cuidadores, empregados .</a:t>
            </a:r>
          </a:p>
          <a:p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Deve-se afastar obstáculos (não as dificuldades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 que prejudicam seu desenvolvimento ou põe em risco sua segurança. Exemplo: - afastar remédios, afastar produtos de limpeza, cuidados com o fogão, colocar redes de proteção nas janelas, colocar grade na cama, afastar objetos cortantes, afastar brinquedos não adequados, afastar objetos que possam quebrar, não deixar celular (</a:t>
            </a:r>
            <a:r>
              <a:rPr lang="pt-BR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techs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 à disposição (como orientar para não utilizar se deixamos à disposição?), não oferecer bebidas como refrigerantes e alcóolicas, (uma boa nutrição passa por hábitos saudáveis).</a:t>
            </a:r>
          </a:p>
          <a:p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Apresentar limites, regras, que além de oferecer proteção física garantem segurança emocional.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Quanto às dificuldades, proporcionar à criança vencê-las, acreditando nas suas potencialidades e capacidade de ultrapassar desafios próprios de sua fase.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escolha da escola, por suas metas, ética, critérios, metodologia de ensino e formas de encaminhamento semelhantes aos da família são uma boa parceria e oportuniza à criança um aprendizado rico e interativo.</a:t>
            </a:r>
          </a:p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1578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Exemplo dado pelos pais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manter horários, falar sem gritar, arrumar nossas desordens, respeitar os outros, manter hábitos de higiene, não mentir, alimentação saudável, uso equilibrado dos eletrônicos. </a:t>
            </a: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Orientando -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Mudando de atividade quando não for adequada ou a coloca em risco. Por exemplo trocar a bola (quando em lugar inadequado) por um brinquedo educativo, contar histórias, dançar, recortar; quando algo não deve ser feito, como molhar a casa, dizer “não” porque as crianças pequenas já são sensíveis ao “não pode”, dito com ênfase pelo pais ou cuidadores. A criança tem muita energia e precisa queimá-la, e depende da orientação do educador para que seja realizada positivamente. Importante </a:t>
            </a: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orientar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por meio dos brinquedos. “Pelo </a:t>
            </a:r>
            <a:r>
              <a:rPr lang="pt-BR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“brincar”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criança aprende a expressar gestos, emoções, interagir e viver entre pares; a conhecer e a integrar-se no meio ambiente em que vive. O</a:t>
            </a:r>
            <a:r>
              <a:rPr lang="pt-BR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brinquedo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é a primeira ferramenta que ensina a criança a lidar com o mundo”.(</a:t>
            </a:r>
            <a:r>
              <a:rPr lang="pt-BR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Khater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Orientando pelo diálogo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- histórias de representações, direção de atividades lúdicas, regras, através de brincadeiras, cada situação é uma oportunidade de aprendizado e exercício da vontade.</a:t>
            </a:r>
          </a:p>
          <a:p>
            <a:pPr lvl="0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autoridade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deve ser amorosa e firme. Quando pequenos (0 a 3 anos) a ordem deve ser obedecida sem muita explicação porque a criança está num nível de maturidade intelectual que impede sua compreensão. Um olhar firme já representa uma ordem.</a:t>
            </a:r>
          </a:p>
          <a:p>
            <a:pPr lvl="0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gestão de consequências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deve estar sempre ligada à ação. Quando você aceitar dividir o brinquedo, você pode voltar a brincar com o amiguinho. A criança gosta de regras, não de limites. Use essa informação e faça combinados (poucos combinados, feitos em conjunto, fáceis de entender, fáceis de cumprir e expostos visualmente). O esperado é que os pais e educadores encontrem maneiras de apresentar limites e disciplina, de forma firme e carinhosa, valorizando as conquistas e ações das crianças, fazendo com que assumam as consequências de suas ações. Sejam positivas ou negativas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lvl="0"/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É importante </a:t>
            </a: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elogiar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condutas positivas e espontâneas.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Devemos elogiar as atitudes, não a pessoa. O elogio deve ser específico, não genérico. </a:t>
            </a:r>
            <a:r>
              <a:rPr lang="pt-BR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Ex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Parabéns pelo esforço. Sua atitude foi muito gentil dividindo </a:t>
            </a:r>
            <a:r>
              <a:rPr lang="pt-BR" sz="1100" b="1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seu brinquedo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!</a:t>
            </a: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Nelsen (2015), sugere várias estratégias não punitivas que ajudam as crianças a desenvolver autodisciplina e cooperação, tais como: “...criar rotinas, oferecer escolhas limitadas, pedir ajuda, lidar com a crença por trás do comportamento, decidir o que você vai fazer em vez de o que você vai obrigar o seu filho a fazer, resolver conflitos com dignidade e respeito, abraçar ...” (NELSEN, 2015, pg102).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 recolher os brinquedos tem sido motivo de estresse, deixe claro ao seu filho que a partir de então, se eles não guardarem você o fará, não entanto não poderão mais brincar com esses brinquedos até que eles demostrem que irão cuidar deles e guardar no lugar certo. Muitas vezes esse é um problema porque os pais compram brinquedos demais.</a:t>
            </a:r>
          </a:p>
          <a:p>
            <a:pPr marL="15875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2166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 Processo educativos com aplicação de limites</a:t>
            </a:r>
            <a:r>
              <a:rPr lang="pt-BR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 regras também levam à proteção e segurança.</a:t>
            </a:r>
            <a:endParaRPr lang="pt-B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pt-BR" sz="12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Fazer </a:t>
            </a:r>
            <a:r>
              <a:rPr lang="pt-BR" sz="12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menção rápida</a:t>
            </a:r>
            <a:r>
              <a:rPr lang="pt-BR" sz="1200" b="1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 mandar material por </a:t>
            </a:r>
            <a:r>
              <a:rPr lang="pt-BR" sz="1200" b="1" i="0" u="none" strike="noStrike" cap="none" baseline="0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email</a:t>
            </a:r>
            <a:r>
              <a:rPr lang="pt-BR" sz="1200" b="1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ou grupo de </a:t>
            </a:r>
            <a:r>
              <a:rPr lang="pt-BR" sz="1200" b="1" i="0" u="none" strike="noStrike" cap="none" baseline="0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whats</a:t>
            </a:r>
            <a:r>
              <a:rPr lang="pt-BR" sz="1200" b="1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– geralmente são atitudes que educam pela interferência sobre o  meio ...</a:t>
            </a:r>
            <a:endParaRPr lang="pt-BR" sz="12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Proteger e cuidar das crianças é obrigação de todos. Tragicamente, a maioria das pessoas não percebe ou inconscientemente coloca em risco os pequenos.</a:t>
            </a:r>
          </a:p>
          <a:p>
            <a:pPr marL="158750" indent="0"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Os acidentes são, em grande parte, passíveis de prevenção e, portanto, colocar esse assunto em discussão é fundamental.</a:t>
            </a:r>
          </a:p>
          <a:p>
            <a:pPr marL="158750" indent="0"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São pontos que exigem atenção:</a:t>
            </a:r>
          </a:p>
          <a:p>
            <a:pPr lvl="0"/>
            <a:r>
              <a:rPr lang="pt-BR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 USO DAS CADEIRINHAS - é </a:t>
            </a:r>
            <a:r>
              <a:rPr lang="pt-BR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um importante método de segurança que reduz em 71% as mortes em caso de acidentes.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Nenhum ser humano pode competir com a energia cinética gerada no momento da colisão e, como demonstrado pelas evidências científicas, o uso das cadeirinhas é o método mais eficiente de prevenção de mortes e lesões graves. </a:t>
            </a: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Segurança é obrigatória!</a:t>
            </a: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ACIDENTES DE TRÂNSITO COM CRIANÇAS -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Menores de 5 anos correm em direção à rua, têm pouca habilidade para julgar a distância e velocidade dos veículos e se distraem facilmente por seus pares ou com outros estímulos do ambiente.</a:t>
            </a: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CRIANÇAS PEQUENAS PODEM MORRER DENTRO DE CARROS AQUECIDOS!</a:t>
            </a: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Qualquer pai, mãe ou responsável pode esquecer que há uma criança no banco de trás – em momentos de estresse, de distração ou de cansaço.</a:t>
            </a: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PATINETE -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Sempre o não motorizado – de 2 a 5 anos preferencialmente com Três rodas (duas dianteiras, uma traseira) e na faixa de 5 a 10 anos não motorizado com duas rodas (se a criança já está segura e adaptada com o modelo anterior). </a:t>
            </a: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BRINQUEDOS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Brincar é essencial para o desenvolvimento de qualquer criança, sobretudo na primeira infância. Vai muito além da diversão e da fantasia. Envolve um processo permanente de descoberta. É no momento da brincadeira, aliás, que os pais, familiares e cuidadores demonstram que se importam com os pequenos, criando e consolidando laços afetivos. Observe os tipos de brinquedo mais recomendados para cada um dos ciclos segundo o desenvolvimento da criança.</a:t>
            </a: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PISCINAS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– observe as principais regras de segurança em piscinas, para serem aplicadas em casa ou nos clubes.</a:t>
            </a: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ANIMAIS DE ESTIMAÇÃO -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convivência entre pets e crianças é muito benéfica para ambos e deve ser incentivada. Porém, mesmo se tratando de um animal extremamente dócil e carinhoso, o contato entre o ele e a criança deve ser feito sempre sob supervisão para evitar acidentes graves.</a:t>
            </a: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QUEIMADURAS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- A prevenção é a única medida realmente eficaz para se evitar o sofrimento, as complicações e as mortes causadas pelas </a:t>
            </a: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queimaduras.</a:t>
            </a: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ENGASGOS -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Alimentos e objetos pequenos devem ficar longe do alcance de crianças de até 4 anos de idade.</a:t>
            </a: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QUEDAS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– As quedas representam a causa mais comum de acidentes.</a:t>
            </a: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ESPORTES -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Estima-se que mais da metade das lesões ocorridas durante atividades esportivas em crianças e adolescentes possa ser prevenida.</a:t>
            </a: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INTOXICAÇÃO -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A exposição a substâncias tóxicas é muito comum na infância, particularmente nos primeiros anos de vida.</a:t>
            </a:r>
          </a:p>
          <a:p>
            <a:pPr lvl="0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ABUSO SEXUAL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– O abuso sexual infantojuvenil é um fenômeno complexo, que pode ocorrer com meninos e meninas, em todas as classes sociais. Os atos sexuais envolvendo crianças ou adolescentes são bastante variados, podendo inclusive ocorrer sem contato físico.</a:t>
            </a:r>
          </a:p>
          <a:p>
            <a:pPr marL="158750" indent="0">
              <a:buNone/>
            </a:pP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fontAlgn="base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2993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929D19-A5D8-1149-0CD3-8D64B2534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62BD56C-386A-4463-AEF0-7707B4100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9936" y="4389189"/>
            <a:ext cx="1449094" cy="251639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7C3291E-5E66-67B2-8DFF-F53443B83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778" y="591670"/>
            <a:ext cx="5627594" cy="2532165"/>
          </a:xfrm>
        </p:spPr>
        <p:txBody>
          <a:bodyPr>
            <a:normAutofit/>
          </a:bodyPr>
          <a:lstStyle>
            <a:lvl1pPr marL="114300" indent="0">
              <a:buNone/>
              <a:defRPr sz="3200" b="0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25D7D21-20FF-7BB5-CC78-72904E535E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6778" y="3352137"/>
            <a:ext cx="5627594" cy="1562763"/>
          </a:xfrm>
        </p:spPr>
        <p:txBody>
          <a:bodyPr>
            <a:normAutofit/>
          </a:bodyPr>
          <a:lstStyle>
            <a:lvl1pPr marL="114300" indent="0" algn="r">
              <a:buNone/>
              <a:defRPr sz="2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4473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7932"/>
            <a:ext cx="4552603" cy="3595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83483"/>
            <a:ext cx="3860079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17519" y="4773255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0" y="1"/>
            <a:ext cx="4000499" cy="5143499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523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2318"/>
            <a:ext cx="4579497" cy="36119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56075"/>
            <a:ext cx="388025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0" y="1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8DEAA73-9F98-B78D-FA9C-6477496D62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2330" y="473419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72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1820189"/>
            <a:ext cx="2295362" cy="3323311"/>
          </a:xfrm>
          <a:prstGeom prst="rect">
            <a:avLst/>
          </a:prstGeom>
        </p:spPr>
      </p:pic>
      <p:pic>
        <p:nvPicPr>
          <p:cNvPr id="5" name="Imagem 4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0AF22357-DDD5-63AD-958B-349DE2717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66" y="154190"/>
            <a:ext cx="1493526" cy="259355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43300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1820189"/>
            <a:ext cx="2295362" cy="3323311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CAF841C-1953-58BB-EE99-609D703A3A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6144" y="158342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2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975B4EDE-4DFD-654D-5058-BBEAE3AA43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3671553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39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2139E64-306B-CE32-946F-4D6B42D54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03" t="1870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D80FB1B-5F44-11D1-4D9B-E72A95B4E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2867" y="221425"/>
            <a:ext cx="1449094" cy="25163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7FD89D2-182F-F7E1-5A36-AD558288DA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231" y="664976"/>
            <a:ext cx="2824163" cy="612775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chemeClr val="tx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8BA559A-FE70-3923-653F-000809BDD9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5888" y="2571750"/>
            <a:ext cx="4914900" cy="23510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1173682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70546"/>
            <a:ext cx="4746625" cy="1186001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5F00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bg2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26554B97-24AF-E0C6-017C-060EC9F8BB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189413"/>
            <a:ext cx="4746625" cy="617537"/>
          </a:xfrm>
        </p:spPr>
        <p:txBody>
          <a:bodyPr>
            <a:normAutofit/>
          </a:bodyPr>
          <a:lstStyle>
            <a:lvl1pPr marL="114300" indent="0">
              <a:buNone/>
              <a:defRPr sz="2000">
                <a:solidFill>
                  <a:srgbClr val="00AE4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  <p:pic>
        <p:nvPicPr>
          <p:cNvPr id="14" name="Imagem 13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8DE2D4F-6094-6533-37BE-5B901C2C6F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48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05970"/>
            <a:ext cx="4746625" cy="1250577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C62C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tx1">
                    <a:lumMod val="8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74A7356-9748-04F1-235C-5959D98C34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208463"/>
            <a:ext cx="4746625" cy="525462"/>
          </a:xfrm>
        </p:spPr>
        <p:txBody>
          <a:bodyPr>
            <a:noAutofit/>
          </a:bodyPr>
          <a:lstStyle>
            <a:lvl1pPr marL="114300" indent="0">
              <a:buNone/>
              <a:defRPr sz="2000">
                <a:solidFill>
                  <a:srgbClr val="FFC62C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</p:spTree>
    <p:extLst>
      <p:ext uri="{BB962C8B-B14F-4D97-AF65-F5344CB8AC3E}">
        <p14:creationId xmlns:p14="http://schemas.microsoft.com/office/powerpoint/2010/main" val="3031367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A3E3167-C8C6-ACFC-772F-B10527944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5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FE4BB65-3CB6-F2BD-8B1A-5337B9975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A9E1560-A23A-F15F-E174-945CD8A09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840" y="208494"/>
            <a:ext cx="1493526" cy="259355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3CF70932-7635-72E9-FF51-64535C615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2509" y="467849"/>
            <a:ext cx="3825875" cy="6143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BCBF4CF-5762-DF85-C155-04230433BB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44707" y="1479176"/>
            <a:ext cx="6535178" cy="2286000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5D98A27-11D8-AB3C-C47E-108B323C34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79750" y="3940175"/>
            <a:ext cx="5243513" cy="987425"/>
          </a:xfrm>
        </p:spPr>
        <p:txBody>
          <a:bodyPr>
            <a:noAutofit/>
          </a:bodyPr>
          <a:lstStyle>
            <a:lvl1pPr marL="114300" indent="0">
              <a:lnSpc>
                <a:spcPct val="100000"/>
              </a:lnSpc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515255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3279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2162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5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F22E3CD-7EDF-5A48-5334-38FC272D6D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190"/>
          <a:stretch/>
        </p:blipFill>
        <p:spPr>
          <a:xfrm>
            <a:off x="0" y="0"/>
            <a:ext cx="2541494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150A44F-3002-671B-8680-44FE52125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41600" y="262731"/>
            <a:ext cx="4243294" cy="592138"/>
          </a:xfrm>
        </p:spPr>
        <p:txBody>
          <a:bodyPr>
            <a:noAutofit/>
          </a:bodyPr>
          <a:lstStyle>
            <a:lvl1pPr marL="114300" indent="0" algn="l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CC23896-A6AA-3E42-320B-0F14FD0A83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41600" y="1082675"/>
            <a:ext cx="6207125" cy="3502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926AFC4-6767-6CEC-5B09-CBC4AE303B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5199" y="255494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01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3405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929D19-A5D8-1149-0CD3-8D64B2534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62BD56C-386A-4463-AEF0-7707B4100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2868" b="-17560"/>
          <a:stretch/>
        </p:blipFill>
        <p:spPr>
          <a:xfrm>
            <a:off x="189244" y="4420011"/>
            <a:ext cx="827898" cy="295827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7C3291E-5E66-67B2-8DFF-F53443B83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778" y="591670"/>
            <a:ext cx="5627594" cy="2532165"/>
          </a:xfrm>
        </p:spPr>
        <p:txBody>
          <a:bodyPr>
            <a:normAutofit/>
          </a:bodyPr>
          <a:lstStyle>
            <a:lvl1pPr marL="114300" indent="0">
              <a:buNone/>
              <a:defRPr sz="3200" b="0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25D7D21-20FF-7BB5-CC78-72904E535E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6778" y="3352137"/>
            <a:ext cx="5627594" cy="1562763"/>
          </a:xfrm>
        </p:spPr>
        <p:txBody>
          <a:bodyPr>
            <a:normAutofit/>
          </a:bodyPr>
          <a:lstStyle>
            <a:lvl1pPr marL="114300" indent="0" algn="r">
              <a:buNone/>
              <a:defRPr sz="2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629153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FE4BB65-3CB6-F2BD-8B1A-5337B9975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A9E1560-A23A-F15F-E174-945CD8A09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840" y="208494"/>
            <a:ext cx="1493526" cy="259355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3CF70932-7635-72E9-FF51-64535C615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2509" y="467849"/>
            <a:ext cx="3825875" cy="6143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BCBF4CF-5762-DF85-C155-04230433BB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44707" y="1479176"/>
            <a:ext cx="6535178" cy="2286000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5D98A27-11D8-AB3C-C47E-108B323C34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79750" y="3940175"/>
            <a:ext cx="5243513" cy="987425"/>
          </a:xfrm>
        </p:spPr>
        <p:txBody>
          <a:bodyPr>
            <a:noAutofit/>
          </a:bodyPr>
          <a:lstStyle>
            <a:lvl1pPr marL="114300" indent="0">
              <a:lnSpc>
                <a:spcPct val="100000"/>
              </a:lnSpc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936868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F22E3CD-7EDF-5A48-5334-38FC272D6D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190"/>
          <a:stretch/>
        </p:blipFill>
        <p:spPr>
          <a:xfrm>
            <a:off x="0" y="0"/>
            <a:ext cx="2541494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150A44F-3002-671B-8680-44FE52125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41600" y="262731"/>
            <a:ext cx="4243294" cy="592138"/>
          </a:xfrm>
        </p:spPr>
        <p:txBody>
          <a:bodyPr>
            <a:noAutofit/>
          </a:bodyPr>
          <a:lstStyle>
            <a:lvl1pPr marL="114300" indent="0" algn="l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CC23896-A6AA-3E42-320B-0F14FD0A83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41600" y="1082675"/>
            <a:ext cx="6207125" cy="3502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926AFC4-6767-6CEC-5B09-CBC4AE303B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5199" y="255494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30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6E3481-6DB0-8909-07BA-001D58951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/>
          <a:stretch/>
        </p:blipFill>
        <p:spPr>
          <a:xfrm>
            <a:off x="0" y="0"/>
            <a:ext cx="2973788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934A2E-3AA9-F001-0E79-F73FBC13BC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8900" y="249238"/>
            <a:ext cx="4450976" cy="623888"/>
          </a:xfrm>
        </p:spPr>
        <p:txBody>
          <a:bodyPr>
            <a:noAutofit/>
          </a:bodyPr>
          <a:lstStyle>
            <a:lvl1pPr marL="114300" indent="0" algn="l">
              <a:lnSpc>
                <a:spcPct val="100000"/>
              </a:lnSpc>
              <a:buNone/>
              <a:defRPr sz="2800"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EE35C34-0A26-F2BF-2749-434409CFBB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28900" y="1122363"/>
            <a:ext cx="6097588" cy="35401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1495648-DD78-9D54-6248-E2B3F82D06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4830" y="249238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34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658BE01-F1FE-E604-E5FD-CEFA9C4EB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52" t="18852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3CC38D6-6ABA-984E-BAAC-A28A28A212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735" y="760414"/>
            <a:ext cx="3327400" cy="725487"/>
          </a:xfrm>
        </p:spPr>
        <p:txBody>
          <a:bodyPr>
            <a:noAutofit/>
          </a:bodyPr>
          <a:lstStyle>
            <a:lvl1pPr marL="114300" indent="0" algn="ctr">
              <a:buNone/>
              <a:defRPr sz="2800" b="1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6EFF2DA-B7B0-3C1E-9EE3-C4B9C4D80E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77771" y="2474259"/>
            <a:ext cx="5224182" cy="250096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26AE4C3-529C-CAAE-4402-FBD5B60FE7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3841" y="257439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80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112381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112382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-20171"/>
            <a:ext cx="1185057" cy="1715770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392" y="220928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47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112381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112382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F378944-B164-2C27-560E-2DD640A8AD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694" y="228644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83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623147"/>
            <a:ext cx="4708960" cy="625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81174"/>
            <a:ext cx="4708960" cy="36469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392" y="220928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0" y="0"/>
            <a:ext cx="4000499" cy="5143499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702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480284"/>
            <a:ext cx="470896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22829"/>
            <a:ext cx="4708960" cy="3705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0" y="0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AD04EBD-4EF6-9383-6ED0-6B4E46C842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417" y="16493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2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6E3481-6DB0-8909-07BA-001D58951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/>
          <a:stretch/>
        </p:blipFill>
        <p:spPr>
          <a:xfrm>
            <a:off x="0" y="0"/>
            <a:ext cx="2973788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934A2E-3AA9-F001-0E79-F73FBC13BC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8900" y="249238"/>
            <a:ext cx="4450976" cy="623888"/>
          </a:xfrm>
        </p:spPr>
        <p:txBody>
          <a:bodyPr>
            <a:noAutofit/>
          </a:bodyPr>
          <a:lstStyle>
            <a:lvl1pPr marL="114300" indent="0" algn="l">
              <a:lnSpc>
                <a:spcPct val="100000"/>
              </a:lnSpc>
              <a:buNone/>
              <a:defRPr sz="2800"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EE35C34-0A26-F2BF-2749-434409CFBB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28900" y="1122363"/>
            <a:ext cx="6097588" cy="35401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1495648-DD78-9D54-6248-E2B3F82D06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4830" y="249238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4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7932"/>
            <a:ext cx="4552603" cy="3595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83483"/>
            <a:ext cx="3860079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17519" y="4773255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0" y="1"/>
            <a:ext cx="4000499" cy="5143499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54354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2318"/>
            <a:ext cx="4579497" cy="36119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56075"/>
            <a:ext cx="388025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0" y="1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8DEAA73-9F98-B78D-FA9C-6477496D62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2330" y="473419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91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060957"/>
            <a:ext cx="1438382" cy="2082543"/>
          </a:xfrm>
          <a:prstGeom prst="rect">
            <a:avLst/>
          </a:prstGeom>
        </p:spPr>
      </p:pic>
      <p:pic>
        <p:nvPicPr>
          <p:cNvPr id="5" name="Imagem 4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0AF22357-DDD5-63AD-958B-349DE2717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66" y="154190"/>
            <a:ext cx="1493526" cy="259355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577422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1820189"/>
            <a:ext cx="2295362" cy="3323311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CAF841C-1953-58BB-EE99-609D703A3A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6144" y="158342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75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975B4EDE-4DFD-654D-5058-BBEAE3AA43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17249298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22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2139E64-306B-CE32-946F-4D6B42D54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03" t="1870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D80FB1B-5F44-11D1-4D9B-E72A95B4E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2867" y="221425"/>
            <a:ext cx="1449094" cy="25163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7FD89D2-182F-F7E1-5A36-AD558288DA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231" y="664976"/>
            <a:ext cx="2824163" cy="612775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chemeClr val="tx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8BA559A-FE70-3923-653F-000809BDD9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5888" y="2571750"/>
            <a:ext cx="4914900" cy="23510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10987199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70546"/>
            <a:ext cx="4746625" cy="1186001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5F00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bg2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26554B97-24AF-E0C6-017C-060EC9F8BB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189413"/>
            <a:ext cx="4746625" cy="617537"/>
          </a:xfrm>
        </p:spPr>
        <p:txBody>
          <a:bodyPr>
            <a:normAutofit/>
          </a:bodyPr>
          <a:lstStyle>
            <a:lvl1pPr marL="114300" indent="0">
              <a:buNone/>
              <a:defRPr sz="2000">
                <a:solidFill>
                  <a:srgbClr val="00AE4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  <p:pic>
        <p:nvPicPr>
          <p:cNvPr id="14" name="Imagem 13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8DE2D4F-6094-6533-37BE-5B901C2C6F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76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05970"/>
            <a:ext cx="4746625" cy="1250577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C62C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tx1">
                    <a:lumMod val="8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74A7356-9748-04F1-235C-5959D98C34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208463"/>
            <a:ext cx="4746625" cy="525462"/>
          </a:xfrm>
        </p:spPr>
        <p:txBody>
          <a:bodyPr>
            <a:noAutofit/>
          </a:bodyPr>
          <a:lstStyle>
            <a:lvl1pPr marL="114300" indent="0">
              <a:buNone/>
              <a:defRPr sz="2000">
                <a:solidFill>
                  <a:srgbClr val="FFC62C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</p:spTree>
    <p:extLst>
      <p:ext uri="{BB962C8B-B14F-4D97-AF65-F5344CB8AC3E}">
        <p14:creationId xmlns:p14="http://schemas.microsoft.com/office/powerpoint/2010/main" val="3530086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A3E3167-C8C6-ACFC-772F-B10527944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7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658BE01-F1FE-E604-E5FD-CEFA9C4EB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52" t="18852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3CC38D6-6ABA-984E-BAAC-A28A28A212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735" y="760414"/>
            <a:ext cx="3327400" cy="725487"/>
          </a:xfrm>
        </p:spPr>
        <p:txBody>
          <a:bodyPr>
            <a:noAutofit/>
          </a:bodyPr>
          <a:lstStyle>
            <a:lvl1pPr marL="114300" indent="0" algn="ctr">
              <a:buNone/>
              <a:defRPr sz="2800" b="1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6EFF2DA-B7B0-3C1E-9EE3-C4B9C4D80E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77771" y="2474259"/>
            <a:ext cx="5224182" cy="250096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26AE4C3-529C-CAAE-4402-FBD5B60FE7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3841" y="257439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461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327F94B-B8EB-0471-704A-6D8654B86E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DA49114-1D1D-A0DC-3114-712B160C17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6559" y="4586513"/>
            <a:ext cx="1575003" cy="27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432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79520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46558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69552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46980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78627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51005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30640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03262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931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112381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112382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-20171"/>
            <a:ext cx="1185057" cy="1715770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392" y="220928"/>
            <a:ext cx="1493526" cy="259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112381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112382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F378944-B164-2C27-560E-2DD640A8AD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694" y="228644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37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623147"/>
            <a:ext cx="4708960" cy="625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81174"/>
            <a:ext cx="4708960" cy="36469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392" y="220928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0" y="0"/>
            <a:ext cx="4000499" cy="5143499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95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480284"/>
            <a:ext cx="470896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22829"/>
            <a:ext cx="4708960" cy="3705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0" y="0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AD04EBD-4EF6-9383-6ED0-6B4E46C842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417" y="16493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71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2" r:id="rId4"/>
    <p:sldLayoutId id="2147483677" r:id="rId5"/>
    <p:sldLayoutId id="2147483651" r:id="rId6"/>
    <p:sldLayoutId id="2147483713" r:id="rId7"/>
    <p:sldLayoutId id="2147483714" r:id="rId8"/>
    <p:sldLayoutId id="2147483757" r:id="rId9"/>
    <p:sldLayoutId id="2147483780" r:id="rId10"/>
    <p:sldLayoutId id="2147483781" r:id="rId11"/>
    <p:sldLayoutId id="2147483678" r:id="rId12"/>
    <p:sldLayoutId id="2147483782" r:id="rId13"/>
    <p:sldLayoutId id="2147483711" r:id="rId14"/>
    <p:sldLayoutId id="2147483784" r:id="rId15"/>
    <p:sldLayoutId id="2147483783" r:id="rId16"/>
    <p:sldLayoutId id="2147483787" r:id="rId17"/>
    <p:sldLayoutId id="2147483788" r:id="rId18"/>
    <p:sldLayoutId id="2147483789" r:id="rId19"/>
    <p:sldLayoutId id="2147483790" r:id="rId20"/>
    <p:sldLayoutId id="2147483712" r:id="rId21"/>
    <p:sldLayoutId id="2147483652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791" r:id="rId29"/>
    <p:sldLayoutId id="2147483792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2566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  <p:sldLayoutId id="2147483815" r:id="rId22"/>
    <p:sldLayoutId id="2147483816" r:id="rId23"/>
    <p:sldLayoutId id="2147483817" r:id="rId24"/>
    <p:sldLayoutId id="2147483818" r:id="rId25"/>
    <p:sldLayoutId id="2147483819" r:id="rId26"/>
    <p:sldLayoutId id="2147483820" r:id="rId27"/>
    <p:sldLayoutId id="2147483821" r:id="rId28"/>
    <p:sldLayoutId id="2147483822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IjHWV5qVvw?t=251" TargetMode="External"/><Relationship Id="rId2" Type="http://schemas.openxmlformats.org/officeDocument/2006/relationships/hyperlink" Target="https://youtu.be/HHhgHcqz0Hc?si=5IbHUwYzx4nCIQAb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live/rqlMzm_QmHE?si=m2EgRve9cvYpfVxl" TargetMode="External"/><Relationship Id="rId4" Type="http://schemas.openxmlformats.org/officeDocument/2006/relationships/hyperlink" Target="https://youtu.be/nW5GmMue9Jg?t=159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hyperlink" Target="https://youtu.be/INtfZgxgwRE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012442" y="1187355"/>
            <a:ext cx="361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ncopate" panose="02060507000000020003" pitchFamily="18" charset="0"/>
                <a:cs typeface="Arial"/>
                <a:sym typeface="Arial"/>
              </a:rPr>
              <a:t>Fase infantil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yncopate" panose="02060507000000020003" pitchFamily="18" charset="0"/>
              <a:cs typeface="Arial"/>
              <a:sym typeface="Arial"/>
            </a:endParaRPr>
          </a:p>
        </p:txBody>
      </p:sp>
      <p:pic>
        <p:nvPicPr>
          <p:cNvPr id="7" name="Imagem 6" descr="C:\Users\Dell\Desktop\Vera e EPB 2020 a 2023\DEN 2020 a 2023\PROJETOS 2022\2024\CADERNOS CONVERSAS\EPB_capa-fase_infanti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77" y="0"/>
            <a:ext cx="777922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48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2;p16">
            <a:extLst>
              <a:ext uri="{FF2B5EF4-FFF2-40B4-BE49-F238E27FC236}">
                <a16:creationId xmlns:a16="http://schemas.microsoft.com/office/drawing/2014/main" id="{5D9CD91F-9DF2-AB93-DB3E-1ECE08891434}"/>
              </a:ext>
            </a:extLst>
          </p:cNvPr>
          <p:cNvSpPr txBox="1"/>
          <p:nvPr/>
        </p:nvSpPr>
        <p:spPr>
          <a:xfrm>
            <a:off x="2062976" y="227522"/>
            <a:ext cx="4183278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pt-BR" sz="2800" b="1" dirty="0">
                <a:solidFill>
                  <a:srgbClr val="FF5F00"/>
                </a:solidFill>
                <a:latin typeface="Syncopate" panose="02060507000000020003" pitchFamily="18" charset="0"/>
              </a:rPr>
              <a:t>telas</a:t>
            </a:r>
            <a:endParaRPr sz="4400" b="1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96212" y="847344"/>
            <a:ext cx="826792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A comunicação do amor entre pais e filhos está no olhar, na presença, na aceitação, no toque carinhoso e nas atitudes, essencialmente </a:t>
            </a:r>
            <a:r>
              <a:rPr lang="pt-BR" sz="2400" i="1" dirty="0">
                <a:latin typeface="Inter Medium" panose="02000503000000020004" pitchFamily="2" charset="0"/>
                <a:ea typeface="Inter Medium" panose="02000503000000020004" pitchFamily="2" charset="0"/>
              </a:rPr>
              <a:t>não verbais.</a:t>
            </a: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 Necessita de interação, de tempo e não de botão </a:t>
            </a:r>
            <a:r>
              <a:rPr lang="pt-BR" sz="2400" b="1" dirty="0">
                <a:latin typeface="Inter Medium" panose="02000503000000020004" pitchFamily="2" charset="0"/>
                <a:ea typeface="Inter Medium" panose="02000503000000020004" pitchFamily="2" charset="0"/>
              </a:rPr>
              <a:t>“ON e OFF”</a:t>
            </a: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.  </a:t>
            </a:r>
          </a:p>
          <a:p>
            <a:pPr algn="just">
              <a:spcBef>
                <a:spcPts val="600"/>
              </a:spcBef>
            </a:pPr>
            <a:r>
              <a:rPr lang="pt-BR" sz="24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 criança precisa da família para o seu equilíbrio e humanização... A tecnologia não preenche as necessidades básicas do ser h</a:t>
            </a:r>
            <a:r>
              <a:rPr lang="pt-BR" sz="28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umano</a:t>
            </a:r>
            <a:r>
              <a:rPr lang="pt-BR" sz="2800" dirty="0">
                <a:latin typeface="Inter Medium" panose="02000503000000020004" pitchFamily="2" charset="0"/>
                <a:ea typeface="Inter Medium" panose="02000503000000020004" pitchFamily="2" charset="0"/>
              </a:rPr>
              <a:t>.  </a:t>
            </a:r>
          </a:p>
          <a:p>
            <a:pPr algn="just">
              <a:spcBef>
                <a:spcPts val="600"/>
              </a:spcBef>
            </a:pPr>
            <a:r>
              <a:rPr lang="pt-BR" sz="2800" dirty="0"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É imprescindível encontrar o </a:t>
            </a:r>
            <a:r>
              <a:rPr lang="pt-BR" sz="2400" i="1" dirty="0">
                <a:latin typeface="Inter Medium" panose="02000503000000020004" pitchFamily="2" charset="0"/>
                <a:ea typeface="Inter Medium" panose="02000503000000020004" pitchFamily="2" charset="0"/>
              </a:rPr>
              <a:t>equilíbrio</a:t>
            </a: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 para não cairmos nas doenças próprias da virtualidade: </a:t>
            </a:r>
            <a:r>
              <a:rPr lang="pt-BR" sz="2400" b="1" dirty="0">
                <a:latin typeface="Inter Medium" panose="02000503000000020004" pitchFamily="2" charset="0"/>
                <a:ea typeface="Inter Medium" panose="02000503000000020004" pitchFamily="2" charset="0"/>
              </a:rPr>
              <a:t>solidão interativa, isolamento, falta de afeto e obesidade.</a:t>
            </a:r>
            <a:endParaRPr lang="pt-BR" sz="2400" dirty="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7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84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7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09005" y="1229380"/>
            <a:ext cx="873905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“Crianças em idade pré-escolar que usam tela por mais de 1 hora por dia têm um desenvolvimento significativamente menor nas regiões centrais do cérebro envolvidas na linguagem e na alfabetização. ” </a:t>
            </a:r>
          </a:p>
          <a:p>
            <a:pPr algn="ctr"/>
            <a:endParaRPr lang="pt-BR" sz="2400" dirty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pt-BR" sz="16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REVISADO POR PARES · </a:t>
            </a:r>
            <a:r>
              <a:rPr lang="pt-BR" sz="1600" dirty="0" err="1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Hutton</a:t>
            </a:r>
            <a:r>
              <a:rPr lang="pt-BR" sz="16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, JS, Dudley, J., &amp; </a:t>
            </a:r>
            <a:r>
              <a:rPr lang="pt-BR" sz="1600" dirty="0" err="1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Horowitz-Kraus</a:t>
            </a:r>
            <a:r>
              <a:rPr lang="pt-BR" sz="16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, T., 2019. JAMA </a:t>
            </a:r>
            <a:r>
              <a:rPr lang="pt-BR" sz="1600" dirty="0" err="1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Pediatrics</a:t>
            </a:r>
            <a:r>
              <a:rPr lang="pt-BR" sz="16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r>
              <a:rPr lang="pt-BR" sz="20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6812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48638" y="1111627"/>
            <a:ext cx="8112035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Desligar notificações e sons;</a:t>
            </a: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Refeições sem tela;</a:t>
            </a: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Horários fixos para uso de tecnologia;</a:t>
            </a: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Reorganizar/deletar jogos, redes sociais e notícias;</a:t>
            </a: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Sair de grupos inúteis;</a:t>
            </a: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Aceite a chatice da vida;</a:t>
            </a: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Sem celular dentro de casa;</a:t>
            </a: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O dia sem com 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tecnologia</a:t>
            </a:r>
            <a:endParaRPr lang="pt-BR" sz="4000" dirty="0">
              <a:solidFill>
                <a:schemeClr val="tx1">
                  <a:lumMod val="65000"/>
                  <a:lumOff val="3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13956" y="550479"/>
            <a:ext cx="7272362" cy="666288"/>
          </a:xfrm>
        </p:spPr>
        <p:txBody>
          <a:bodyPr>
            <a:normAutofit fontScale="90000"/>
          </a:bodyPr>
          <a:lstStyle/>
          <a:p>
            <a:r>
              <a:rPr lang="pt-BR" dirty="0"/>
              <a:t>COMECE DANDO O EXEMPLO: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4707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43693" y="1346564"/>
            <a:ext cx="8778240" cy="3228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Você é um ser ativo que pode realizar e criar;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Está liberado para aprender algo que vai botar em prática (idiomas, dobraduras, pinturas, maquiagem); 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  <a:cs typeface="Times New Roman" panose="02020603050405020304" pitchFamily="18" charset="0"/>
            </a:endParaRPr>
          </a:p>
          <a:p>
            <a:pPr marL="352425" lvl="0" indent="-352425">
              <a:lnSpc>
                <a:spcPct val="107000"/>
              </a:lnSpc>
              <a:buFont typeface="Wingdings" panose="05000000000000000000" pitchFamily="2" charset="2"/>
              <a:buChar char="ü"/>
              <a:tabLst>
                <a:tab pos="534988" algn="l"/>
              </a:tabLst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É melhor virar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YouTuber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 do que ficar assistindo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youtubers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; </a:t>
            </a: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  <a:cs typeface="Arial" panose="020B0604020202020204" pitchFamily="34" charset="0"/>
            </a:endParaRPr>
          </a:p>
          <a:p>
            <a:pPr marL="352425" lvl="0" indent="-352425">
              <a:lnSpc>
                <a:spcPct val="107000"/>
              </a:lnSpc>
              <a:buFont typeface="Wingdings" panose="05000000000000000000" pitchFamily="2" charset="2"/>
              <a:buChar char="ü"/>
              <a:tabLst>
                <a:tab pos="534988" algn="l"/>
              </a:tabLst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É 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melhor aprender a programar do que ficar jogando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;</a:t>
            </a:r>
          </a:p>
          <a:p>
            <a:pPr marL="352425" lvl="0" indent="-352425">
              <a:lnSpc>
                <a:spcPct val="107000"/>
              </a:lnSpc>
              <a:buFont typeface="Wingdings" panose="05000000000000000000" pitchFamily="2" charset="2"/>
              <a:buChar char="ü"/>
              <a:tabLst>
                <a:tab pos="534988" algn="l"/>
              </a:tabLst>
            </a:pP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É 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melhor jogar jogos de construção do que de 	destruição.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Inter Medium" panose="02000503000000020004" pitchFamily="2" charset="0"/>
              <a:ea typeface="Inter Medium" panose="020005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367566" y="537416"/>
            <a:ext cx="6653028" cy="666288"/>
          </a:xfrm>
        </p:spPr>
        <p:txBody>
          <a:bodyPr>
            <a:noAutofit/>
          </a:bodyPr>
          <a:lstStyle/>
          <a:p>
            <a:r>
              <a:rPr lang="pt-BR" dirty="0">
                <a:latin typeface="Syncopate" panose="020605070000000200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Criar com tecnologia:</a:t>
            </a:r>
            <a:r>
              <a:rPr lang="pt-BR" dirty="0">
                <a:latin typeface="Syncopate" panose="020605070000000200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dirty="0">
                <a:latin typeface="Syncopate" panose="020605070000000200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299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2068" y="1480519"/>
            <a:ext cx="82687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É melhor jogar com amigos do que sozinho;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Ligações, conversas, chats, são melhores do que consumo passivo de conteúdo;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Converse com seu filho sobre o perigo de se conectar com estranhos;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Mantenha o diálogo: é importante que seu filho saiba que pode contar com você caso se depare com algo impactante nas redes.</a:t>
            </a:r>
            <a:endParaRPr lang="pt-BR" sz="6000" dirty="0">
              <a:solidFill>
                <a:schemeClr val="tx1">
                  <a:lumMod val="65000"/>
                  <a:lumOff val="3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>
          <a:xfrm>
            <a:off x="561703" y="577708"/>
            <a:ext cx="7628708" cy="689388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5F00"/>
                </a:solidFill>
                <a:latin typeface="Syncopate" panose="02060507000000020003" pitchFamily="18" charset="0"/>
              </a:rPr>
              <a:t>Conexão </a:t>
            </a:r>
            <a:r>
              <a:rPr lang="pt-BR" sz="2800" dirty="0" smtClean="0">
                <a:solidFill>
                  <a:srgbClr val="FF5F00"/>
                </a:solidFill>
                <a:latin typeface="Syncopate" panose="02060507000000020003" pitchFamily="18" charset="0"/>
              </a:rPr>
              <a:t>com tecnologia</a:t>
            </a:r>
            <a:endParaRPr lang="pt-BR" sz="2800" dirty="0">
              <a:solidFill>
                <a:srgbClr val="FF5F00"/>
              </a:solidFill>
              <a:latin typeface="Syncopate" panose="02060507000000020003" pitchFamily="18" charset="0"/>
            </a:endParaRPr>
          </a:p>
          <a:p>
            <a:endParaRPr lang="pt-BR" sz="2800" dirty="0">
              <a:solidFill>
                <a:srgbClr val="FF5F00"/>
              </a:solidFill>
              <a:latin typeface="Syncopate" panose="02060507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958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100781" cy="363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“Crianças com níveis mais altos de tempo de tela mostraram maiores atrasos no desenvolvimento em linguagem, resolução de problemas e interação social.” </a:t>
            </a:r>
          </a:p>
          <a:p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REVISADO POR PARES ·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Madigan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, S., Browne, DT, Racine, N., &amp; Mori, C., 2019. JAMA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Pediatrics</a:t>
            </a: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algn="ctr"/>
            <a:endParaRPr lang="pt-BR" sz="4000" dirty="0">
              <a:solidFill>
                <a:schemeClr val="tx1">
                  <a:lumMod val="65000"/>
                  <a:lumOff val="3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57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90152" y="1153103"/>
            <a:ext cx="255001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latin typeface="Inter Medium" panose="02000503000000020004" pitchFamily="2" charset="0"/>
                <a:ea typeface="Inter Medium" panose="02000503000000020004" pitchFamily="2" charset="0"/>
              </a:rPr>
              <a:t>Se a educação estiver voltada ao desenvolvimento da criança, é preciso ajudar os pequenos a desenvolverem os três limites essenciais: 	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294009" y="199152"/>
            <a:ext cx="480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FF5F00"/>
                </a:solidFill>
                <a:latin typeface="Syncopate" panose="02060507000000020003" pitchFamily="18" charset="0"/>
              </a:rPr>
              <a:t>limites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962141" y="1127588"/>
            <a:ext cx="573109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O limite que precisa ser respeitado</a:t>
            </a:r>
          </a:p>
          <a:p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r>
              <a:rPr lang="pt-BR" sz="2000" dirty="0">
                <a:latin typeface="Inter Medium" panose="02000503000000020004" pitchFamily="2" charset="0"/>
                <a:ea typeface="Inter Medium" panose="02000503000000020004" pitchFamily="2" charset="0"/>
              </a:rPr>
              <a:t>– o respeito na relação com os outros.</a:t>
            </a:r>
          </a:p>
          <a:p>
            <a:endParaRPr lang="pt-BR" sz="20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O limite que precisa ser transposto</a:t>
            </a:r>
          </a:p>
          <a:p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r>
              <a:rPr lang="pt-BR" sz="2000" dirty="0">
                <a:latin typeface="Inter Medium" panose="02000503000000020004" pitchFamily="2" charset="0"/>
                <a:ea typeface="Inter Medium" panose="02000503000000020004" pitchFamily="2" charset="0"/>
              </a:rPr>
              <a:t>– medos e limitações.</a:t>
            </a:r>
          </a:p>
          <a:p>
            <a:endParaRPr lang="pt-BR" sz="20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O limite que precisa ser desenvolvido</a:t>
            </a:r>
          </a:p>
          <a:p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r>
              <a:rPr lang="pt-BR" sz="2000" dirty="0">
                <a:latin typeface="Inter Medium" panose="02000503000000020004" pitchFamily="2" charset="0"/>
                <a:ea typeface="Inter Medium" panose="02000503000000020004" pitchFamily="2" charset="0"/>
              </a:rPr>
              <a:t>– o limite interno que regula a impulsividade e preserva a privacidade.</a:t>
            </a:r>
          </a:p>
        </p:txBody>
      </p:sp>
      <p:cxnSp>
        <p:nvCxnSpPr>
          <p:cNvPr id="18" name="Conector reto 17"/>
          <p:cNvCxnSpPr/>
          <p:nvPr/>
        </p:nvCxnSpPr>
        <p:spPr>
          <a:xfrm flipH="1">
            <a:off x="2781837" y="1081825"/>
            <a:ext cx="12878" cy="3837905"/>
          </a:xfrm>
          <a:prstGeom prst="line">
            <a:avLst/>
          </a:prstGeom>
          <a:ln w="76200">
            <a:solidFill>
              <a:srgbClr val="FF5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>
            <a:off x="3026536" y="2086378"/>
            <a:ext cx="5112912" cy="25757"/>
          </a:xfrm>
          <a:prstGeom prst="line">
            <a:avLst/>
          </a:prstGeom>
          <a:ln w="38100">
            <a:solidFill>
              <a:srgbClr val="FF5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3037268" y="3075906"/>
            <a:ext cx="5050664" cy="15024"/>
          </a:xfrm>
          <a:prstGeom prst="line">
            <a:avLst/>
          </a:prstGeom>
          <a:ln w="38100">
            <a:solidFill>
              <a:srgbClr val="FF5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 flipV="1">
            <a:off x="3037266" y="4636393"/>
            <a:ext cx="5192334" cy="10731"/>
          </a:xfrm>
          <a:prstGeom prst="line">
            <a:avLst/>
          </a:prstGeom>
          <a:ln w="38100">
            <a:solidFill>
              <a:srgbClr val="FF5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273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2;p16">
            <a:extLst>
              <a:ext uri="{FF2B5EF4-FFF2-40B4-BE49-F238E27FC236}">
                <a16:creationId xmlns:a16="http://schemas.microsoft.com/office/drawing/2014/main" id="{5D9CD91F-9DF2-AB93-DB3E-1ECE08891434}"/>
              </a:ext>
            </a:extLst>
          </p:cNvPr>
          <p:cNvSpPr txBox="1"/>
          <p:nvPr/>
        </p:nvSpPr>
        <p:spPr>
          <a:xfrm>
            <a:off x="2955073" y="65277"/>
            <a:ext cx="541619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COMO Agir </a:t>
            </a:r>
            <a:endParaRPr sz="2800" b="1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35697" y="665351"/>
            <a:ext cx="8762976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latin typeface="Inter Medium" panose="02000503000000020004" pitchFamily="2" charset="0"/>
                <a:ea typeface="Inter Medium" panose="02000503000000020004" pitchFamily="2" charset="0"/>
              </a:rPr>
              <a:t>Pais e educadores são presentes e afetivos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São firmes, respeitosos e sustentam a definição de </a:t>
            </a:r>
            <a:r>
              <a:rPr lang="pt-BR" sz="2000" dirty="0" smtClean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limites</a:t>
            </a:r>
            <a:endParaRPr lang="pt-BR" sz="2000" dirty="0">
              <a:solidFill>
                <a:srgbClr val="FF5F00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latin typeface="Inter Medium" panose="02000503000000020004" pitchFamily="2" charset="0"/>
                <a:ea typeface="Inter Medium" panose="02000503000000020004" pitchFamily="2" charset="0"/>
              </a:rPr>
              <a:t>Cultivam e preservam o campo biopscicológico das crianças,</a:t>
            </a:r>
          </a:p>
          <a:p>
            <a:r>
              <a:rPr lang="pt-BR" sz="2000" dirty="0">
                <a:latin typeface="Inter Medium" panose="02000503000000020004" pitchFamily="2" charset="0"/>
                <a:ea typeface="Inter Medium" panose="02000503000000020004" pitchFamily="2" charset="0"/>
              </a:rPr>
              <a:t>     para chegar a autorregulação das </a:t>
            </a:r>
            <a:r>
              <a:rPr lang="pt-BR" sz="20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emoções</a:t>
            </a:r>
            <a:endParaRPr lang="pt-BR" sz="20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Fazem uso das emoções negativas nos momentos de crises, para desenvolver intimidade, sem mostrar impaciência e </a:t>
            </a:r>
            <a:r>
              <a:rPr lang="pt-BR" sz="2000" dirty="0" smtClean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destempero</a:t>
            </a:r>
            <a:endParaRPr lang="pt-BR" sz="2000" dirty="0">
              <a:solidFill>
                <a:srgbClr val="FF5F00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latin typeface="Inter Medium" panose="02000503000000020004" pitchFamily="2" charset="0"/>
                <a:ea typeface="Inter Medium" panose="02000503000000020004" pitchFamily="2" charset="0"/>
              </a:rPr>
              <a:t>Valorizam a autonomia e a independência das crianças, mas exigem responsabilidade. Valorizam as aptidões e os </a:t>
            </a:r>
            <a:r>
              <a:rPr lang="pt-BR" sz="20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esforços</a:t>
            </a:r>
            <a:endParaRPr lang="pt-BR" sz="20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Estabelecem limites claros, orientam com critério e </a:t>
            </a:r>
            <a:r>
              <a:rPr lang="pt-BR" sz="2000" dirty="0" smtClean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coerência</a:t>
            </a:r>
            <a:endParaRPr lang="pt-BR" sz="2000" dirty="0">
              <a:solidFill>
                <a:srgbClr val="FF5F00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latin typeface="Inter Medium" panose="02000503000000020004" pitchFamily="2" charset="0"/>
                <a:ea typeface="Inter Medium" panose="02000503000000020004" pitchFamily="2" charset="0"/>
              </a:rPr>
              <a:t>Apresentam opções para solucionem suas </a:t>
            </a:r>
            <a:r>
              <a:rPr lang="pt-BR" sz="20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dificuldades</a:t>
            </a:r>
            <a:endParaRPr lang="pt-BR" sz="20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Respeitam os sentimentos e as dificuldades das </a:t>
            </a:r>
            <a:r>
              <a:rPr lang="pt-BR" sz="2000" dirty="0" smtClean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crianças</a:t>
            </a:r>
            <a:endParaRPr lang="pt-BR" sz="2000" dirty="0">
              <a:solidFill>
                <a:srgbClr val="FF5F00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latin typeface="Inter Medium" panose="02000503000000020004" pitchFamily="2" charset="0"/>
                <a:ea typeface="Inter Medium" panose="02000503000000020004" pitchFamily="2" charset="0"/>
              </a:rPr>
              <a:t>Cumprem o que prometem; São previsíveis em suas reações.</a:t>
            </a:r>
          </a:p>
        </p:txBody>
      </p:sp>
    </p:spTree>
    <p:extLst>
      <p:ext uri="{BB962C8B-B14F-4D97-AF65-F5344CB8AC3E}">
        <p14:creationId xmlns:p14="http://schemas.microsoft.com/office/powerpoint/2010/main" val="286061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23289" y="1633679"/>
            <a:ext cx="3805710" cy="2616101"/>
          </a:xfrm>
          <a:prstGeom prst="rect">
            <a:avLst/>
          </a:prstGeom>
          <a:ln>
            <a:solidFill>
              <a:srgbClr val="FF5F00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Mudar o foco;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Conter e executar;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Dar ordens positivas;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Dar opções;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Combinar os três avisos;</a:t>
            </a:r>
          </a:p>
        </p:txBody>
      </p:sp>
      <p:sp>
        <p:nvSpPr>
          <p:cNvPr id="5" name="Retângulo 4"/>
          <p:cNvSpPr/>
          <p:nvPr/>
        </p:nvSpPr>
        <p:spPr>
          <a:xfrm>
            <a:off x="4114800" y="1673728"/>
            <a:ext cx="4705815" cy="2539157"/>
          </a:xfrm>
          <a:prstGeom prst="rect">
            <a:avLst/>
          </a:prstGeom>
          <a:ln>
            <a:solidFill>
              <a:srgbClr val="FF5F00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Sugestionar;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Estimular a fala explicativa em vez de </a:t>
            </a: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chilique;</a:t>
            </a:r>
            <a:endParaRPr lang="pt-BR" sz="24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Ignorar o negativo (concentrar-se no positivo);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Retirar de </a:t>
            </a: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cena.</a:t>
            </a:r>
            <a:endParaRPr lang="pt-BR" sz="2400" dirty="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795346" y="126944"/>
            <a:ext cx="63569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FF5F00"/>
                </a:solidFill>
                <a:latin typeface="Syncopate" panose="02060507000000020003" pitchFamily="18" charset="0"/>
                <a:ea typeface="Inter Medium" panose="02000503000000020004" pitchFamily="2" charset="0"/>
                <a:cs typeface="Arial" panose="020B0604020202020204" pitchFamily="34" charset="0"/>
              </a:rPr>
              <a:t>como fazer para aplicar limites</a:t>
            </a:r>
            <a:endParaRPr lang="pt-BR" sz="2800" b="1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61484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3"/>
          </p:nvPr>
        </p:nvSpPr>
        <p:spPr>
          <a:xfrm>
            <a:off x="211289" y="577534"/>
            <a:ext cx="3327400" cy="1238203"/>
          </a:xfrm>
        </p:spPr>
        <p:txBody>
          <a:bodyPr/>
          <a:lstStyle/>
          <a:p>
            <a:r>
              <a:rPr lang="pt-BR" dirty="0"/>
              <a:t>A EPB acredita ...</a:t>
            </a:r>
          </a:p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3651645" y="1870101"/>
            <a:ext cx="5322537" cy="3273399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pt-BR" sz="2400" dirty="0"/>
              <a:t>... que o conhecimento é a chave para transformar o mundo. Queremos aprimorar a formação de famílias e educadores responsáveis e com senso crítico apurado para que possam formar cidadãos melhores.</a:t>
            </a:r>
          </a:p>
        </p:txBody>
      </p:sp>
    </p:spTree>
    <p:extLst>
      <p:ext uri="{BB962C8B-B14F-4D97-AF65-F5344CB8AC3E}">
        <p14:creationId xmlns:p14="http://schemas.microsoft.com/office/powerpoint/2010/main" val="2971493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2504155" y="246584"/>
            <a:ext cx="491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FF5F00"/>
                </a:solidFill>
                <a:latin typeface="Syncopate" panose="02060507000000020003" pitchFamily="18" charset="0"/>
              </a:rPr>
              <a:t>Consequências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854862"/>
            <a:ext cx="8400124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latin typeface="Inter Medium" panose="02000503000000020004" pitchFamily="2" charset="0"/>
                <a:ea typeface="Inter Medium" panose="02000503000000020004" pitchFamily="2" charset="0"/>
              </a:rPr>
              <a:t>Estabelecer regras e limites às crianças é fundamental para a formação do adulto equilibrado, pois aprenderão que nem tudo que querem podem fazer na vida.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8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Se </a:t>
            </a:r>
            <a:r>
              <a:rPr lang="pt-BR" sz="2800" dirty="0">
                <a:latin typeface="Inter Medium" panose="02000503000000020004" pitchFamily="2" charset="0"/>
                <a:ea typeface="Inter Medium" panose="02000503000000020004" pitchFamily="2" charset="0"/>
              </a:rPr>
              <a:t>não aprenderem em casa e na </a:t>
            </a:r>
            <a:r>
              <a:rPr lang="pt-BR" sz="28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escola o </a:t>
            </a:r>
            <a:r>
              <a:rPr lang="pt-BR" sz="2800" dirty="0">
                <a:latin typeface="Inter Medium" panose="02000503000000020004" pitchFamily="2" charset="0"/>
                <a:ea typeface="Inter Medium" panose="02000503000000020004" pitchFamily="2" charset="0"/>
              </a:rPr>
              <a:t>mundo os ensinará... e com muito sacrifício.</a:t>
            </a:r>
          </a:p>
          <a:p>
            <a:pPr algn="ctr">
              <a:spcBef>
                <a:spcPts val="600"/>
              </a:spcBef>
            </a:pPr>
            <a:r>
              <a:rPr lang="pt-BR" sz="28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A </a:t>
            </a:r>
            <a:r>
              <a:rPr lang="pt-BR" sz="2800" dirty="0">
                <a:latin typeface="Inter Medium" panose="02000503000000020004" pitchFamily="2" charset="0"/>
                <a:ea typeface="Inter Medium" panose="02000503000000020004" pitchFamily="2" charset="0"/>
              </a:rPr>
              <a:t>moeda da vida tem duas faces: </a:t>
            </a:r>
          </a:p>
          <a:p>
            <a:pPr algn="ctr"/>
            <a:r>
              <a:rPr lang="pt-BR" sz="2800" b="1" dirty="0">
                <a:latin typeface="Inter Medium" panose="02000503000000020004" pitchFamily="2" charset="0"/>
                <a:ea typeface="Inter Medium" panose="02000503000000020004" pitchFamily="2" charset="0"/>
              </a:rPr>
              <a:t>Amor de um lado e Limites do outro</a:t>
            </a:r>
            <a:r>
              <a:rPr lang="pt-BR" sz="2800" dirty="0">
                <a:latin typeface="Inter Medium" panose="02000503000000020004" pitchFamily="2" charset="0"/>
                <a:ea typeface="Inter Medium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232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43075" y="223825"/>
            <a:ext cx="76820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FF5F00"/>
                </a:solidFill>
                <a:latin typeface="Syncopate" panose="02060507000000020003" pitchFamily="18" charset="0"/>
                <a:ea typeface="Inter Medium" panose="02000503000000020004" pitchFamily="2" charset="0"/>
                <a:cs typeface="Arial" panose="020B0604020202020204" pitchFamily="34" charset="0"/>
              </a:rPr>
              <a:t>Institucionalização </a:t>
            </a:r>
            <a:r>
              <a:rPr lang="pt-BR" sz="2800" dirty="0" smtClean="0">
                <a:solidFill>
                  <a:srgbClr val="FF5F00"/>
                </a:solidFill>
                <a:latin typeface="Syncopate" panose="02060507000000020003" pitchFamily="18" charset="0"/>
                <a:ea typeface="Inter Medium" panose="02000503000000020004" pitchFamily="2" charset="0"/>
                <a:cs typeface="Arial" panose="020B0604020202020204" pitchFamily="34" charset="0"/>
              </a:rPr>
              <a:t>precoce </a:t>
            </a:r>
            <a:endParaRPr lang="pt-BR" sz="2800" b="1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95943" y="1334588"/>
            <a:ext cx="872598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sz="2800" dirty="0">
                <a:latin typeface="Inter Medium" panose="02000503000000020004" pitchFamily="2" charset="0"/>
                <a:ea typeface="Inter Medium" panose="02000503000000020004" pitchFamily="2" charset="0"/>
              </a:rPr>
              <a:t>A infância é um período único e muito especial do desenvolvimento humano, no qual a criança tem o direito de brincar, aprender e ser protegida dos perigos e responsabilidades da vida adulta.</a:t>
            </a:r>
          </a:p>
          <a:p>
            <a:pPr marL="627063" algn="just">
              <a:spcAft>
                <a:spcPts val="1200"/>
              </a:spcAft>
            </a:pPr>
            <a:r>
              <a:rPr lang="pt-BR" sz="2800" dirty="0">
                <a:latin typeface="Inter Medium" panose="02000503000000020004" pitchFamily="2" charset="0"/>
                <a:ea typeface="Inter Medium" panose="02000503000000020004" pitchFamily="2" charset="0"/>
              </a:rPr>
              <a:t>A “terceirização da infância” tem sido usada para designar uma tendência moderna para delegar os cuidados integrais com as crianças pequenas a instituições profissionais.</a:t>
            </a:r>
          </a:p>
        </p:txBody>
      </p:sp>
    </p:spTree>
    <p:extLst>
      <p:ext uri="{BB962C8B-B14F-4D97-AF65-F5344CB8AC3E}">
        <p14:creationId xmlns:p14="http://schemas.microsoft.com/office/powerpoint/2010/main" val="3104163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632858" y="132466"/>
            <a:ext cx="6697596" cy="666288"/>
          </a:xfrm>
        </p:spPr>
        <p:txBody>
          <a:bodyPr>
            <a:noAutofit/>
          </a:bodyPr>
          <a:lstStyle/>
          <a:p>
            <a:r>
              <a:rPr lang="pt-BR" dirty="0">
                <a:solidFill>
                  <a:srgbClr val="FF5F00"/>
                </a:solidFill>
                <a:latin typeface="Syncopate" panose="02060507000000020003" pitchFamily="18" charset="0"/>
              </a:rPr>
              <a:t>A infância terceirizada</a:t>
            </a:r>
            <a:br>
              <a:rPr lang="pt-BR" dirty="0">
                <a:solidFill>
                  <a:srgbClr val="FF5F00"/>
                </a:solidFill>
                <a:latin typeface="Syncopate" panose="02060507000000020003" pitchFamily="18" charset="0"/>
              </a:rPr>
            </a:b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300446" y="943468"/>
            <a:ext cx="8331685" cy="4200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000000"/>
                </a:solidFill>
                <a:latin typeface="Arial"/>
                <a:ea typeface="Arial"/>
              </a:rPr>
              <a:t>A infância terceirizada, vivida na escola em tempo integral, acaba se configurando justamente como o espaço onde a vida não é integral já que ocorre:</a:t>
            </a:r>
          </a:p>
          <a:p>
            <a:pPr marL="979488" indent="-352425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  <a:latin typeface="Arial"/>
                <a:ea typeface="Arial"/>
              </a:rPr>
              <a:t>cerceamento de tempo e espaço; </a:t>
            </a:r>
          </a:p>
          <a:p>
            <a:pPr marL="979488" indent="-352425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  <a:latin typeface="Arial"/>
                <a:ea typeface="Arial"/>
              </a:rPr>
              <a:t> cultura da agenda; </a:t>
            </a:r>
          </a:p>
          <a:p>
            <a:pPr marL="979488" indent="-352425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  <a:latin typeface="Arial"/>
                <a:ea typeface="Arial"/>
              </a:rPr>
              <a:t> vida coletiva e institucionalizada; </a:t>
            </a:r>
          </a:p>
          <a:p>
            <a:pPr marL="979488" indent="-352425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  <a:latin typeface="Arial"/>
                <a:ea typeface="Arial"/>
              </a:rPr>
              <a:t> excesso de controle e vigilância;</a:t>
            </a:r>
          </a:p>
          <a:p>
            <a:pPr marL="979488" indent="-352425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  <a:latin typeface="Arial"/>
                <a:ea typeface="Arial"/>
              </a:rPr>
              <a:t>crechites.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096253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2;p16">
            <a:extLst>
              <a:ext uri="{FF2B5EF4-FFF2-40B4-BE49-F238E27FC236}">
                <a16:creationId xmlns:a16="http://schemas.microsoft.com/office/drawing/2014/main" id="{5D9CD91F-9DF2-AB93-DB3E-1ECE08891434}"/>
              </a:ext>
            </a:extLst>
          </p:cNvPr>
          <p:cNvSpPr txBox="1"/>
          <p:nvPr/>
        </p:nvSpPr>
        <p:spPr>
          <a:xfrm>
            <a:off x="2371330" y="287769"/>
            <a:ext cx="5323011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Dinâmica de grupo</a:t>
            </a:r>
            <a:endParaRPr sz="2400" b="1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38102" y="1357848"/>
            <a:ext cx="8553201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450850" algn="l"/>
              </a:tabLst>
            </a:pP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1-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Quando e como os limites devem ser 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estabelecidos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? </a:t>
            </a:r>
          </a:p>
          <a:p>
            <a:pPr marL="450850" indent="-450850">
              <a:spcBef>
                <a:spcPts val="600"/>
              </a:spcBef>
              <a:spcAft>
                <a:spcPts val="600"/>
              </a:spcAft>
            </a:pPr>
            <a:r>
              <a:rPr lang="pt-BR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2- Quais as consequências da falta de limites? Os limites interferem na segurança das crianças? 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450850" algn="l"/>
              </a:tabLst>
            </a:pPr>
            <a:r>
              <a:rPr lang="pt-BR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3- Como podemos orientar pelo exemplo o uso 	inteligente das telas?</a:t>
            </a:r>
            <a:endParaRPr lang="pt-BR" sz="2400" dirty="0">
              <a:latin typeface="Inter Medium" panose="02000503000000020004" pitchFamily="2" charset="0"/>
              <a:ea typeface="Inter Medium" panose="02000503000000020004" pitchFamily="2" charset="0"/>
              <a:cs typeface="Arial" panose="020B0604020202020204" pitchFamily="34" charset="0"/>
            </a:endParaRPr>
          </a:p>
          <a:p>
            <a:endParaRPr lang="pt-BR" sz="2400" dirty="0">
              <a:latin typeface="Inter Medium" panose="02000503000000020004" pitchFamily="2" charset="0"/>
              <a:ea typeface="Inter Medium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230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473" y="613264"/>
            <a:ext cx="870995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1- Quando e como os limites devem </a:t>
            </a:r>
            <a:r>
              <a:rPr lang="pt-BR" sz="2400" dirty="0" smtClean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ser estabelecidos</a:t>
            </a:r>
            <a:r>
              <a:rPr lang="pt-BR" sz="24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? </a:t>
            </a:r>
          </a:p>
          <a:p>
            <a:endParaRPr lang="pt-BR" sz="2400" dirty="0">
              <a:solidFill>
                <a:srgbClr val="FF5F00"/>
              </a:solidFill>
              <a:latin typeface="Inter Medium" panose="02000503000000020004" pitchFamily="2" charset="0"/>
              <a:ea typeface="Inter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74321" y="1372668"/>
            <a:ext cx="820347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Devem ser estabelecidos a partir da 1ª infância.</a:t>
            </a:r>
          </a:p>
          <a:p>
            <a:pPr marL="342900" indent="-342900">
              <a:spcBef>
                <a:spcPts val="12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De maneira clara, simples, objetiva, com firmeza, respeitando a maturidade infantil.</a:t>
            </a:r>
          </a:p>
          <a:p>
            <a:pPr marL="342900" indent="-342900">
              <a:spcBef>
                <a:spcPts val="12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Levar em conta seus próprios sentimentos e também os da criança (humor, raiva, tristeza, cansaço, dor</a:t>
            </a:r>
            <a:r>
              <a:rPr lang="pt-BR" sz="2400" dirty="0" smtClean="0">
                <a:solidFill>
                  <a:schemeClr val="bg2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).</a:t>
            </a:r>
          </a:p>
          <a:p>
            <a:pPr marL="342900" indent="-342900">
              <a:spcBef>
                <a:spcPts val="12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pt-BR" sz="2400" dirty="0" smtClean="0">
                <a:solidFill>
                  <a:schemeClr val="bg2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Os limites devem ser colocados em função valores universais como respeito, aceitação, honestidade.</a:t>
            </a:r>
            <a:endParaRPr lang="pt-BR" sz="2400" dirty="0">
              <a:solidFill>
                <a:schemeClr val="bg2">
                  <a:lumMod val="50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594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3405" y="119404"/>
            <a:ext cx="7040880" cy="860311"/>
          </a:xfrm>
        </p:spPr>
        <p:txBody>
          <a:bodyPr>
            <a:normAutofit fontScale="90000"/>
          </a:bodyPr>
          <a:lstStyle/>
          <a:p>
            <a:r>
              <a:rPr lang="pt-BR" sz="2000" kern="1200" dirty="0" smtClean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2- Quais </a:t>
            </a:r>
            <a:r>
              <a:rPr lang="pt-BR" sz="2000" kern="12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as consequências da falta de limites? </a:t>
            </a:r>
            <a:r>
              <a:rPr lang="pt-BR" sz="2000" kern="1200" dirty="0" smtClean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/>
            </a:r>
            <a:br>
              <a:rPr lang="pt-BR" sz="2000" kern="1200" dirty="0" smtClean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</a:br>
            <a:r>
              <a:rPr lang="pt-BR" sz="2000" kern="1200" dirty="0" smtClean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Os </a:t>
            </a:r>
            <a:r>
              <a:rPr lang="pt-BR" sz="2000" kern="12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limites interferem na segurança das crianças? </a:t>
            </a:r>
            <a:br>
              <a:rPr lang="pt-BR" sz="2000" kern="12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</a:br>
            <a:endParaRPr lang="pt-BR" sz="2000" dirty="0">
              <a:solidFill>
                <a:srgbClr val="FF5F00"/>
              </a:solidFill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156754" y="878153"/>
            <a:ext cx="8684382" cy="4072669"/>
          </a:xfrm>
        </p:spPr>
        <p:txBody>
          <a:bodyPr>
            <a:normAutofit fontScale="77500" lnSpcReduction="20000"/>
          </a:bodyPr>
          <a:lstStyle/>
          <a:p>
            <a:pPr marL="0">
              <a:lnSpc>
                <a:spcPct val="120000"/>
              </a:lnSpc>
              <a:buClr>
                <a:srgbClr val="FF832F"/>
              </a:buClr>
              <a:defRPr/>
            </a:pP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Pode levar a comportamentos disfuncionais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 marL="180975" indent="-180975">
              <a:lnSpc>
                <a:spcPct val="120000"/>
              </a:lnSpc>
              <a:buClr>
                <a:srgbClr val="FF832F"/>
              </a:buClr>
              <a:buFont typeface="Wingdings" panose="05000000000000000000" pitchFamily="2" charset="2"/>
              <a:buChar char="§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jovens rebeldes e adultos desorganizados;</a:t>
            </a:r>
          </a:p>
          <a:p>
            <a:pPr marL="180975" indent="-180975">
              <a:lnSpc>
                <a:spcPct val="120000"/>
              </a:lnSpc>
              <a:buClr>
                <a:srgbClr val="FF832F"/>
              </a:buClr>
              <a:buFont typeface="Wingdings" panose="05000000000000000000" pitchFamily="2" charset="2"/>
              <a:buChar char="§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jovens com a sensação de que tudo podem;</a:t>
            </a:r>
          </a:p>
          <a:p>
            <a:pPr marL="180975" indent="-180975">
              <a:lnSpc>
                <a:spcPct val="120000"/>
              </a:lnSpc>
              <a:buClr>
                <a:srgbClr val="FF832F"/>
              </a:buClr>
              <a:buFont typeface="Wingdings" panose="05000000000000000000" pitchFamily="2" charset="2"/>
              <a:buChar char="§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traumas no amadurecimento – emocionalmente frágeis;</a:t>
            </a:r>
          </a:p>
          <a:p>
            <a:pPr marL="180975" indent="-180975">
              <a:lnSpc>
                <a:spcPct val="120000"/>
              </a:lnSpc>
              <a:buClr>
                <a:srgbClr val="FF832F"/>
              </a:buClr>
              <a:buFont typeface="Wingdings" panose="05000000000000000000" pitchFamily="2" charset="2"/>
              <a:buChar char="§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atitudes incompatíveis com  a vida em sociedade;</a:t>
            </a:r>
          </a:p>
          <a:p>
            <a:pPr marL="180975" indent="-180975">
              <a:lnSpc>
                <a:spcPct val="120000"/>
              </a:lnSpc>
              <a:buClr>
                <a:srgbClr val="FF832F"/>
              </a:buClr>
              <a:buFont typeface="Wingdings" panose="05000000000000000000" pitchFamily="2" charset="2"/>
              <a:buChar char="§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sentimentos negativos de respeito a si mesmo e aos outros; </a:t>
            </a:r>
            <a:endParaRPr lang="pt-B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80975" indent="-180975">
              <a:lnSpc>
                <a:spcPct val="120000"/>
              </a:lnSpc>
              <a:buClr>
                <a:srgbClr val="FF832F"/>
              </a:buClr>
              <a:buFont typeface="Wingdings" panose="05000000000000000000" pitchFamily="2" charset="2"/>
              <a:buChar char="§"/>
              <a:defRPr/>
            </a:pP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exposição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vícios lícitos e ilícitos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0">
              <a:lnSpc>
                <a:spcPct val="120000"/>
              </a:lnSpc>
              <a:buClr>
                <a:srgbClr val="FF832F"/>
              </a:buClr>
              <a:defRPr/>
            </a:pPr>
            <a:endParaRPr lang="pt-BR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>
              <a:lnSpc>
                <a:spcPct val="120000"/>
              </a:lnSpc>
              <a:buClr>
                <a:srgbClr val="FF832F"/>
              </a:buClr>
              <a:defRPr/>
            </a:pP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falta de regras e limites interferem na segurança porque podem levar a acidentes colocando a criança e a família em risco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(ex. quedas, queimaduras, afogamento, intoxicação, lesões graves, entre outros)</a:t>
            </a:r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90454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299231" y="350772"/>
            <a:ext cx="70662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800" dirty="0" smtClean="0">
                <a:solidFill>
                  <a:srgbClr val="FF5F00"/>
                </a:solidFill>
                <a:latin typeface="Syncopate" panose="02060507000000020003" pitchFamily="18" charset="0"/>
                <a:ea typeface="Inter Medium" panose="02000503000000020004" pitchFamily="2" charset="0"/>
                <a:cs typeface="Arial" panose="020B0604020202020204" pitchFamily="34" charset="0"/>
              </a:rPr>
              <a:t>3 - </a:t>
            </a:r>
            <a:r>
              <a:rPr lang="pt-BR" sz="1800" kern="1200" dirty="0">
                <a:solidFill>
                  <a:srgbClr val="FF5F00"/>
                </a:solidFill>
                <a:latin typeface="Syncopate" panose="02060507000000020003" pitchFamily="18" charset="0"/>
                <a:ea typeface="Inter Medium" panose="02000503000000020004" pitchFamily="2" charset="0"/>
              </a:rPr>
              <a:t>como podemos orientar pelo </a:t>
            </a:r>
            <a:r>
              <a:rPr lang="pt-BR" sz="1800" kern="1200" dirty="0" smtClean="0">
                <a:solidFill>
                  <a:srgbClr val="FF5F00"/>
                </a:solidFill>
                <a:latin typeface="Syncopate" panose="02060507000000020003" pitchFamily="18" charset="0"/>
                <a:ea typeface="Inter Medium" panose="02000503000000020004" pitchFamily="2" charset="0"/>
              </a:rPr>
              <a:t>exemplo </a:t>
            </a:r>
            <a:r>
              <a:rPr lang="pt-BR" sz="1800" kern="1200" dirty="0">
                <a:solidFill>
                  <a:srgbClr val="FF5F00"/>
                </a:solidFill>
                <a:latin typeface="Syncopate" panose="02060507000000020003" pitchFamily="18" charset="0"/>
                <a:ea typeface="Inter Medium" panose="02000503000000020004" pitchFamily="2" charset="0"/>
              </a:rPr>
              <a:t>o uso inteligente das telas?</a:t>
            </a:r>
          </a:p>
        </p:txBody>
      </p:sp>
      <p:sp>
        <p:nvSpPr>
          <p:cNvPr id="4" name="Espaço Reservado para Conteúdo 4"/>
          <p:cNvSpPr txBox="1">
            <a:spLocks/>
          </p:cNvSpPr>
          <p:nvPr/>
        </p:nvSpPr>
        <p:spPr>
          <a:xfrm>
            <a:off x="182640" y="1254820"/>
            <a:ext cx="8677155" cy="362609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sz="2000" dirty="0">
                <a:latin typeface="Inter" panose="02000503000000020004" pitchFamily="2" charset="0"/>
                <a:ea typeface="Inter" panose="02000503000000020004" pitchFamily="2" charset="0"/>
              </a:rPr>
              <a:t>Desligar notificações e sons;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sz="2000" dirty="0">
                <a:latin typeface="Inter" panose="02000503000000020004" pitchFamily="2" charset="0"/>
                <a:ea typeface="Inter" panose="02000503000000020004" pitchFamily="2" charset="0"/>
              </a:rPr>
              <a:t>Refeições sem tela;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sz="2000" dirty="0">
                <a:latin typeface="Inter" panose="02000503000000020004" pitchFamily="2" charset="0"/>
                <a:ea typeface="Inter" panose="02000503000000020004" pitchFamily="2" charset="0"/>
              </a:rPr>
              <a:t>Horários fixos para uso de tecnologia;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sz="2000" dirty="0">
                <a:latin typeface="Inter" panose="02000503000000020004" pitchFamily="2" charset="0"/>
                <a:ea typeface="Inter" panose="02000503000000020004" pitchFamily="2" charset="0"/>
              </a:rPr>
              <a:t>Reorganizar/deletar jogos, redes sociais;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latin typeface="Inter" panose="02000503000000020004" pitchFamily="2" charset="0"/>
                <a:ea typeface="Inter" panose="02000503000000020004" pitchFamily="2" charset="0"/>
              </a:rPr>
              <a:t>Sair de grupos inúteis; - </a:t>
            </a:r>
            <a:r>
              <a:rPr lang="pt-BR" sz="2000" dirty="0" smtClean="0">
                <a:latin typeface="Inter" panose="02000503000000020004" pitchFamily="2" charset="0"/>
                <a:ea typeface="Inter" panose="02000503000000020004" pitchFamily="2" charset="0"/>
              </a:rPr>
              <a:t>menos celular </a:t>
            </a:r>
            <a:r>
              <a:rPr lang="pt-BR" sz="2000" dirty="0">
                <a:latin typeface="Inter" panose="02000503000000020004" pitchFamily="2" charset="0"/>
                <a:ea typeface="Inter" panose="02000503000000020004" pitchFamily="2" charset="0"/>
              </a:rPr>
              <a:t>dentro de casa;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latin typeface="Inter" panose="02000503000000020004" pitchFamily="2" charset="0"/>
                <a:ea typeface="Inter" panose="02000503000000020004" pitchFamily="2" charset="0"/>
              </a:rPr>
              <a:t>Combinar </a:t>
            </a:r>
            <a:r>
              <a:rPr lang="pt-BR" sz="2000" dirty="0">
                <a:latin typeface="Inter" panose="02000503000000020004" pitchFamily="2" charset="0"/>
                <a:ea typeface="Inter" panose="02000503000000020004" pitchFamily="2" charset="0"/>
              </a:rPr>
              <a:t>novas regras: refeições sem desenho; só pode jogar depois do banho</a:t>
            </a:r>
            <a:r>
              <a:rPr lang="pt-BR" sz="2000" dirty="0" smtClean="0">
                <a:latin typeface="Inter" panose="02000503000000020004" pitchFamily="2" charset="0"/>
                <a:ea typeface="Inter" panose="02000503000000020004" pitchFamily="2" charset="0"/>
              </a:rPr>
              <a:t>...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  <a:sym typeface="Calibri"/>
              </a:rPr>
              <a:t>Autocontrole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  <a:sym typeface="Calibri"/>
              </a:rPr>
              <a:t>Seguir regras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  <a:sym typeface="Calibri"/>
              </a:rPr>
              <a:t>Praticar 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  <a:sym typeface="Calibri"/>
              </a:rPr>
              <a:t>de atividades físicas e </a:t>
            </a:r>
            <a:r>
              <a:rPr lang="pt-B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  <a:sym typeface="Calibri"/>
              </a:rPr>
              <a:t>desportivas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  <a:sym typeface="Calibri"/>
              </a:rPr>
              <a:t>Interagir 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  <a:sym typeface="Calibri"/>
              </a:rPr>
              <a:t>com outras brincadeiras analógicas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endParaRPr kumimoji="0" lang="pt-BR" sz="200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12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6812" y="162098"/>
            <a:ext cx="4572000" cy="666288"/>
          </a:xfrm>
        </p:spPr>
        <p:txBody>
          <a:bodyPr/>
          <a:lstStyle/>
          <a:p>
            <a:r>
              <a:rPr lang="pt-BR" dirty="0"/>
              <a:t>conclusão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600891" y="1204721"/>
            <a:ext cx="8098972" cy="4461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pt-BR" sz="24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Os pais precisam ser gentis e firmes ao mesmo tempo, estabelecer conexão afetiva, validar os sentimentos dos pequenos, acalmá-los nos momentos de raiva por </a:t>
            </a:r>
            <a:r>
              <a:rPr lang="pt-BR" sz="2400" dirty="0" err="1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ex</a:t>
            </a:r>
            <a:r>
              <a:rPr lang="pt-BR" sz="24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, e depois conversar com foco em possíveis soluções. Não é um processo que dá resultados imediatos. Mas no decorrer do tempo eles compreenderão e passarão a cooperar pelo bem-estar da família, senso de pertencimento e respeito mútuos.</a:t>
            </a: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pt-BR" sz="40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.</a:t>
            </a:r>
            <a:endParaRPr lang="pt-BR" sz="3600" dirty="0">
              <a:solidFill>
                <a:schemeClr val="tx1"/>
              </a:solidFill>
              <a:effectLst/>
              <a:latin typeface="Inter Medium" panose="02000503000000020004" pitchFamily="2" charset="0"/>
              <a:ea typeface="Inter Medium" panose="02000503000000020004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67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92820" y="371103"/>
            <a:ext cx="5957047" cy="666288"/>
          </a:xfrm>
        </p:spPr>
        <p:txBody>
          <a:bodyPr/>
          <a:lstStyle/>
          <a:p>
            <a:r>
              <a:rPr lang="pt-BR" dirty="0"/>
              <a:t>conclusão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7566" y="1688046"/>
            <a:ext cx="8621485" cy="237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pt-BR" sz="24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Precisamos administrar com consciência e sabedoria o uso de eletrônicos.</a:t>
            </a: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pt-BR" sz="2400" b="1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DAR TUDO O QUE UMA CRIANÇA PEDE NÃO É AMOR. </a:t>
            </a: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pt-BR" sz="2400" b="1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DAR TUDO O QUE UMA CRIANÇA PRECISA É AMOR. (Cuidado, alimento, saúde e AFETO)</a:t>
            </a:r>
            <a:endParaRPr lang="pt-BR" sz="2400" dirty="0">
              <a:solidFill>
                <a:schemeClr val="tx1"/>
              </a:solidFill>
              <a:effectLst/>
              <a:latin typeface="Inter Medium" panose="02000503000000020004" pitchFamily="2" charset="0"/>
              <a:ea typeface="Inter Medium" panose="02000503000000020004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167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371600" y="256075"/>
            <a:ext cx="5185954" cy="642546"/>
          </a:xfrm>
        </p:spPr>
        <p:txBody>
          <a:bodyPr/>
          <a:lstStyle/>
          <a:p>
            <a:r>
              <a:rPr lang="pt-BR" dirty="0"/>
              <a:t>conclusão</a:t>
            </a:r>
          </a:p>
        </p:txBody>
      </p:sp>
      <p:sp>
        <p:nvSpPr>
          <p:cNvPr id="5" name="Retângulo 4"/>
          <p:cNvSpPr/>
          <p:nvPr/>
        </p:nvSpPr>
        <p:spPr>
          <a:xfrm>
            <a:off x="613955" y="1317551"/>
            <a:ext cx="78377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sz="24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Proteger e cuidar das crianças é obrigação de todos. </a:t>
            </a:r>
            <a:r>
              <a:rPr lang="pt-BR" sz="2400" b="1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Garantir a melhor experiência possível nessa fase de ouro que é a infância</a:t>
            </a:r>
            <a:r>
              <a:rPr lang="pt-BR" sz="24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, resultará numa trajetória rica, repleta de desafios, descobertas e gratificação para todos, indivíduos, família e sociedade.</a:t>
            </a:r>
            <a:endParaRPr lang="pt-BR" sz="2400" dirty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20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224018"/>
            <a:ext cx="773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FF5F00"/>
                </a:solidFill>
                <a:effectLst/>
                <a:uLnTx/>
                <a:uFillTx/>
                <a:latin typeface="Syncopate" panose="02060507000000020003" pitchFamily="18" charset="0"/>
                <a:cs typeface="Arial"/>
                <a:sym typeface="Arial"/>
              </a:rPr>
              <a:t>temário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961393"/>
              </p:ext>
            </p:extLst>
          </p:nvPr>
        </p:nvGraphicFramePr>
        <p:xfrm>
          <a:off x="0" y="1161019"/>
          <a:ext cx="847526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503">
                  <a:extLst>
                    <a:ext uri="{9D8B030D-6E8A-4147-A177-3AD203B41FA5}">
                      <a16:colId xmlns:a16="http://schemas.microsoft.com/office/drawing/2014/main" val="3959606621"/>
                    </a:ext>
                  </a:extLst>
                </a:gridCol>
                <a:gridCol w="8054757">
                  <a:extLst>
                    <a:ext uri="{9D8B030D-6E8A-4147-A177-3AD203B41FA5}">
                      <a16:colId xmlns:a16="http://schemas.microsoft.com/office/drawing/2014/main" val="40167019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1</a:t>
                      </a:r>
                    </a:p>
                  </a:txBody>
                  <a:tcPr>
                    <a:solidFill>
                      <a:srgbClr val="65CAD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pt-BR" sz="2800" b="0" dirty="0">
                          <a:solidFill>
                            <a:srgbClr val="000000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A construção de um pai e de uma mãe     </a:t>
                      </a:r>
                      <a:endParaRPr lang="pt-BR" sz="2800" b="0" baseline="0" dirty="0">
                        <a:solidFill>
                          <a:srgbClr val="000000"/>
                        </a:solidFill>
                        <a:latin typeface="Inter Medium" panose="02000503000000020004" pitchFamily="2" charset="0"/>
                        <a:ea typeface="Inter Medium" panose="02000503000000020004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633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800" b="1" dirty="0"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2</a:t>
                      </a:r>
                    </a:p>
                  </a:txBody>
                  <a:tcPr>
                    <a:solidFill>
                      <a:srgbClr val="F1612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800" b="0" dirty="0">
                          <a:solidFill>
                            <a:schemeClr val="tx1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Oswald"/>
                          <a:sym typeface="Oswald"/>
                        </a:rPr>
                        <a:t>O </a:t>
                      </a:r>
                      <a:r>
                        <a:rPr lang="pt-BR" sz="2800" b="0" dirty="0" smtClean="0">
                          <a:solidFill>
                            <a:schemeClr val="tx1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Oswald"/>
                          <a:sym typeface="Oswald"/>
                        </a:rPr>
                        <a:t>bem-estar </a:t>
                      </a:r>
                      <a:r>
                        <a:rPr lang="pt-BR" sz="2800" b="0" dirty="0">
                          <a:solidFill>
                            <a:schemeClr val="tx1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Oswald"/>
                          <a:sym typeface="Oswald"/>
                        </a:rPr>
                        <a:t>da criança e os vínculos afetivos</a:t>
                      </a:r>
                      <a:endParaRPr lang="pt-BR" sz="2800" b="0" dirty="0">
                        <a:solidFill>
                          <a:schemeClr val="tx1"/>
                        </a:solidFill>
                        <a:latin typeface="Inter Medium" panose="02000503000000020004" pitchFamily="2" charset="0"/>
                        <a:ea typeface="Inter Medium" panose="02000503000000020004" pitchFamily="2" charset="0"/>
                        <a:cs typeface="Bakbak One" pitchFamily="2" charset="0"/>
                        <a:sym typeface="Oswald ExtraLigh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275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800" b="1" dirty="0"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3</a:t>
                      </a:r>
                    </a:p>
                  </a:txBody>
                  <a:tcPr>
                    <a:solidFill>
                      <a:srgbClr val="FFC62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pt-BR" sz="2800" b="0" dirty="0">
                          <a:solidFill>
                            <a:schemeClr val="tx1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O desenvolvimento</a:t>
                      </a:r>
                      <a:r>
                        <a:rPr lang="pt-BR" sz="2800" b="0" baseline="0" dirty="0">
                          <a:solidFill>
                            <a:schemeClr val="tx1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 pleno da criança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111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800" b="1" dirty="0"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4</a:t>
                      </a:r>
                    </a:p>
                  </a:txBody>
                  <a:tcPr>
                    <a:solidFill>
                      <a:srgbClr val="65CA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800" b="0" dirty="0">
                          <a:solidFill>
                            <a:srgbClr val="000000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Oswald"/>
                          <a:sym typeface="Oswald"/>
                        </a:rPr>
                        <a:t>Desenvolvendo habilidades socioemocionais</a:t>
                      </a:r>
                      <a:endParaRPr lang="pt-BR" sz="2800" b="0" dirty="0">
                        <a:solidFill>
                          <a:srgbClr val="000000"/>
                        </a:solidFill>
                        <a:latin typeface="Inter Medium" panose="02000503000000020004" pitchFamily="2" charset="0"/>
                        <a:ea typeface="Inter Medium" panose="02000503000000020004" pitchFamily="2" charset="0"/>
                        <a:cs typeface="Bakbak One" pitchFamily="2" charset="0"/>
                        <a:sym typeface="Oswald ExtraLigh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905120"/>
                  </a:ext>
                </a:extLst>
              </a:tr>
              <a:tr h="3113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800" b="1" dirty="0"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5</a:t>
                      </a:r>
                    </a:p>
                  </a:txBody>
                  <a:tcPr>
                    <a:solidFill>
                      <a:srgbClr val="F1612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pt-BR" sz="2800" b="1" dirty="0">
                          <a:solidFill>
                            <a:srgbClr val="FF5F00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Educando com limites, afeto e segurança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70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0291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92820" y="371103"/>
            <a:ext cx="5957047" cy="666288"/>
          </a:xfrm>
        </p:spPr>
        <p:txBody>
          <a:bodyPr/>
          <a:lstStyle/>
          <a:p>
            <a:r>
              <a:rPr lang="pt-BR" dirty="0"/>
              <a:t>Convite à 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274320" y="1257339"/>
            <a:ext cx="8530046" cy="330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500"/>
              </a:spcAft>
              <a:buFont typeface="+mj-lt"/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1- Combinar horários sem tecnologia para a família – conexão real: refeições, horário x, no quarto não pode...</a:t>
            </a:r>
            <a:endParaRPr lang="pt-BR" sz="2400" dirty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342900" lvl="0" indent="-342900">
              <a:spcAft>
                <a:spcPts val="1500"/>
              </a:spcAft>
              <a:buFont typeface="+mj-lt"/>
              <a:buAutoNum type="arabicPeriod"/>
            </a:pPr>
            <a:r>
              <a:rPr lang="pt-BR" sz="2800" b="1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2 -Exercitar limites dando opções: </a:t>
            </a: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“Qual a cor da camiseta você vai usar hoje? Você vai para o banho pulando de um pé só ou andando de costas? ”</a:t>
            </a:r>
            <a:endParaRPr lang="pt-BR" sz="2400" dirty="0">
              <a:solidFill>
                <a:schemeClr val="tx1"/>
              </a:solidFill>
              <a:effectLst/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54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92820" y="292725"/>
            <a:ext cx="5957047" cy="666288"/>
          </a:xfrm>
        </p:spPr>
        <p:txBody>
          <a:bodyPr/>
          <a:lstStyle/>
          <a:p>
            <a:r>
              <a:rPr lang="pt-BR" dirty="0" smtClean="0"/>
              <a:t>APRENDENDO MAIS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74320" y="1257339"/>
            <a:ext cx="853004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500"/>
              </a:spcAft>
              <a:buFont typeface="+mj-lt"/>
              <a:buAutoNum type="arabicPeriod"/>
            </a:pPr>
            <a:r>
              <a:rPr lang="pt-BR" sz="1600" dirty="0" smtClean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1-</a:t>
            </a:r>
            <a:r>
              <a:rPr lang="pt-BR" dirty="0">
                <a:solidFill>
                  <a:schemeClr val="tx1"/>
                </a:solidFill>
              </a:rPr>
              <a:t>VÍDEO: </a:t>
            </a: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>
                <a:solidFill>
                  <a:schemeClr val="tx1"/>
                </a:solidFill>
              </a:rPr>
              <a:t>É NA FAMÍLIA QUE PODEMOS ATUAR DE MODO MAIS DIRETO NO DIA A DIA com Luiz Alberto Hanns autor do livro a Arte de Dar Limites - </a:t>
            </a:r>
            <a:r>
              <a:rPr lang="pt-BR" dirty="0">
                <a:solidFill>
                  <a:schemeClr val="tx1"/>
                </a:solidFill>
                <a:hlinkClick r:id="rId2"/>
              </a:rPr>
              <a:t>https://</a:t>
            </a:r>
            <a:r>
              <a:rPr lang="pt-BR" dirty="0" smtClean="0">
                <a:solidFill>
                  <a:schemeClr val="tx1"/>
                </a:solidFill>
                <a:hlinkClick r:id="rId2"/>
              </a:rPr>
              <a:t>youtu.be/HHhgHcqz0Hc?si=5IbHUwYzx4nCIQAb</a:t>
            </a:r>
            <a:endParaRPr lang="pt-BR" dirty="0" smtClean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1500"/>
              </a:spcAft>
              <a:buFont typeface="+mj-lt"/>
              <a:buAutoNum type="arabicPeriod"/>
            </a:pPr>
            <a:r>
              <a:rPr lang="pt-BR" dirty="0" smtClean="0">
                <a:solidFill>
                  <a:schemeClr val="tx1"/>
                </a:solidFill>
              </a:rPr>
              <a:t>2-VÍDEO</a:t>
            </a:r>
            <a:r>
              <a:rPr lang="pt-BR" dirty="0">
                <a:solidFill>
                  <a:schemeClr val="tx1"/>
                </a:solidFill>
              </a:rPr>
              <a:t>: </a:t>
            </a: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>
                <a:solidFill>
                  <a:schemeClr val="tx1"/>
                </a:solidFill>
              </a:rPr>
              <a:t>RELACIONAMENTO FAMILIAR: A CONSTRUÇÃO DA MATURIDADE EMOCIONAL É RESPONSABILIDADE SUA com Marcos Meier, que traz dicas imperdíveis - </a:t>
            </a:r>
            <a:r>
              <a:rPr lang="pt-BR" dirty="0">
                <a:solidFill>
                  <a:schemeClr val="tx1"/>
                </a:solidFill>
                <a:hlinkClick r:id="rId3"/>
              </a:rPr>
              <a:t>https://</a:t>
            </a:r>
            <a:r>
              <a:rPr lang="pt-BR" dirty="0" smtClean="0">
                <a:solidFill>
                  <a:schemeClr val="tx1"/>
                </a:solidFill>
                <a:hlinkClick r:id="rId3"/>
              </a:rPr>
              <a:t>youtu.be/FIjHWV5qVvw?t=251</a:t>
            </a:r>
            <a:endParaRPr lang="pt-BR" dirty="0" smtClean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1500"/>
              </a:spcAft>
              <a:buFont typeface="+mj-lt"/>
              <a:buAutoNum type="arabicPeriod"/>
            </a:pPr>
            <a:r>
              <a:rPr lang="pt-BR" dirty="0" smtClean="0">
                <a:solidFill>
                  <a:schemeClr val="tx1"/>
                </a:solidFill>
              </a:rPr>
              <a:t>3-VÍDEO</a:t>
            </a:r>
            <a:r>
              <a:rPr lang="pt-BR" dirty="0">
                <a:solidFill>
                  <a:schemeClr val="tx1"/>
                </a:solidFill>
              </a:rPr>
              <a:t>: </a:t>
            </a:r>
            <a:r>
              <a:rPr lang="pt-BR" dirty="0" smtClean="0">
                <a:solidFill>
                  <a:schemeClr val="tx1"/>
                </a:solidFill>
              </a:rPr>
              <a:t>QUEBRANDO </a:t>
            </a:r>
            <a:r>
              <a:rPr lang="pt-BR" dirty="0">
                <a:solidFill>
                  <a:schemeClr val="tx1"/>
                </a:solidFill>
              </a:rPr>
              <a:t>O TABU: CRIAR FILHOS É DESAFIADOR PARA OS ADULTOS, SIM. Vale a pena acompanhar a fala da Dra. Catarina Costa Marques - </a:t>
            </a:r>
            <a:r>
              <a:rPr lang="pt-BR" dirty="0">
                <a:solidFill>
                  <a:schemeClr val="tx1"/>
                </a:solidFill>
                <a:hlinkClick r:id="rId4"/>
              </a:rPr>
              <a:t>https://</a:t>
            </a:r>
            <a:r>
              <a:rPr lang="pt-BR" dirty="0" smtClean="0">
                <a:solidFill>
                  <a:schemeClr val="tx1"/>
                </a:solidFill>
                <a:hlinkClick r:id="rId4"/>
              </a:rPr>
              <a:t>youtu.be/nW5GmMue9Jg?t=159</a:t>
            </a:r>
            <a:endParaRPr lang="pt-BR" dirty="0" smtClean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1500"/>
              </a:spcAft>
              <a:buFont typeface="+mj-lt"/>
              <a:buAutoNum type="arabicPeriod"/>
            </a:pPr>
            <a:r>
              <a:rPr lang="pt-BR" dirty="0" smtClean="0">
                <a:solidFill>
                  <a:schemeClr val="tx1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</a:rPr>
              <a:t>4- VIDEO: INFÂNCIA SAUDÁVEL com </a:t>
            </a:r>
            <a:r>
              <a:rPr lang="pt-BR" dirty="0" err="1" smtClean="0">
                <a:solidFill>
                  <a:schemeClr val="tx1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</a:rPr>
              <a:t>Dr</a:t>
            </a:r>
            <a:r>
              <a:rPr lang="pt-BR" dirty="0" smtClean="0">
                <a:solidFill>
                  <a:schemeClr val="tx1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</a:rPr>
              <a:t> Jean </a:t>
            </a:r>
            <a:r>
              <a:rPr lang="pt-BR" dirty="0" err="1" smtClean="0">
                <a:solidFill>
                  <a:schemeClr val="tx1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</a:rPr>
              <a:t>Khater</a:t>
            </a:r>
            <a:r>
              <a:rPr lang="pt-BR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Filho - </a:t>
            </a:r>
            <a:r>
              <a:rPr lang="pt-BR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hlinkClick r:id="rId5"/>
              </a:rPr>
              <a:t>https://</a:t>
            </a:r>
            <a:r>
              <a:rPr lang="pt-BR" dirty="0" smtClean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hlinkClick r:id="rId5"/>
              </a:rPr>
              <a:t>www.youtube.com/live/rqlMzm_QmHE?si=m2EgRve9cvYpfVxl</a:t>
            </a:r>
            <a:endParaRPr lang="pt-BR" dirty="0" smtClean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342900" lvl="0" indent="-342900">
              <a:spcAft>
                <a:spcPts val="1500"/>
              </a:spcAft>
              <a:buFont typeface="+mj-lt"/>
              <a:buAutoNum type="arabicPeriod"/>
            </a:pPr>
            <a:endParaRPr lang="pt-BR" dirty="0">
              <a:solidFill>
                <a:schemeClr val="tx1"/>
              </a:solidFill>
              <a:effectLst/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88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idx="2"/>
          </p:nvPr>
        </p:nvSpPr>
        <p:spPr>
          <a:xfrm>
            <a:off x="2213861" y="139030"/>
            <a:ext cx="5075213" cy="566364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vídeo</a:t>
            </a:r>
            <a:endParaRPr lang="pt-BR" dirty="0"/>
          </a:p>
        </p:txBody>
      </p:sp>
      <p:pic>
        <p:nvPicPr>
          <p:cNvPr id="4" name="5 dicas para não deixar as telas dominarem você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3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871" y="661182"/>
            <a:ext cx="7509912" cy="422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4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3542938" y="1056550"/>
            <a:ext cx="3550194" cy="3502025"/>
          </a:xfrm>
        </p:spPr>
        <p:txBody>
          <a:bodyPr/>
          <a:lstStyle/>
          <a:p>
            <a:r>
              <a:rPr lang="pt-BR" dirty="0"/>
              <a:t>Avaliação</a:t>
            </a:r>
          </a:p>
          <a:p>
            <a:endParaRPr lang="pt-BR" dirty="0"/>
          </a:p>
          <a:p>
            <a:r>
              <a:rPr lang="pt-BR" dirty="0"/>
              <a:t>Certificados</a:t>
            </a:r>
          </a:p>
          <a:p>
            <a:endParaRPr lang="pt-BR" dirty="0"/>
          </a:p>
          <a:p>
            <a:r>
              <a:rPr lang="pt-BR" dirty="0"/>
              <a:t>Formatura </a:t>
            </a:r>
          </a:p>
        </p:txBody>
      </p:sp>
    </p:spTree>
    <p:extLst>
      <p:ext uri="{BB962C8B-B14F-4D97-AF65-F5344CB8AC3E}">
        <p14:creationId xmlns:p14="http://schemas.microsoft.com/office/powerpoint/2010/main" val="1014273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3ABED48-5821-D585-3F3A-51CCCFF8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449977" y="875211"/>
            <a:ext cx="621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AGRADECEMOS SUA PARTICIPAÇÃO!</a:t>
            </a:r>
          </a:p>
        </p:txBody>
      </p:sp>
    </p:spTree>
    <p:extLst>
      <p:ext uri="{BB962C8B-B14F-4D97-AF65-F5344CB8AC3E}">
        <p14:creationId xmlns:p14="http://schemas.microsoft.com/office/powerpoint/2010/main" val="576506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2EC9F2-3191-B77D-4ACB-49F8E4EB2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Google Shape;130;p21">
            <a:extLst>
              <a:ext uri="{FF2B5EF4-FFF2-40B4-BE49-F238E27FC236}">
                <a16:creationId xmlns:a16="http://schemas.microsoft.com/office/drawing/2014/main" id="{13AEAD66-AD56-4EEF-737D-F7E65AEF85D8}"/>
              </a:ext>
            </a:extLst>
          </p:cNvPr>
          <p:cNvSpPr txBox="1"/>
          <p:nvPr/>
        </p:nvSpPr>
        <p:spPr>
          <a:xfrm>
            <a:off x="2991263" y="1257079"/>
            <a:ext cx="5446104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 smtClean="0">
                <a:solidFill>
                  <a:schemeClr val="bg1"/>
                </a:solidFill>
                <a:latin typeface="Syncopate" panose="02060507000000020003" pitchFamily="18" charset="0"/>
                <a:ea typeface="Inter" panose="02000503000000020004" pitchFamily="2" charset="0"/>
                <a:cs typeface="Oswald"/>
                <a:sym typeface="Oswald"/>
              </a:rPr>
              <a:t>EDUCANDO COM LIMITES , AFETO E SEGURANÇA</a:t>
            </a:r>
            <a:endParaRPr lang="pt-BR" sz="3200" b="1" dirty="0">
              <a:solidFill>
                <a:schemeClr val="bg1"/>
              </a:solidFill>
              <a:latin typeface="Syncopate" panose="02060507000000020003" pitchFamily="18" charset="0"/>
              <a:ea typeface="Oswald ExtraLight"/>
              <a:cs typeface="Bakbak One" pitchFamily="2" charset="0"/>
              <a:sym typeface="Oswald ExtraLight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C59D562-67A7-5D4A-8818-00CBE4FF4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36" y="4389189"/>
            <a:ext cx="1449094" cy="25163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29309" y="1569028"/>
            <a:ext cx="229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latin typeface="Syncopate" panose="02060507000000020003" pitchFamily="18" charset="0"/>
              </a:rPr>
              <a:t>5º 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  <a:latin typeface="Syncopate" panose="02060507000000020003" pitchFamily="18" charset="0"/>
              </a:rPr>
              <a:t>ENCONTRO</a:t>
            </a:r>
            <a:endParaRPr lang="pt-BR" sz="2000" dirty="0">
              <a:solidFill>
                <a:schemeClr val="bg1"/>
              </a:solidFill>
              <a:latin typeface="Syncopate" panose="02060507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628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/>
        </p:nvSpPr>
        <p:spPr>
          <a:xfrm>
            <a:off x="2981442" y="150662"/>
            <a:ext cx="4072502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AE42"/>
                </a:solidFill>
                <a:latin typeface="Syncopate" panose="02060507000000020003" pitchFamily="18" charset="0"/>
                <a:ea typeface="Oswald ExtraLight"/>
                <a:cs typeface="Bakbak One" pitchFamily="2" charset="0"/>
                <a:sym typeface="Oswald ExtraLight"/>
              </a:rPr>
              <a:t>introdução</a:t>
            </a:r>
          </a:p>
        </p:txBody>
      </p:sp>
      <p:sp>
        <p:nvSpPr>
          <p:cNvPr id="10" name="Google Shape;74;p15">
            <a:extLst>
              <a:ext uri="{FF2B5EF4-FFF2-40B4-BE49-F238E27FC236}">
                <a16:creationId xmlns:a16="http://schemas.microsoft.com/office/drawing/2014/main" id="{4F98183D-69F3-C5BB-F13C-44457C95D175}"/>
              </a:ext>
            </a:extLst>
          </p:cNvPr>
          <p:cNvSpPr txBox="1"/>
          <p:nvPr/>
        </p:nvSpPr>
        <p:spPr>
          <a:xfrm>
            <a:off x="143693" y="755865"/>
            <a:ext cx="8699862" cy="424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2600" dirty="0">
                <a:latin typeface="Inter Medium" panose="02000503000000020004" pitchFamily="2" charset="0"/>
                <a:ea typeface="Inter Medium" panose="02000503000000020004" pitchFamily="2" charset="0"/>
              </a:rPr>
              <a:t>Tudo neste mundo muda rapidamente e na maioria das vezes, não conseguimos acompanhar. </a:t>
            </a:r>
          </a:p>
          <a:p>
            <a:pPr algn="ctr">
              <a:spcBef>
                <a:spcPts val="1200"/>
              </a:spcBef>
            </a:pPr>
            <a:r>
              <a:rPr lang="pt-BR" sz="26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Precisamos mais do que nunca, tentar aprender com nossos filhos e superar o desafio de educar numa sociedade em transformação.</a:t>
            </a:r>
          </a:p>
          <a:p>
            <a:pPr algn="ctr">
              <a:spcBef>
                <a:spcPts val="1200"/>
              </a:spcBef>
            </a:pPr>
            <a:r>
              <a:rPr lang="pt-BR" sz="2600" dirty="0">
                <a:latin typeface="Inter Medium" panose="02000503000000020004" pitchFamily="2" charset="0"/>
                <a:ea typeface="Inter Medium" panose="02000503000000020004" pitchFamily="2" charset="0"/>
              </a:rPr>
              <a:t>A maior tarefa dos pais é ajudar a criança a se descobrir como pessoa, o que é o ponto de partida para a autonomia, que leva à autorrealização e à felicidade. </a:t>
            </a:r>
            <a:endParaRPr lang="pt-BR" sz="2600" dirty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318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860" b="9860"/>
          <a:stretch>
            <a:fillRect/>
          </a:stretch>
        </p:blipFill>
        <p:spPr>
          <a:xfrm>
            <a:off x="5551714" y="0"/>
            <a:ext cx="3592286" cy="5143500"/>
          </a:xfrm>
          <a:prstGeom prst="rect">
            <a:avLst/>
          </a:prstGeom>
        </p:spPr>
      </p:pic>
      <p:sp>
        <p:nvSpPr>
          <p:cNvPr id="7" name="Google Shape;82;p16">
            <a:extLst>
              <a:ext uri="{FF2B5EF4-FFF2-40B4-BE49-F238E27FC236}">
                <a16:creationId xmlns:a16="http://schemas.microsoft.com/office/drawing/2014/main" id="{5D9CD91F-9DF2-AB93-DB3E-1ECE08891434}"/>
              </a:ext>
            </a:extLst>
          </p:cNvPr>
          <p:cNvSpPr txBox="1"/>
          <p:nvPr/>
        </p:nvSpPr>
        <p:spPr>
          <a:xfrm>
            <a:off x="174122" y="659368"/>
            <a:ext cx="514246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2400" b="1" dirty="0">
                <a:solidFill>
                  <a:srgbClr val="FF5F00"/>
                </a:solidFill>
                <a:latin typeface="Syncopate" panose="02060507000000020003" pitchFamily="18" charset="0"/>
              </a:rPr>
              <a:t>processo educativo</a:t>
            </a:r>
            <a:endParaRPr lang="pt-BR" sz="2400" dirty="0">
              <a:solidFill>
                <a:srgbClr val="FF5F00"/>
              </a:solidFill>
              <a:latin typeface="Syncopate" panose="02060507000000020003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27442" y="1627586"/>
            <a:ext cx="5385083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latin typeface="Inter Medium" panose="02000503000000020004" pitchFamily="2" charset="0"/>
                <a:ea typeface="Inter Medium" panose="02000503000000020004" pitchFamily="2" charset="0"/>
              </a:rPr>
              <a:t>A ação educativa é efetivamente o</a:t>
            </a:r>
            <a:r>
              <a:rPr lang="pt-BR" sz="2600" b="1" dirty="0">
                <a:latin typeface="Inter Medium" panose="02000503000000020004" pitchFamily="2" charset="0"/>
                <a:ea typeface="Inter Medium" panose="02000503000000020004" pitchFamily="2" charset="0"/>
              </a:rPr>
              <a:t> “como se educa” </a:t>
            </a:r>
            <a:r>
              <a:rPr lang="pt-BR" sz="2600" dirty="0">
                <a:latin typeface="Inter Medium" panose="02000503000000020004" pitchFamily="2" charset="0"/>
                <a:ea typeface="Inter Medium" panose="02000503000000020004" pitchFamily="2" charset="0"/>
              </a:rPr>
              <a:t>e engloba dois campos de atuação:</a:t>
            </a:r>
          </a:p>
          <a:p>
            <a:pPr marL="1414462" lvl="2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6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Ação </a:t>
            </a:r>
            <a:r>
              <a:rPr lang="pt-BR" sz="2600" dirty="0">
                <a:latin typeface="Inter Medium" panose="02000503000000020004" pitchFamily="2" charset="0"/>
                <a:ea typeface="Inter Medium" panose="02000503000000020004" pitchFamily="2" charset="0"/>
              </a:rPr>
              <a:t>sobre o </a:t>
            </a:r>
            <a:r>
              <a:rPr lang="pt-BR" sz="26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meio</a:t>
            </a:r>
          </a:p>
          <a:p>
            <a:pPr marL="1414462" lvl="2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6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Ação </a:t>
            </a:r>
            <a:r>
              <a:rPr lang="pt-BR" sz="2600" dirty="0">
                <a:latin typeface="Inter Medium" panose="02000503000000020004" pitchFamily="2" charset="0"/>
                <a:ea typeface="Inter Medium" panose="02000503000000020004" pitchFamily="2" charset="0"/>
              </a:rPr>
              <a:t>sobre o educando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2701525" y="4390354"/>
            <a:ext cx="26613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 </a:t>
            </a:r>
            <a:r>
              <a:rPr lang="pt-BR" dirty="0" smtClean="0">
                <a:hlinkClick r:id="rId4"/>
              </a:rPr>
              <a:t>vídeo-aula processo educativo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/>
          <a:srcRect l="5709" r="63803"/>
          <a:stretch/>
        </p:blipFill>
        <p:spPr>
          <a:xfrm>
            <a:off x="5852159" y="3652562"/>
            <a:ext cx="1136468" cy="129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26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2;p16">
            <a:extLst>
              <a:ext uri="{FF2B5EF4-FFF2-40B4-BE49-F238E27FC236}">
                <a16:creationId xmlns:a16="http://schemas.microsoft.com/office/drawing/2014/main" id="{5D9CD91F-9DF2-AB93-DB3E-1ECE08891434}"/>
              </a:ext>
            </a:extLst>
          </p:cNvPr>
          <p:cNvSpPr txBox="1"/>
          <p:nvPr/>
        </p:nvSpPr>
        <p:spPr>
          <a:xfrm>
            <a:off x="1914869" y="151047"/>
            <a:ext cx="741823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Acão sobre o meio</a:t>
            </a:r>
            <a:endParaRPr sz="2800" b="1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87657" y="954873"/>
            <a:ext cx="879831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O ambiente ideal e mais importante é o lar,</a:t>
            </a:r>
          </a:p>
          <a:p>
            <a:pPr marL="177800" indent="-177800">
              <a:spcBef>
                <a:spcPts val="600"/>
              </a:spcBef>
            </a:pP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    onde a criança encontre o afeto e a segurança 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Deve-se afastar obstáculos (não as dificuldades) 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Oferecer uma boa nutrição - hábitos saudáveis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Apresentar limites e regras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Oferecer proteção física 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Garantir segurança emocional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A escolha da escola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Quanto às dificuldades, proporcionar à criança vencê-las.</a:t>
            </a:r>
          </a:p>
        </p:txBody>
      </p:sp>
    </p:spTree>
    <p:extLst>
      <p:ext uri="{BB962C8B-B14F-4D97-AF65-F5344CB8AC3E}">
        <p14:creationId xmlns:p14="http://schemas.microsoft.com/office/powerpoint/2010/main" val="1928467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2;p16">
            <a:extLst>
              <a:ext uri="{FF2B5EF4-FFF2-40B4-BE49-F238E27FC236}">
                <a16:creationId xmlns:a16="http://schemas.microsoft.com/office/drawing/2014/main" id="{5D9CD91F-9DF2-AB93-DB3E-1ECE08891434}"/>
              </a:ext>
            </a:extLst>
          </p:cNvPr>
          <p:cNvSpPr txBox="1"/>
          <p:nvPr/>
        </p:nvSpPr>
        <p:spPr>
          <a:xfrm>
            <a:off x="1627743" y="357096"/>
            <a:ext cx="703690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ação sobre o educando</a:t>
            </a:r>
            <a:endParaRPr sz="2800" b="1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26306" y="1123610"/>
            <a:ext cx="79263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latin typeface="Inter Medium" panose="02000503000000020004" pitchFamily="2" charset="0"/>
                <a:ea typeface="Inter Medium" panose="02000503000000020004" pitchFamily="2" charset="0"/>
              </a:rPr>
              <a:t>A atuação sobre a criança</a:t>
            </a: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 deve ser feita respeitando a maturidade, favorecendo as características para o seu crescimento e dando limites para que seu desenvolvimento aconteça.</a:t>
            </a:r>
          </a:p>
        </p:txBody>
      </p:sp>
      <p:sp>
        <p:nvSpPr>
          <p:cNvPr id="3" name="Elipse 2"/>
          <p:cNvSpPr/>
          <p:nvPr/>
        </p:nvSpPr>
        <p:spPr>
          <a:xfrm>
            <a:off x="85127" y="2681317"/>
            <a:ext cx="1854558" cy="1558345"/>
          </a:xfrm>
          <a:prstGeom prst="ellipse">
            <a:avLst/>
          </a:prstGeom>
          <a:solidFill>
            <a:srgbClr val="65CADA"/>
          </a:solidFill>
          <a:ln>
            <a:solidFill>
              <a:srgbClr val="65C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	</a:t>
            </a:r>
          </a:p>
        </p:txBody>
      </p:sp>
      <p:grpSp>
        <p:nvGrpSpPr>
          <p:cNvPr id="20" name="Agrupar 19"/>
          <p:cNvGrpSpPr/>
          <p:nvPr/>
        </p:nvGrpSpPr>
        <p:grpSpPr>
          <a:xfrm>
            <a:off x="1764406" y="3438659"/>
            <a:ext cx="2318196" cy="1704841"/>
            <a:chOff x="1764406" y="3438659"/>
            <a:chExt cx="2318196" cy="1704841"/>
          </a:xfrm>
        </p:grpSpPr>
        <p:sp>
          <p:nvSpPr>
            <p:cNvPr id="18" name="Elipse 17"/>
            <p:cNvSpPr/>
            <p:nvPr/>
          </p:nvSpPr>
          <p:spPr>
            <a:xfrm>
              <a:off x="1764406" y="3438659"/>
              <a:ext cx="1867436" cy="1704841"/>
            </a:xfrm>
            <a:prstGeom prst="ellipse">
              <a:avLst/>
            </a:prstGeom>
            <a:solidFill>
              <a:srgbClr val="FFC62C"/>
            </a:solidFill>
            <a:ln>
              <a:solidFill>
                <a:srgbClr val="FFC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endParaRP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1841678" y="4050770"/>
              <a:ext cx="22409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latin typeface="Inter Medium" panose="02000503000000020004" pitchFamily="2" charset="0"/>
                  <a:ea typeface="Inter Medium" panose="02000503000000020004" pitchFamily="2" charset="0"/>
                </a:rPr>
                <a:t>Autoridade</a:t>
              </a:r>
            </a:p>
          </p:txBody>
        </p:sp>
      </p:grpSp>
      <p:sp>
        <p:nvSpPr>
          <p:cNvPr id="21" name="CaixaDeTexto 20"/>
          <p:cNvSpPr txBox="1"/>
          <p:nvPr/>
        </p:nvSpPr>
        <p:spPr>
          <a:xfrm>
            <a:off x="386366" y="3078050"/>
            <a:ext cx="146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Exemplo</a:t>
            </a:r>
          </a:p>
        </p:txBody>
      </p:sp>
      <p:grpSp>
        <p:nvGrpSpPr>
          <p:cNvPr id="23" name="Agrupar 22"/>
          <p:cNvGrpSpPr/>
          <p:nvPr/>
        </p:nvGrpSpPr>
        <p:grpSpPr>
          <a:xfrm>
            <a:off x="3464416" y="2672681"/>
            <a:ext cx="1957590" cy="1725769"/>
            <a:chOff x="3464416" y="2550017"/>
            <a:chExt cx="1957590" cy="1725769"/>
          </a:xfrm>
        </p:grpSpPr>
        <p:sp>
          <p:nvSpPr>
            <p:cNvPr id="16" name="Elipse 15"/>
            <p:cNvSpPr/>
            <p:nvPr/>
          </p:nvSpPr>
          <p:spPr>
            <a:xfrm>
              <a:off x="3464416" y="2550017"/>
              <a:ext cx="1957590" cy="1725769"/>
            </a:xfrm>
            <a:prstGeom prst="ellipse">
              <a:avLst/>
            </a:prstGeom>
            <a:solidFill>
              <a:srgbClr val="FF5F00"/>
            </a:solidFill>
            <a:ln>
              <a:solidFill>
                <a:srgbClr val="FF5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3528443" y="3011449"/>
              <a:ext cx="18803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 smtClean="0">
                  <a:latin typeface="Inter Medium" panose="02000503000000020004" pitchFamily="2" charset="0"/>
                  <a:ea typeface="Inter Medium" panose="02000503000000020004" pitchFamily="2" charset="0"/>
                </a:rPr>
                <a:t>Orientando Diálogo</a:t>
              </a:r>
              <a:endParaRPr lang="pt-BR" sz="2400" dirty="0">
                <a:latin typeface="Inter Medium" panose="02000503000000020004" pitchFamily="2" charset="0"/>
                <a:ea typeface="Inter Medium" panose="02000503000000020004" pitchFamily="2" charset="0"/>
              </a:endParaRPr>
            </a:p>
          </p:txBody>
        </p:sp>
      </p:grpSp>
      <p:grpSp>
        <p:nvGrpSpPr>
          <p:cNvPr id="25" name="Agrupar 24"/>
          <p:cNvGrpSpPr/>
          <p:nvPr/>
        </p:nvGrpSpPr>
        <p:grpSpPr>
          <a:xfrm>
            <a:off x="7094971" y="2601533"/>
            <a:ext cx="2049029" cy="1736499"/>
            <a:chOff x="7094971" y="2601533"/>
            <a:chExt cx="2049029" cy="1736499"/>
          </a:xfrm>
        </p:grpSpPr>
        <p:sp>
          <p:nvSpPr>
            <p:cNvPr id="17" name="Elipse 16"/>
            <p:cNvSpPr/>
            <p:nvPr/>
          </p:nvSpPr>
          <p:spPr>
            <a:xfrm>
              <a:off x="7171382" y="2601533"/>
              <a:ext cx="1792311" cy="1736499"/>
            </a:xfrm>
            <a:prstGeom prst="ellipse">
              <a:avLst/>
            </a:prstGeom>
            <a:solidFill>
              <a:srgbClr val="FFC62C"/>
            </a:solidFill>
            <a:ln>
              <a:solidFill>
                <a:srgbClr val="FFC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endParaRP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7094971" y="3024144"/>
              <a:ext cx="20490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 smtClean="0">
                  <a:latin typeface="Inter Medium" panose="02000503000000020004" pitchFamily="2" charset="0"/>
                  <a:ea typeface="Inter Medium" panose="02000503000000020004" pitchFamily="2" charset="0"/>
                </a:rPr>
                <a:t>Elogio </a:t>
              </a:r>
              <a:r>
                <a:rPr lang="pt-BR" sz="1800" dirty="0" smtClean="0">
                  <a:latin typeface="Inter Medium" panose="02000503000000020004" pitchFamily="2" charset="0"/>
                  <a:ea typeface="Inter Medium" panose="02000503000000020004" pitchFamily="2" charset="0"/>
                </a:rPr>
                <a:t>Encorajamento</a:t>
              </a:r>
              <a:endParaRPr lang="pt-BR" sz="1800" dirty="0">
                <a:latin typeface="Inter Medium" panose="02000503000000020004" pitchFamily="2" charset="0"/>
                <a:ea typeface="Inter Medium" panose="02000503000000020004" pitchFamily="2" charset="0"/>
              </a:endParaRPr>
            </a:p>
          </p:txBody>
        </p:sp>
      </p:grpSp>
      <p:grpSp>
        <p:nvGrpSpPr>
          <p:cNvPr id="27" name="Agrupar 26"/>
          <p:cNvGrpSpPr/>
          <p:nvPr/>
        </p:nvGrpSpPr>
        <p:grpSpPr>
          <a:xfrm>
            <a:off x="5203066" y="3335629"/>
            <a:ext cx="2215165" cy="1807872"/>
            <a:chOff x="5203066" y="3490175"/>
            <a:chExt cx="2086377" cy="1653325"/>
          </a:xfrm>
        </p:grpSpPr>
        <p:sp>
          <p:nvSpPr>
            <p:cNvPr id="19" name="Elipse 18"/>
            <p:cNvSpPr/>
            <p:nvPr/>
          </p:nvSpPr>
          <p:spPr>
            <a:xfrm>
              <a:off x="5293218" y="3490175"/>
              <a:ext cx="1906072" cy="1653325"/>
            </a:xfrm>
            <a:prstGeom prst="ellipse">
              <a:avLst/>
            </a:prstGeom>
            <a:solidFill>
              <a:srgbClr val="65CADA"/>
            </a:solidFill>
            <a:ln>
              <a:solidFill>
                <a:srgbClr val="65C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endParaRP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5203066" y="3850783"/>
              <a:ext cx="2086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latin typeface="Inter Medium" panose="02000503000000020004" pitchFamily="2" charset="0"/>
                  <a:ea typeface="Inter Medium" panose="02000503000000020004" pitchFamily="2" charset="0"/>
                </a:rPr>
                <a:t>Gestão de Consequências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376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658983" y="229238"/>
            <a:ext cx="51493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FF5F00"/>
                </a:solidFill>
                <a:latin typeface="Syncopate" panose="02060507000000020003" pitchFamily="18" charset="0"/>
                <a:ea typeface="Inter Medium" panose="02000503000000020004" pitchFamily="2" charset="0"/>
                <a:cs typeface="Arial" panose="020B0604020202020204" pitchFamily="34" charset="0"/>
              </a:rPr>
              <a:t>Segurança </a:t>
            </a:r>
            <a:endParaRPr lang="pt-BR" sz="2800" b="1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grpSp>
        <p:nvGrpSpPr>
          <p:cNvPr id="25" name="Agrupar 24"/>
          <p:cNvGrpSpPr/>
          <p:nvPr/>
        </p:nvGrpSpPr>
        <p:grpSpPr>
          <a:xfrm>
            <a:off x="470260" y="1358533"/>
            <a:ext cx="1841864" cy="809897"/>
            <a:chOff x="1815737" y="2129246"/>
            <a:chExt cx="1841864" cy="809897"/>
          </a:xfrm>
        </p:grpSpPr>
        <p:sp>
          <p:nvSpPr>
            <p:cNvPr id="3" name="Elipse 2"/>
            <p:cNvSpPr/>
            <p:nvPr/>
          </p:nvSpPr>
          <p:spPr>
            <a:xfrm>
              <a:off x="1815737" y="2129246"/>
              <a:ext cx="1110343" cy="809897"/>
            </a:xfrm>
            <a:prstGeom prst="ellipse">
              <a:avLst/>
            </a:prstGeom>
            <a:solidFill>
              <a:srgbClr val="65CADA"/>
            </a:solidFill>
            <a:ln>
              <a:solidFill>
                <a:srgbClr val="65C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2063933" y="2325188"/>
              <a:ext cx="1593668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bg1"/>
                  </a:solidFill>
                </a:rPr>
                <a:t>Cadeirinha</a:t>
              </a:r>
            </a:p>
          </p:txBody>
        </p:sp>
      </p:grpSp>
      <p:grpSp>
        <p:nvGrpSpPr>
          <p:cNvPr id="14" name="Agrupar 13"/>
          <p:cNvGrpSpPr/>
          <p:nvPr/>
        </p:nvGrpSpPr>
        <p:grpSpPr>
          <a:xfrm>
            <a:off x="3130727" y="1367242"/>
            <a:ext cx="1854927" cy="809897"/>
            <a:chOff x="3692432" y="1837506"/>
            <a:chExt cx="1854927" cy="809897"/>
          </a:xfrm>
        </p:grpSpPr>
        <p:sp>
          <p:nvSpPr>
            <p:cNvPr id="33" name="Elipse 32"/>
            <p:cNvSpPr/>
            <p:nvPr/>
          </p:nvSpPr>
          <p:spPr>
            <a:xfrm>
              <a:off x="3692432" y="1837506"/>
              <a:ext cx="1110343" cy="809897"/>
            </a:xfrm>
            <a:prstGeom prst="ellipse">
              <a:avLst/>
            </a:prstGeom>
            <a:solidFill>
              <a:srgbClr val="65CADA"/>
            </a:solidFill>
            <a:ln>
              <a:solidFill>
                <a:srgbClr val="65C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4228011" y="2033451"/>
              <a:ext cx="1319348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bg1"/>
                  </a:solidFill>
                </a:rPr>
                <a:t>Piscina</a:t>
              </a:r>
            </a:p>
          </p:txBody>
        </p:sp>
      </p:grpSp>
      <p:grpSp>
        <p:nvGrpSpPr>
          <p:cNvPr id="24" name="Agrupar 23"/>
          <p:cNvGrpSpPr/>
          <p:nvPr/>
        </p:nvGrpSpPr>
        <p:grpSpPr>
          <a:xfrm>
            <a:off x="6174374" y="2490648"/>
            <a:ext cx="2063932" cy="809897"/>
            <a:chOff x="6540136" y="2947849"/>
            <a:chExt cx="2063932" cy="809897"/>
          </a:xfrm>
        </p:grpSpPr>
        <p:sp>
          <p:nvSpPr>
            <p:cNvPr id="40" name="Elipse 39"/>
            <p:cNvSpPr/>
            <p:nvPr/>
          </p:nvSpPr>
          <p:spPr>
            <a:xfrm>
              <a:off x="6540136" y="2947849"/>
              <a:ext cx="1110343" cy="809897"/>
            </a:xfrm>
            <a:prstGeom prst="ellipse">
              <a:avLst/>
            </a:prstGeom>
            <a:solidFill>
              <a:srgbClr val="65CADA"/>
            </a:solidFill>
            <a:ln>
              <a:solidFill>
                <a:srgbClr val="65C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6844938" y="3143795"/>
              <a:ext cx="1759130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bg1"/>
                  </a:solidFill>
                </a:rPr>
                <a:t>Brinquedos</a:t>
              </a:r>
            </a:p>
          </p:txBody>
        </p:sp>
      </p:grpSp>
      <p:grpSp>
        <p:nvGrpSpPr>
          <p:cNvPr id="23" name="Agrupar 22"/>
          <p:cNvGrpSpPr/>
          <p:nvPr/>
        </p:nvGrpSpPr>
        <p:grpSpPr>
          <a:xfrm>
            <a:off x="3692434" y="2569025"/>
            <a:ext cx="1776549" cy="809897"/>
            <a:chOff x="4489268" y="2856408"/>
            <a:chExt cx="1776549" cy="809897"/>
          </a:xfrm>
        </p:grpSpPr>
        <p:sp>
          <p:nvSpPr>
            <p:cNvPr id="39" name="Elipse 38"/>
            <p:cNvSpPr/>
            <p:nvPr/>
          </p:nvSpPr>
          <p:spPr>
            <a:xfrm>
              <a:off x="4489268" y="2856408"/>
              <a:ext cx="1110343" cy="809897"/>
            </a:xfrm>
            <a:prstGeom prst="ellipse">
              <a:avLst/>
            </a:prstGeom>
            <a:solidFill>
              <a:srgbClr val="65CADA"/>
            </a:solidFill>
            <a:ln>
              <a:solidFill>
                <a:srgbClr val="65C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4946469" y="3091543"/>
              <a:ext cx="1319348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bg1"/>
                  </a:solidFill>
                </a:rPr>
                <a:t>Quedas</a:t>
              </a:r>
              <a:r>
                <a:rPr lang="pt-BR" dirty="0">
                  <a:solidFill>
                    <a:schemeClr val="bg1"/>
                  </a:solidFill>
                </a:rPr>
                <a:t>	</a:t>
              </a:r>
            </a:p>
          </p:txBody>
        </p:sp>
      </p:grpSp>
      <p:grpSp>
        <p:nvGrpSpPr>
          <p:cNvPr id="16" name="Agrupar 15"/>
          <p:cNvGrpSpPr/>
          <p:nvPr/>
        </p:nvGrpSpPr>
        <p:grpSpPr>
          <a:xfrm>
            <a:off x="5782489" y="1301929"/>
            <a:ext cx="1767839" cy="809897"/>
            <a:chOff x="6344194" y="1772193"/>
            <a:chExt cx="1767839" cy="809897"/>
          </a:xfrm>
        </p:grpSpPr>
        <p:sp>
          <p:nvSpPr>
            <p:cNvPr id="37" name="Elipse 36"/>
            <p:cNvSpPr/>
            <p:nvPr/>
          </p:nvSpPr>
          <p:spPr>
            <a:xfrm>
              <a:off x="6344194" y="1772193"/>
              <a:ext cx="1110343" cy="809897"/>
            </a:xfrm>
            <a:prstGeom prst="ellipse">
              <a:avLst/>
            </a:prstGeom>
            <a:solidFill>
              <a:srgbClr val="65CADA"/>
            </a:solidFill>
            <a:ln>
              <a:solidFill>
                <a:srgbClr val="65C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6792685" y="1981201"/>
              <a:ext cx="1319348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bg1"/>
                  </a:solidFill>
                </a:rPr>
                <a:t>Esportes</a:t>
              </a:r>
              <a:r>
                <a:rPr lang="pt-BR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44" name="Agrupar 43"/>
          <p:cNvGrpSpPr/>
          <p:nvPr/>
        </p:nvGrpSpPr>
        <p:grpSpPr>
          <a:xfrm>
            <a:off x="1341116" y="3796935"/>
            <a:ext cx="1924595" cy="809897"/>
            <a:chOff x="2007325" y="4084317"/>
            <a:chExt cx="1924595" cy="809897"/>
          </a:xfrm>
        </p:grpSpPr>
        <p:sp>
          <p:nvSpPr>
            <p:cNvPr id="41" name="Elipse 40"/>
            <p:cNvSpPr/>
            <p:nvPr/>
          </p:nvSpPr>
          <p:spPr>
            <a:xfrm>
              <a:off x="2007325" y="4084317"/>
              <a:ext cx="1110343" cy="809897"/>
            </a:xfrm>
            <a:prstGeom prst="ellipse">
              <a:avLst/>
            </a:prstGeom>
            <a:solidFill>
              <a:srgbClr val="65CADA"/>
            </a:solidFill>
            <a:ln>
              <a:solidFill>
                <a:srgbClr val="65C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2442755" y="4332515"/>
              <a:ext cx="1489165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bg1"/>
                  </a:solidFill>
                </a:rPr>
                <a:t>Intoxicação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Agrupar 45"/>
          <p:cNvGrpSpPr/>
          <p:nvPr/>
        </p:nvGrpSpPr>
        <p:grpSpPr>
          <a:xfrm>
            <a:off x="4184466" y="3792580"/>
            <a:ext cx="1759133" cy="809897"/>
            <a:chOff x="4262845" y="4066899"/>
            <a:chExt cx="1759133" cy="809897"/>
          </a:xfrm>
        </p:grpSpPr>
        <p:sp>
          <p:nvSpPr>
            <p:cNvPr id="42" name="Elipse 41"/>
            <p:cNvSpPr/>
            <p:nvPr/>
          </p:nvSpPr>
          <p:spPr>
            <a:xfrm>
              <a:off x="4262845" y="4066899"/>
              <a:ext cx="1110343" cy="809897"/>
            </a:xfrm>
            <a:prstGeom prst="ellipse">
              <a:avLst/>
            </a:prstGeom>
            <a:solidFill>
              <a:srgbClr val="65CADA"/>
            </a:solidFill>
            <a:ln>
              <a:solidFill>
                <a:srgbClr val="65C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4646024" y="4306388"/>
              <a:ext cx="1375954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bg1"/>
                  </a:solidFill>
                </a:rPr>
                <a:t>Engasgo</a:t>
              </a:r>
            </a:p>
          </p:txBody>
        </p:sp>
      </p:grpSp>
      <p:grpSp>
        <p:nvGrpSpPr>
          <p:cNvPr id="22" name="Agrupar 21"/>
          <p:cNvGrpSpPr/>
          <p:nvPr/>
        </p:nvGrpSpPr>
        <p:grpSpPr>
          <a:xfrm>
            <a:off x="883918" y="2595151"/>
            <a:ext cx="2133600" cy="809897"/>
            <a:chOff x="1759131" y="2856409"/>
            <a:chExt cx="2133600" cy="809897"/>
          </a:xfrm>
        </p:grpSpPr>
        <p:sp>
          <p:nvSpPr>
            <p:cNvPr id="38" name="Elipse 37"/>
            <p:cNvSpPr/>
            <p:nvPr/>
          </p:nvSpPr>
          <p:spPr>
            <a:xfrm>
              <a:off x="1759131" y="2856409"/>
              <a:ext cx="1110343" cy="809897"/>
            </a:xfrm>
            <a:prstGeom prst="ellipse">
              <a:avLst/>
            </a:prstGeom>
            <a:solidFill>
              <a:srgbClr val="65CADA"/>
            </a:solidFill>
            <a:ln>
              <a:solidFill>
                <a:srgbClr val="65C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2129245" y="3065417"/>
              <a:ext cx="1763486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bg1"/>
                  </a:solidFill>
                </a:rPr>
                <a:t>Queimaduras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Agrupar 44"/>
          <p:cNvGrpSpPr/>
          <p:nvPr/>
        </p:nvGrpSpPr>
        <p:grpSpPr>
          <a:xfrm>
            <a:off x="6662054" y="3853541"/>
            <a:ext cx="1719943" cy="809897"/>
            <a:chOff x="6714308" y="4127860"/>
            <a:chExt cx="1719943" cy="809897"/>
          </a:xfrm>
        </p:grpSpPr>
        <p:sp>
          <p:nvSpPr>
            <p:cNvPr id="43" name="Elipse 42"/>
            <p:cNvSpPr/>
            <p:nvPr/>
          </p:nvSpPr>
          <p:spPr>
            <a:xfrm>
              <a:off x="6714308" y="4127860"/>
              <a:ext cx="1110343" cy="809897"/>
            </a:xfrm>
            <a:prstGeom prst="ellipse">
              <a:avLst/>
            </a:prstGeom>
            <a:solidFill>
              <a:srgbClr val="65CADA"/>
            </a:solidFill>
            <a:ln>
              <a:solidFill>
                <a:srgbClr val="65C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7114903" y="4293327"/>
              <a:ext cx="1319348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bg1"/>
                  </a:solidFill>
                </a:rPr>
                <a:t>Abusos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985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14468</TotalTime>
  <Words>4662</Words>
  <Application>Microsoft Office PowerPoint</Application>
  <PresentationFormat>Apresentação na tela (16:9)</PresentationFormat>
  <Paragraphs>278</Paragraphs>
  <Slides>34</Slides>
  <Notes>29</Notes>
  <HiddenSlides>0</HiddenSlides>
  <MMClips>1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34</vt:i4>
      </vt:variant>
    </vt:vector>
  </HeadingPairs>
  <TitlesOfParts>
    <vt:vector size="47" baseType="lpstr">
      <vt:lpstr>Times New Roman</vt:lpstr>
      <vt:lpstr>Arial</vt:lpstr>
      <vt:lpstr>Symbol</vt:lpstr>
      <vt:lpstr>Inter Medium</vt:lpstr>
      <vt:lpstr>Syncopate</vt:lpstr>
      <vt:lpstr>Inter</vt:lpstr>
      <vt:lpstr>Wingdings</vt:lpstr>
      <vt:lpstr>Oswald ExtraLight</vt:lpstr>
      <vt:lpstr>Oswald</vt:lpstr>
      <vt:lpstr>Calibri</vt:lpstr>
      <vt:lpstr>Bakbak One</vt:lpstr>
      <vt:lpstr>Simple Light</vt:lpstr>
      <vt:lpstr>1_Simple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COMECE DANDO O EXEMPLO: </vt:lpstr>
      <vt:lpstr>Criar com tecnologia: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infância terceirizada </vt:lpstr>
      <vt:lpstr>Apresentação do PowerPoint</vt:lpstr>
      <vt:lpstr>Apresentação do PowerPoint</vt:lpstr>
      <vt:lpstr>2- Quais as consequências da falta de limites?  Os limites interferem na segurança das crianças?  </vt:lpstr>
      <vt:lpstr>Apresentação do PowerPoint</vt:lpstr>
      <vt:lpstr>conclusão</vt:lpstr>
      <vt:lpstr>conclusão</vt:lpstr>
      <vt:lpstr>conclusão</vt:lpstr>
      <vt:lpstr>Convite à ação</vt:lpstr>
      <vt:lpstr>APRENDENDO MAIS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 ʕ•́ᴥ•̀ʔ</dc:creator>
  <cp:lastModifiedBy>Dell</cp:lastModifiedBy>
  <cp:revision>257</cp:revision>
  <dcterms:modified xsi:type="dcterms:W3CDTF">2024-02-19T17:53:14Z</dcterms:modified>
</cp:coreProperties>
</file>