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791" r:id="rId2"/>
  </p:sldMasterIdLst>
  <p:notesMasterIdLst>
    <p:notesMasterId r:id="rId34"/>
  </p:notesMasterIdLst>
  <p:sldIdLst>
    <p:sldId id="404" r:id="rId3"/>
    <p:sldId id="323" r:id="rId4"/>
    <p:sldId id="335" r:id="rId5"/>
    <p:sldId id="299" r:id="rId6"/>
    <p:sldId id="377" r:id="rId7"/>
    <p:sldId id="300" r:id="rId8"/>
    <p:sldId id="364" r:id="rId9"/>
    <p:sldId id="387" r:id="rId10"/>
    <p:sldId id="388" r:id="rId11"/>
    <p:sldId id="403" r:id="rId12"/>
    <p:sldId id="391" r:id="rId13"/>
    <p:sldId id="386" r:id="rId14"/>
    <p:sldId id="389" r:id="rId15"/>
    <p:sldId id="390" r:id="rId16"/>
    <p:sldId id="392" r:id="rId17"/>
    <p:sldId id="354" r:id="rId18"/>
    <p:sldId id="355" r:id="rId19"/>
    <p:sldId id="395" r:id="rId20"/>
    <p:sldId id="398" r:id="rId21"/>
    <p:sldId id="396" r:id="rId22"/>
    <p:sldId id="401" r:id="rId23"/>
    <p:sldId id="393" r:id="rId24"/>
    <p:sldId id="394" r:id="rId25"/>
    <p:sldId id="310" r:id="rId26"/>
    <p:sldId id="399" r:id="rId27"/>
    <p:sldId id="351" r:id="rId28"/>
    <p:sldId id="356" r:id="rId29"/>
    <p:sldId id="400" r:id="rId30"/>
    <p:sldId id="357" r:id="rId31"/>
    <p:sldId id="402" r:id="rId32"/>
    <p:sldId id="282" r:id="rId33"/>
  </p:sldIdLst>
  <p:sldSz cx="9144000" cy="5143500" type="screen16x9"/>
  <p:notesSz cx="6858000" cy="9144000"/>
  <p:embeddedFontLst>
    <p:embeddedFont>
      <p:font typeface="Inter Medium" panose="02000503000000020004" pitchFamily="2" charset="0"/>
      <p:regular r:id="rId35"/>
    </p:embeddedFont>
    <p:embeddedFont>
      <p:font typeface="Syncopate" panose="02060507000000020003" pitchFamily="18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Inter" panose="02000503000000020004" pitchFamily="2" charset="0"/>
      <p:regular r:id="rId42"/>
      <p:bold r:id="rId43"/>
    </p:embeddedFont>
    <p:embeddedFont>
      <p:font typeface="Inter SemiBold" panose="02000503000000020004" pitchFamily="2" charset="0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22"/>
    <a:srgbClr val="7F4C00"/>
    <a:srgbClr val="8D5A00"/>
    <a:srgbClr val="3C3C3C"/>
    <a:srgbClr val="855200"/>
    <a:srgbClr val="FFC62C"/>
    <a:srgbClr val="65CADA"/>
    <a:srgbClr val="FF5F00"/>
    <a:srgbClr val="04AF4B"/>
    <a:srgbClr val="00A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1387" autoAdjust="0"/>
  </p:normalViewPr>
  <p:slideViewPr>
    <p:cSldViewPr snapToGrid="0">
      <p:cViewPr varScale="1">
        <p:scale>
          <a:sx n="74" d="100"/>
          <a:sy n="74" d="100"/>
        </p:scale>
        <p:origin x="116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eiturinha.com.br/blog/tarefas-domesticas-como-as-criancas-podem-e-devem-ajudar/" TargetMode="External"/><Relationship Id="rId3" Type="http://schemas.openxmlformats.org/officeDocument/2006/relationships/hyperlink" Target="https://leiturinha.com.br/blog/dicas-para-praticar-o-consumo-consciente-em-casa/" TargetMode="External"/><Relationship Id="rId7" Type="http://schemas.openxmlformats.org/officeDocument/2006/relationships/hyperlink" Target="https://leiturinha.com.br/blog/ensinar-as-criancas-a-dividir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leiturinha.com.br/blog/voce-esta-criando-uma-crianca-que-se-preocupa-com-os-outros/" TargetMode="External"/><Relationship Id="rId5" Type="http://schemas.openxmlformats.org/officeDocument/2006/relationships/hyperlink" Target="https://leiturinha.com.br/blog/10-atividades-para-ensinar-matematica/" TargetMode="External"/><Relationship Id="rId4" Type="http://schemas.openxmlformats.org/officeDocument/2006/relationships/hyperlink" Target="https://leiturinha.com.br/blog/as-recompensas-funcionam/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scoladepais.org.br/teste-de-inteligencias-multiplas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941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importante haver um 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relacionamento saudável e colaborativo entre a família e a escola na vida de crianças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Esse período é fundamental para o desenvolvimento acadêmico, social e emocional dos estudantes, e a parceria entre a família e a escola desempenha um papel preponderante nesse processo. Aqui estão algumas orientações sobre como esse relacionamento pode ser construído e fortalecido: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1.Comunicação aberta e regular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 comunicação entre a família e a escola é fundamental. Os pais devem estar atualizados sobre o progresso acadêmico e comportamental de seus filhos, enquanto a escola deve estar aberta para ouvir as preocupações e expectativas da família. Ambas as partes devem se comprometer em estabelecer canais de comunicação eficazes, como reuniões periódicas, e-mails, agendas ou aplicativos de comunicação escolar.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2.Participação ativa dos pais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É essencial que os pais se envolvam ativamente na vida escolar de seus filhos. Isso pode ser feito por meio de participação em reuniões de pais e mestres, eventos escolares, atividades extracurriculares ou mesmo oferecendo-se como voluntários na escola. A presença e o interesse dos pais demonstram apoio aos alunos e incentivam um ambiente educacional positivo.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3.Estabelecer expectativas claras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Pais e professores devem colaborar na definição de expectativas realistas para as crianças. Isso envolve discutir e alinhar metas acadêmicas, comportamentais e sociais, para que haja uma consistência entre a escola e o ambiente doméstico. O estabelecimento de rotinas e limites adequados também é importante para ajudar as crianças a se sentirem seguras e focadas em sua educação.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4.Respeito mútuo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Tanto a família quanto a escola devem tratar-se com respeito e valorizar as perspectivas e contribuições uns dos outros. É fundamental reconhecer que cada um tem um papel importante no desenvolvimento da criança e que ambas as partes têm conhecimentos e experiências valiosas a compartilhar. Ao trabalharem juntas em um ambiente de respeito, é mais provável que soluções eficazes sejam encontradas para lidar com desafios ou preocupações.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5.Apoio em casa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 família desempenha um papel crucial na promoção da aprendizagem contínua em casa. Os pais devem criar um ambiente propício ao estudo, fornecer recursos educacionais adequados e estabelecer rotinas de dever de casa. Além disso, os pais podem se envolver ativamente nas atividades escolares, ajudando com projetos, estimulando a leitura e envolvendo-se em discussões sobre os tópicos abordados na escola.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6.Valorização do desenvolvimento social e emocional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 escola e a família devem trabalhar juntas para apoiar o desenvolvimento social e emocional das crianças. Isso pode ser feito promovendo a empatia, resolução de conflitos e habilidades de comunicação saudáveis. A família e a escola podem colaborar na identificação e no enfrentamento de desafios emocionais que as crianças possam enfrentar, principalmente o </a:t>
            </a:r>
            <a:r>
              <a:rPr lang="pt-BR" sz="1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bullyng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7.Envolva-se na escola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Mantenha-se envolvido com a escola de seu filho e conheça seus professores e colegas. Pergunte sobre o progresso de seu filho e o que mais você pode fazer para ajudá-lo a alcançar seus objetivos. </a:t>
            </a:r>
          </a:p>
          <a:p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08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Cada uma dessas inteligências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possui características únicas e pode ser desenvolvida e valorizada de maneiras diferentes. A teoria das inteligências múltiplas enfatiza a diversidade do potencial humano e fornece uma visão mais ampla e inclusiva do que é considerado inteligência, reconhecendo e valorizando as habilidades e talentos individuais em suas diversas formas.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Portanto,os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estímulos e o ambiente social são muito importantes para o  desenvolvimento de determinadas inteligências.</a:t>
            </a:r>
          </a:p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Como pais, devemos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descobrir a inteligência preponderante em nossos filhos e potencializar aquilo que ele já é bom. 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 para o teste: https://escoladepais.org.br/teste-de-inteligencias-multiplas/ (sugira o teste como forma de autoconhecimento e forma de conhecer as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características dos filhos e assim ajudá-los a desenvolver suas potencialidades)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838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Literatura Infantil pode ser vista como uma porta de entrada para o universo maravilhoso da leitura. Para entendermos bem a importância dessa literatura na formação do ser humano, é fundamental olhar para a variedade de textos que a compõem: fábulas, contos de fadas, contos maravilhosos, mitos, lendas, adaptações de grandes clássicos da literatura mundial, parlendas (rimas infantis), trava-línguas, adivinhas, além de textos poéticos. Temos, assim, um rico material repleto de histórias, memórias, diversidade cultural, fantasia, encantamento e valores humanos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4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383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1940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2377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8526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1138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69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Dos 6 aos 10 anos é uma idade  propícia para conscientizar as crianças sobre a importância da preservação do meio ambiente. Isso envolve a compreensão de que a natureza fornece recursos essenciais para a vida humana e que devemos cuidar desses recursos para garantir um futuro saudável para todos.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Praticando atitudes e atividades de consumo consciente, por exemplo: Planeje suas compras em família. - Compre apenas o necessário.- Ensine sobre reciclar e separar o lixo corretamente.-  Mostre como as crianças podem criar seus próprios brinquedos.- Construa uma horta para que os pequenos possam produzir seus alimentos.- Não desperdice alimentos.- Prefira doar/ trocar brinquedos e roupas.- Procurem respostas juntos.</a:t>
            </a:r>
          </a:p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Como tudo na educação, o exemplo e a coerência devem partir dos pais.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07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 fontAlgn="t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Ementas: </a:t>
            </a:r>
          </a:p>
          <a:p>
            <a:r>
              <a:rPr lang="pt-BR" dirty="0"/>
              <a:t>1-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Características físicas, motoras e cognitivas da fase. Linguagem. Socialização. Sexualidade, saúde e segurança</a:t>
            </a:r>
            <a:r>
              <a:rPr lang="pt-BR" dirty="0"/>
              <a:t>. </a:t>
            </a:r>
          </a:p>
          <a:p>
            <a:r>
              <a:rPr lang="pt-BR" dirty="0"/>
              <a:t>2- O processo de alfabetização. Aprendizagem e relacionamento com a escola. Literatura. Educação financeira. Educação ambiental </a:t>
            </a:r>
          </a:p>
          <a:p>
            <a:r>
              <a:rPr lang="pt-BR" dirty="0"/>
              <a:t>3- Comunicação não-violenta. Limites. Elogio. Autoestima, autonomia. Emoções. Princípios da disciplina positiva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/>
              <a:t>4- </a:t>
            </a:r>
            <a:r>
              <a:rPr lang="pt-BR" sz="1200" dirty="0">
                <a:effectLst/>
                <a:latin typeface="Inter Medium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Uso de telas. O processo educativo. Estilos Parentais. Papel dos avós.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398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base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Mas, como ensinar educação financeira para crianças? Alguns passos e dicas podem ajudar nesse processo</a:t>
            </a:r>
          </a:p>
          <a:p>
            <a:pPr marL="158750" indent="0" fontAlgn="base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Comece explicando como se usa o dinheiro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Explicar para as crianças que muitas coisas custam dinheiro é o primeiro passo da educação financeira. Uma dica é apresentar, aos pouquinhos, o valor das coisas, de forma bem direta e fácil. Por exemplo, no supermercado, mostre uma nota de R$ 50  para as crianças.. A ideia é que a criança entenda, gradualmente, que as coisas que consumimos e compramos têm um custo e que ele varia. A partir daí, é possível introduzir conceitos como “caro” e “barato”, por exemplo.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Ensine de onde vem o dinheiro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-Para as crianças pequenas, a fonte do dinheiro pode ser bastante utópica. Inclusive, é bem comum que os pequenos acreditem que o cartão de crédito , por exemplo, é uma fonte infinita de dinheiro, importante explicar que eles ganham dinheiro por meio do trabalho e só assim conseguem comprar as coisas da casa, guardam em um banco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 cartão nada mais é do que um instrumento para pegar o dinheiro do banco . Dessa forma, é possível explicar por quais motivos não podemos gastar mais do que ganhamos. Além disso, ensina sobre o valor do trabalho e das nossas responsabilidades. Estes são os primeiros conceitos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Mostre que usar o dinheiro exige escolhas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-Um dos pontos principais para as crianças entenderem mais sobre o dinheiro é compreender que são necessárias concessões. Ou seja, uma certa quantia de dinheiro permite apenas determinada compra. Assim, se seu pequeno ou pequena quer comprar um doce, terá que escolher entre o sorvete ou a barra de chocolate , por exemplo. Se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quiser um brinquedo, precisará juntar uma certa quantia de dinheiro. E, nesse momento, entra também o conceito de “poupança”. Assim, aos poucos, apresente as opções para as crianças fazerem suas próprias escolhas, estimulando-as a </a:t>
            </a:r>
            <a:r>
              <a:rPr lang="pt-BR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praticar o consumo consciente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. Ainda, ensine-as a planejar para conseguir comprar as coisas que desejam.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Cofrinho ajuda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! é tangível, uma ótima ideia é usar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 cofrinho . Melhor ainda se este objeto for transparente, pois ajuda os pequenos a verem o dinheiro sendo acumulado. Em seguida, incentive-o a estabelecer objetivos para aquela quantia de dinheiro. Assim, a criança pode juntar dinheiro para comprar um brinquedo ou realizar um passeio, por exemplo. Então, quando o objetivo for atingido, </a:t>
            </a:r>
            <a:r>
              <a:rPr lang="pt-BR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comemore o esforço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. Juntar não é fácil, ainda mais para crianças, que ainda estão desenvolvendo sua noção de tempo. Vale ressaltar todo empenho!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E as mesadas?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mesadas podem ser uma boa oportunidade para as crianças maiores aprenderem a juntar dinheiro para gastá-lo com responsabilidade. Contudo, é importante definir um valor que seja condizente com a idade. Alguns profissionais recomendam a mesada apenas a partir dos seis ou sete anos, quando a criança já tem uma boa noção dos números e está realizando </a:t>
            </a:r>
            <a:r>
              <a:rPr lang="pt-BR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atividades matemáticas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. No entanto, crianças menores podem ter alguma renda, vinda de presentes de familiares ou de um dinheirinho ao longo da semana, por exemplo. Novamente, o ideal é definir um valor conforme a idade, considerando a maturidade financeira da criança.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 Ensine seus filhos a doar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 a responsabilidade financeira vem também a responsabilidade social. Ensinar seu filho ou filha a doar é bastante importante para as crianças poderem construir sua consciência social, </a:t>
            </a:r>
            <a:r>
              <a:rPr lang="pt-BR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desenvolver a empatia na infância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e para </a:t>
            </a:r>
            <a:r>
              <a:rPr lang="pt-BR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ensinar a criança a dividir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Além disso, a doação pode acontecer por meio do dinheiro ou não. Afinal, uma possibilidade é doar brinquedos, roupas  e livros, por exemplo. De qualquer forma, toda doação auxilia também a 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educação financeira para crianças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7. Cumpra os combinados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pode ser difícil ver seu filho ou filha chorando   por querer um presente, ou um doce, por exemplo. Porém, é importante cumprir com os combinados — afinal, 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ensinar educação financeira para crianças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também passa por esses momentos. Se vocês acordaram que aquele dinheiro seria para a sobremesa e a criança gastou a quantia em um brinquedo , siga o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combinado.Explique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de forma gentil e firme, que o dinheiro exige escolhas. E que, neste caso, ele não poderá comprar também a sobremesa, pois já gastou o dinheiro com outra coisa. Pode parecer duro, mas é realmente importante que seu filho siga os combinados. E mais: entenda que, principalmente o dinheiro, não é infinito. </a:t>
            </a:r>
          </a:p>
          <a:p>
            <a:pPr marL="158750" indent="0" fontAlgn="base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8. Inclua as crianças em alguma decisão financeira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É possível incluir as crianças no cotidiano da casa, por meio da divisão de </a:t>
            </a:r>
            <a:r>
              <a:rPr lang="pt-BR" sz="1100" b="1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tarefas domésticas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por exemplo. E que tal fazer o mesmo nas decisões financeiras da família? Inclua as crianças nas idas ao mercado, peça a opinião delas na hora de escolher um passeio ou até a assinatura de um produto. O importante é incluí-los nas decisões, explicando como funciona o orçamento família.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Ainda,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dividir as responsa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bilidades é uma maneira para as crianças sentirem-se parte atuante da família. E não se esqueça de abrir espaço para perguntas!  Questione o que os pequenos ou pequenas acreditam que deveria ser incluído ou até sair dos gastos. Dessa maneira, você incentiva a participação ativa das crianças e estimula o pensamento crítico, fortalecendo a consciência da educação financeira infantil.</a:t>
            </a:r>
          </a:p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9. Ensine também a  GRATIDÃO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 Ser capaz de perceber, reconhecer e valorizar tudo o que se tem e tudo o que se é, independentemente da quantidade de dinheiro e do estilo de vida em questão. Isso faz parte da Educação Integral da criança. </a:t>
            </a:r>
          </a:p>
        </p:txBody>
      </p:sp>
    </p:spTree>
    <p:extLst>
      <p:ext uri="{BB962C8B-B14F-4D97-AF65-F5344CB8AC3E}">
        <p14:creationId xmlns:p14="http://schemas.microsoft.com/office/powerpoint/2010/main" val="3098263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236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5015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spcBef>
                <a:spcPts val="1200"/>
              </a:spcBef>
              <a:buFont typeface="Arial"/>
              <a:buAutoNum type="arabicPeriod"/>
            </a:pPr>
            <a:r>
              <a:rPr lang="pt-BR" dirty="0" smtClean="0"/>
              <a:t>Link para o teste de inteligências múltiplas: </a:t>
            </a:r>
            <a:r>
              <a:rPr lang="pt-BR" dirty="0" smtClean="0">
                <a:hlinkClick r:id="rId3"/>
              </a:rPr>
              <a:t>https://escoladepais.org.br/teste-de-inteligencias-multiplas/</a:t>
            </a:r>
            <a:endParaRPr lang="pt-BR" dirty="0" smtClean="0"/>
          </a:p>
          <a:p>
            <a:pPr algn="ctr"/>
            <a:endParaRPr lang="pt-BR" sz="110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544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9351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9355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7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dirty="0"/>
              <a:t>Relembrar</a:t>
            </a:r>
            <a:r>
              <a:rPr lang="pt-BR" sz="1200" baseline="0" dirty="0"/>
              <a:t> o assunto do encontro anterior e o convite à </a:t>
            </a:r>
            <a:r>
              <a:rPr lang="pt-BR" sz="1200" baseline="0" dirty="0" smtClean="0"/>
              <a:t>ação: </a:t>
            </a:r>
            <a:r>
              <a:rPr lang="pt-BR" sz="1200" dirty="0" smtClean="0"/>
              <a:t>Brincar com seu filho(a) com algum dos jogos citados: estátua, trilha tabuleiro, adivinhação, adoleta.  Observar o comportamento do seu filho e ver o que ele aprendeu.</a:t>
            </a:r>
            <a:endParaRPr lang="pt-BR" sz="1200" baseline="0" dirty="0"/>
          </a:p>
          <a:p>
            <a:pPr algn="just"/>
            <a:r>
              <a:rPr lang="pt-BR" sz="1200" baseline="0" dirty="0"/>
              <a:t>Hoje o objetivo é </a:t>
            </a:r>
            <a:r>
              <a:rPr lang="pt-BR" sz="1200" dirty="0">
                <a:latin typeface="Inter" panose="02000503000000020004" pitchFamily="2" charset="0"/>
                <a:ea typeface="Inter" panose="02000503000000020004" pitchFamily="2" charset="0"/>
              </a:rPr>
              <a:t>Refletir sobre: o processo de alfabetização, o relacionamento com a escola, a aprendizagem, a literatura infantil, a preservação do meio ambiente. as finanças da família -  </a:t>
            </a:r>
            <a:r>
              <a:rPr lang="pt-BR" sz="1200" dirty="0">
                <a:solidFill>
                  <a:srgbClr val="FF5F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para poder contribuir com a educação formal e integral das crianças.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8835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pt-BR" sz="11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9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processo de alfabetização é uma jornada emocionante em que as pessoas adquirem as habilidades necessárias para ler e escrever. Ele envolve o aprendizado do alfabeto, a associação entre letras e sons, a formação de palavras e frases, e o desenvolvimento de habilidades de leitura e escrita. É um processo fundamental para o desenvolvimento intelectual e o sucesso acadêmico ao longo da vida.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Além disso, a alfabetização não se limita apenas à decodificação de letras e palavras. Também envolve o Letramento,  desenvolvimento de habilidades de compreensão, interpretação e análise. É importante que as crianças aprendam a ler com compreensão e a utilizar a linguagem escrita para expressar suas ideias e pensamentos.</a:t>
            </a:r>
          </a:p>
        </p:txBody>
      </p:sp>
    </p:spTree>
    <p:extLst>
      <p:ext uri="{BB962C8B-B14F-4D97-AF65-F5344CB8AC3E}">
        <p14:creationId xmlns:p14="http://schemas.microsoft.com/office/powerpoint/2010/main" val="214735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90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Fomente o amor pela leitura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Crie um ambiente em casa onde a leitura seja valorizada e incentivada. Mantenha uma biblioteca em casa, frequentemente compre novos livros e permita que seus filhos escolham os títulos que eles gostariam de ler. Leitura diária, especialmente antes de dormir, pode ser uma ótima maneira de estimular o hábito da leitura.</a:t>
            </a:r>
          </a:p>
          <a:p>
            <a:pPr marL="158750" lvl="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Aprenda junt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o: Aprender a ler juntos é uma ótima maneira de passar tempo de qualidade com seus filhos e ajudá-los a desenvolver suas habilidades de leitura. Além disso, ao ler juntos, você pode ajudar a responder a perguntas e esclarecer conceitos que possam surgir.</a:t>
            </a:r>
          </a:p>
          <a:p>
            <a:pPr marL="158750" lvl="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Estimule o pensamento crítico: Fazer perguntas durante a leitura, como "O que você acha que vai acontecer a seguir?" ou "O que você acha que o personagem está sentindo?" ajudará a estimular o pensamento crítico de seu filho e a desenvolver suas habilidades de compreensão de leitura.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4.Encoraje a escrita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Além de incentivar a leitura, é importante estimular a escrita. Dê a seus filhos blocos de desenho e papel para que eles possam expressar sua criatividade e começar a aprender a escrever palavras e frases simples.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Seja paciente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Aprender a ler e escrever é um processo lento e pode ser frustrante para os pais e os filhos. É importante ser paciente e compreender que cada criança tem seu próprio ritmo de aprendizagem.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050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(Caro coordenador – avalie o seu grupo – se entender</a:t>
            </a:r>
            <a:r>
              <a:rPr lang="pt-BR" sz="12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complexo para o grupo não apresente esse slide)</a:t>
            </a:r>
            <a:endParaRPr lang="pt-BR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Existem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diferentes abordagens e métodos de alfabetização. 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Alguns dos métodos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mais comuns incluem: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1.Método fônico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Esse método enfatiza a relação entre as letras e os sons da fala. As crianças aprendem a associar os sons das letras e a combinar esses sons para formar palavras.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2.Método global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Nesse método, as palavras são ensinadas como um todo, em vez de se concentrar nos sons individuais das letras. As crianças aprendem a reconhecer palavras inteiras e a associá-las a imagens ou objetos correspondentes.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3.Método silábico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Nesse método, as palavras são divididas em sílabas, e as crianças aprendem a associar as letras ou grupos de letras a cada sílaba. Gradualmente, eles combinam as sílabas para formar palavras completas.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Método construtiv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ista: Essa abordagem enfatiza a participação ativa da criança na construção do conhecimento. As crianças são encorajadas a explorar a linguagem escrita em contextos significativos, como a leitura de livros, a escrita de histórias e a interação com outras pessoas. Também chamados analíticos ou globais, partem das frases que se examinam e se comparam para, no processo de dedução, o alfabetizando encontrar palavras idênticas, sílabas parecidas e discriminar os signos gráficos do sistema alfabético.</a:t>
            </a:r>
          </a:p>
          <a:p>
            <a:pPr marL="15875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importante conhecer o método que sua criança está sendo alfabetizada para poder contribuir com a aprendizagem dela. Mas, lembre-se, cada um tem o seu ritmo e o seu caminho de aprendizagem.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591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1.Altas habilidades ou Superdotação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superdotados têm raciocínio e aprendizagem rápidos, são curiosos, pesquisadores natos. Na infância, tendem a querer conviver mais com os adultos e podem ter problemas de interação social. Muitos apresentam baixo desempenho escolar por acharem as aulas desestimulantes e sem nenhum desafio</a:t>
            </a:r>
          </a:p>
          <a:p>
            <a:pPr marL="158750" lvl="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2.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Crianças com TEA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podem ter problemas para se comunicar, ler a linguagem corporal, aprender habilidades básicas, fazer amigos e manter o contato visual.</a:t>
            </a:r>
          </a:p>
          <a:p>
            <a:pPr marL="158750" lvl="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3.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Muitas crianças com Síndrome de Down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têm dificuldades na aprendizagem. Tais dificuldades podem estar relacionadas à linguagem, raciocínio lógico, memória e refletir na socialização e na autonomia</a:t>
            </a:r>
          </a:p>
          <a:p>
            <a:pPr marL="158750" lvl="0" indent="0">
              <a:buNone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4.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As crianças com Transtorno Opositivo Desafiador (TOD),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apresentam um padrão contínuo de comportamento não cooperativo, desafiador e hostil em relação a figuras de autoridade, que interferem no funcionamento do dia a dia.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5.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Crianças com  TDAH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costumam ser inquietas, sentem dificuldade para se concentrar e podem agir por impulso,  o que  afeta o processo de aprendizagem.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200" b="1" dirty="0"/>
              <a:t>Lembramos aqui que 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Pais e professores devem estar</a:t>
            </a:r>
            <a:r>
              <a:rPr lang="pt-BR" sz="1200" b="1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atentos</a:t>
            </a:r>
            <a:r>
              <a:rPr lang="pt-BR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buscar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 acompanhamento de um profissional capacitado para orientar e verificar o desenvolvimento da criança e exige</a:t>
            </a:r>
            <a:r>
              <a:rPr lang="pt-BR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planejamento pedagógico que considere as características da criança.</a:t>
            </a:r>
            <a:r>
              <a:rPr lang="pt-BR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 se tratando de aprendizagem, precisamos falar de um componente muito importante: a inteligência ...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(próximo slide)</a:t>
            </a:r>
            <a:endParaRPr lang="pt-BR" sz="12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219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6718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577" b="-25726"/>
          <a:stretch/>
        </p:blipFill>
        <p:spPr>
          <a:xfrm>
            <a:off x="230341" y="4409737"/>
            <a:ext cx="817624" cy="31637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444498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22776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8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4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85" y="269741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4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118" y="179830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1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105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188" y="149884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2498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5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239461"/>
            <a:ext cx="1315092" cy="1904039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90696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9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762880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4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2673326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2852210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55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475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40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20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153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534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191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891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445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306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21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651" r:id="rId6"/>
    <p:sldLayoutId id="2147483713" r:id="rId7"/>
    <p:sldLayoutId id="2147483714" r:id="rId8"/>
    <p:sldLayoutId id="2147483757" r:id="rId9"/>
    <p:sldLayoutId id="2147483780" r:id="rId10"/>
    <p:sldLayoutId id="2147483781" r:id="rId11"/>
    <p:sldLayoutId id="2147483678" r:id="rId12"/>
    <p:sldLayoutId id="2147483782" r:id="rId13"/>
    <p:sldLayoutId id="2147483711" r:id="rId14"/>
    <p:sldLayoutId id="2147483784" r:id="rId15"/>
    <p:sldLayoutId id="2147483783" r:id="rId16"/>
    <p:sldLayoutId id="2147483787" r:id="rId17"/>
    <p:sldLayoutId id="2147483788" r:id="rId18"/>
    <p:sldLayoutId id="2147483789" r:id="rId19"/>
    <p:sldLayoutId id="2147483650" r:id="rId20"/>
    <p:sldLayoutId id="2147483790" r:id="rId21"/>
    <p:sldLayoutId id="2147483712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115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coladepais.org.br/teste-de-inteligencias-multipla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scoladepais.org.br/teste-de-inteligencias-multipla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scoladepais.org.br/wp-content/uploads/2023/05/Educacao-Financeira-Carolina-Ligocki.pdf" TargetMode="External"/><Relationship Id="rId7" Type="http://schemas.openxmlformats.org/officeDocument/2006/relationships/hyperlink" Target="https://neuroconecta.com.br/conheca-os-principais-transtornos-de-aprendizage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dainovadora.com.br/o-que-esperar-do-seu-filho-aos-10-anos/" TargetMode="External"/><Relationship Id="rId5" Type="http://schemas.openxmlformats.org/officeDocument/2006/relationships/hyperlink" Target="https://www.youtube.com/watch?v=daJDaEdbX2g&amp;t=1115s" TargetMode="External"/><Relationship Id="rId4" Type="http://schemas.openxmlformats.org/officeDocument/2006/relationships/hyperlink" Target="https://institutovirgolim.com.br/quem-somo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itutoneurosaber.com.br/alem-do-q-i-como-identificar-e-auxiliar-o-desenvolvimento-de-criancas-com-altas-habilidades-superdotacao" TargetMode="External"/><Relationship Id="rId7" Type="http://schemas.openxmlformats.org/officeDocument/2006/relationships/hyperlink" Target="https://neuroconecta.com.br/tdah-e-autismo-qual-e-a-relacao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stitutoneurosaber.com.br/dicas-para-lidar-com-crianca-com-transtorno-opositivo-desafiador/#:~:text=Olhe%20nos%20olhos%20e%20seja,a%20crian%C3%A7a%20a%20respeitar%20autoridades" TargetMode="External"/><Relationship Id="rId5" Type="http://schemas.openxmlformats.org/officeDocument/2006/relationships/hyperlink" Target="https://institutoneurosaber.com.br/sindrome-de-down-na-escola-dicas-e-praticas-de-inclusao/" TargetMode="External"/><Relationship Id="rId4" Type="http://schemas.openxmlformats.org/officeDocument/2006/relationships/hyperlink" Target="https://institutoneurosaber.com.br/dez-coisas-que-os-pais-podem-fazer-para-ajudar-seu-filho-com-autismo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12442" y="1187355"/>
            <a:ext cx="361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Fase infantil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ncopate" panose="02060507000000020003" pitchFamily="18" charset="0"/>
              <a:cs typeface="Arial"/>
              <a:sym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7315200" cy="51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35E17-DDE1-5B35-B1FE-F832D54F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99" y="518574"/>
            <a:ext cx="7761575" cy="523484"/>
          </a:xfrm>
        </p:spPr>
        <p:txBody>
          <a:bodyPr>
            <a:normAutofit fontScale="90000"/>
          </a:bodyPr>
          <a:lstStyle/>
          <a:p>
            <a:r>
              <a:rPr lang="pt-BR" dirty="0"/>
              <a:t>dificuldades de aprendizado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D43228-F3F8-3EE0-D991-A1F28B77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264" y="1103011"/>
            <a:ext cx="8540988" cy="3510742"/>
          </a:xfrm>
        </p:spPr>
        <p:txBody>
          <a:bodyPr>
            <a:normAutofit/>
          </a:bodyPr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16122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Dislexia:</a:t>
            </a:r>
            <a:r>
              <a:rPr lang="pt-BR" dirty="0">
                <a:solidFill>
                  <a:srgbClr val="202124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 dificuldade maior para leitura;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16122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Disgrafia:</a:t>
            </a:r>
            <a:r>
              <a:rPr lang="pt-BR" dirty="0">
                <a:solidFill>
                  <a:srgbClr val="202124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 distúrbio relacionado à dificuldade na escrita;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16122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Discalculia:</a:t>
            </a:r>
            <a:r>
              <a:rPr lang="pt-BR" dirty="0">
                <a:solidFill>
                  <a:srgbClr val="202124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 dificuldades em lições de matemática e     operações envolvendo números.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16122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Dislalia:</a:t>
            </a:r>
            <a:r>
              <a:rPr lang="pt-BR" dirty="0">
                <a:solidFill>
                  <a:srgbClr val="202124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 distúrbio que afeta a fala dos alunos.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16122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Disortografia:</a:t>
            </a:r>
            <a:r>
              <a:rPr lang="pt-BR" dirty="0">
                <a:solidFill>
                  <a:srgbClr val="202124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 dificuldade na escrita, especialmente na gramática </a:t>
            </a:r>
            <a:endParaRPr lang="pt-BR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 as Crianças Atípicas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437882" y="1152475"/>
            <a:ext cx="8246500" cy="3510742"/>
          </a:xfrm>
        </p:spPr>
        <p:txBody>
          <a:bodyPr>
            <a:normAutofit/>
          </a:bodyPr>
          <a:lstStyle/>
          <a:p>
            <a:pPr marL="482600" lvl="0" indent="-342900">
              <a:buFont typeface="Arial" panose="020B0604020202020204" pitchFamily="34" charset="0"/>
              <a:buChar char="•"/>
            </a:pPr>
            <a:r>
              <a:rPr lang="pt-BR" sz="2800" dirty="0"/>
              <a:t>Altas habilidades ou Superdotação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800" dirty="0"/>
              <a:t>Autismo (TEA)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800" dirty="0"/>
              <a:t>Síndrome de Down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800" dirty="0"/>
              <a:t>Transtorno Opositivo-Desafiador (TOD)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800" dirty="0"/>
              <a:t>Transtorno do Déficit de Atenção com Hiperatividade (TDAH)</a:t>
            </a:r>
          </a:p>
          <a:p>
            <a:pPr marL="482600" lvl="0" indent="-342900">
              <a:buFont typeface="Arial" panose="020B0604020202020204" pitchFamily="34" charset="0"/>
              <a:buChar char="•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11297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3503053" y="887627"/>
            <a:ext cx="5409127" cy="4255873"/>
          </a:xfrm>
        </p:spPr>
        <p:txBody>
          <a:bodyPr>
            <a:noAutofit/>
          </a:bodyPr>
          <a:lstStyle/>
          <a:p>
            <a:pPr marL="360363" lvl="1" indent="-179388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Comunicação aberta 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Participação ativa dos pais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Expectativas claras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Respeito mútuo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Apoio em casa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</a:rPr>
              <a:t>Valorização do desenvolvimento social e emocional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Envolva-se com a escola</a:t>
            </a:r>
            <a:endParaRPr lang="pt-BR" sz="2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720725" lvl="1" indent="-360363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720725" lvl="1" indent="-360363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195277" y="103178"/>
            <a:ext cx="3860079" cy="642546"/>
          </a:xfrm>
        </p:spPr>
        <p:txBody>
          <a:bodyPr>
            <a:noAutofit/>
          </a:bodyPr>
          <a:lstStyle/>
          <a:p>
            <a:r>
              <a:rPr lang="pt-BR" sz="2000" dirty="0"/>
              <a:t>Relacionamento com a escola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87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7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0448" y="186558"/>
            <a:ext cx="5957047" cy="817994"/>
          </a:xfrm>
        </p:spPr>
        <p:txBody>
          <a:bodyPr>
            <a:noAutofit/>
          </a:bodyPr>
          <a:lstStyle/>
          <a:p>
            <a:r>
              <a:rPr lang="pt-BR" sz="2400" dirty="0"/>
              <a:t>E quando a criança não aprende?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93184" y="1126717"/>
            <a:ext cx="8246500" cy="3510742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Quando a criança não aprende, pais e professores precisam estar atentos para identificar e trabalhar a dificuldade de aprendizagem apresentada. </a:t>
            </a:r>
          </a:p>
          <a:p>
            <a:pPr algn="just"/>
            <a:r>
              <a:rPr lang="pt-BR" dirty="0"/>
              <a:t>Vale lembrar que a maioria das crianças com dificuldade de aprendizagem precisa ser ensinada de forma diferenciada. </a:t>
            </a:r>
          </a:p>
          <a:p>
            <a:pPr algn="just"/>
            <a:r>
              <a:rPr lang="pt-BR" dirty="0"/>
              <a:t>Ao aprender mais sobre as dificuldades de aprendizagem, pais e professores podem ajudar as crianças a superá-las.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0107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4232219" y="1548215"/>
            <a:ext cx="4552603" cy="3595285"/>
          </a:xfrm>
        </p:spPr>
        <p:txBody>
          <a:bodyPr/>
          <a:lstStyle/>
          <a:p>
            <a:pPr algn="ctr"/>
            <a:r>
              <a:rPr lang="pt-BR" dirty="0"/>
              <a:t>Como pais, devemos descobrir a inteligência preponderante em nossos filhos e potencializar aquilo que ele já é bom. </a:t>
            </a:r>
            <a:endParaRPr lang="pt-BR" dirty="0" smtClean="0"/>
          </a:p>
          <a:p>
            <a:pPr algn="ctr"/>
            <a:endParaRPr lang="pt-BR" dirty="0" smtClean="0"/>
          </a:p>
          <a:p>
            <a:pPr algn="ctr"/>
            <a:r>
              <a:rPr lang="pt-BR" sz="1600" dirty="0">
                <a:hlinkClick r:id="rId3"/>
              </a:rPr>
              <a:t>https://escoladepais.org.br/teste-de-inteligencias-multiplas</a:t>
            </a:r>
            <a:r>
              <a:rPr lang="pt-BR" sz="1600" dirty="0" smtClean="0">
                <a:hlinkClick r:id="rId3"/>
              </a:rPr>
              <a:t>/</a:t>
            </a:r>
            <a:endParaRPr lang="pt-BR" sz="1600" dirty="0" smtClean="0"/>
          </a:p>
          <a:p>
            <a:pPr algn="ctr"/>
            <a:endParaRPr lang="pt-BR" sz="1600" dirty="0"/>
          </a:p>
          <a:p>
            <a:pPr algn="ctr"/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dirty="0"/>
              <a:t>Inteligências múltiplas </a:t>
            </a:r>
          </a:p>
        </p:txBody>
      </p:sp>
      <p:sp>
        <p:nvSpPr>
          <p:cNvPr id="7" name="Espaço Reservado para Imagem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0" name="CaixaDeTexto 9"/>
          <p:cNvSpPr txBox="1"/>
          <p:nvPr/>
        </p:nvSpPr>
        <p:spPr>
          <a:xfrm>
            <a:off x="647700" y="247650"/>
            <a:ext cx="3333750" cy="830997"/>
          </a:xfrm>
          <a:prstGeom prst="rect">
            <a:avLst/>
          </a:prstGeom>
          <a:solidFill>
            <a:srgbClr val="855200"/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yncopate" panose="02060507000000020003" pitchFamily="18" charset="0"/>
              </a:rPr>
              <a:t>INTELIGÊNCIAS</a:t>
            </a:r>
          </a:p>
          <a:p>
            <a:endParaRPr lang="pt-BR" sz="2400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0" y="0"/>
            <a:ext cx="4171951" cy="5143500"/>
            <a:chOff x="0" y="0"/>
            <a:chExt cx="4171951" cy="5143500"/>
          </a:xfrm>
        </p:grpSpPr>
        <p:pic>
          <p:nvPicPr>
            <p:cNvPr id="5" name="Gráfico 1"/>
            <p:cNvPicPr/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28822"/>
            <a:stretch/>
          </p:blipFill>
          <p:spPr>
            <a:xfrm>
              <a:off x="0" y="0"/>
              <a:ext cx="4171951" cy="5143500"/>
            </a:xfrm>
            <a:prstGeom prst="rect">
              <a:avLst/>
            </a:prstGeom>
          </p:spPr>
        </p:pic>
        <p:sp>
          <p:nvSpPr>
            <p:cNvPr id="2" name="CaixaDeTexto 1"/>
            <p:cNvSpPr txBox="1"/>
            <p:nvPr/>
          </p:nvSpPr>
          <p:spPr>
            <a:xfrm>
              <a:off x="1853184" y="4023360"/>
              <a:ext cx="1840992" cy="400110"/>
            </a:xfrm>
            <a:prstGeom prst="rect">
              <a:avLst/>
            </a:prstGeom>
            <a:solidFill>
              <a:srgbClr val="7F4C00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/ Existencial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702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literatura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175478" cy="3510742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A contação de histórias não é apenas uma forma de distração ou entretenimento, mas uma oportunidade de estabelecer um estado de presença com as crianças, proporcionando um momento de conexão genuína.</a:t>
            </a:r>
          </a:p>
          <a:p>
            <a:pPr algn="just"/>
            <a:r>
              <a:rPr lang="pt-BR" dirty="0"/>
              <a:t> Essa presença é valiosa e fundamental para o desenvolvimento saudável da criança, que anseia pela atenção e pelo envolvimento dos pais e cuidadores.</a:t>
            </a:r>
          </a:p>
        </p:txBody>
      </p:sp>
    </p:spTree>
    <p:extLst>
      <p:ext uri="{BB962C8B-B14F-4D97-AF65-F5344CB8AC3E}">
        <p14:creationId xmlns:p14="http://schemas.microsoft.com/office/powerpoint/2010/main" val="216223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r="22011" b="11285"/>
          <a:stretch/>
        </p:blipFill>
        <p:spPr>
          <a:xfrm>
            <a:off x="-1" y="0"/>
            <a:ext cx="5774499" cy="43841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83EC7-E859-812D-F714-892528D58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15"/>
          <a:stretch/>
        </p:blipFill>
        <p:spPr>
          <a:xfrm>
            <a:off x="0" y="-80100"/>
            <a:ext cx="9144000" cy="4520381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93C0B71D-BF04-6044-F21D-5DE0490BFC48}"/>
              </a:ext>
            </a:extLst>
          </p:cNvPr>
          <p:cNvSpPr txBox="1"/>
          <p:nvPr/>
        </p:nvSpPr>
        <p:spPr>
          <a:xfrm>
            <a:off x="4780630" y="2560375"/>
            <a:ext cx="421892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800" b="1" dirty="0">
                <a:solidFill>
                  <a:schemeClr val="tx1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800" b="1" dirty="0">
              <a:solidFill>
                <a:schemeClr val="tx1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110123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94089" y="785526"/>
            <a:ext cx="8447635" cy="4189957"/>
          </a:xfrm>
        </p:spPr>
        <p:txBody>
          <a:bodyPr>
            <a:noAutofit/>
          </a:bodyPr>
          <a:lstStyle/>
          <a:p>
            <a:pPr marL="450850" lvl="1" indent="-269875">
              <a:spcBef>
                <a:spcPts val="600"/>
              </a:spcBef>
              <a:buFont typeface="+mj-lt"/>
              <a:buAutoNum type="arabicPeriod"/>
            </a:pPr>
            <a:r>
              <a:rPr lang="pt-BR" sz="2400" dirty="0"/>
              <a:t>Aos 6 anos, a criança é um adulto linguístico. Como os pais podem contribuir para aprimorar a linguagem da criança de 6 a 10 anos? </a:t>
            </a:r>
          </a:p>
          <a:p>
            <a:pPr marL="450850" lvl="1" indent="-269875">
              <a:spcBef>
                <a:spcPts val="600"/>
              </a:spcBef>
              <a:buFont typeface="+mj-lt"/>
              <a:buAutoNum type="arabicPeriod"/>
            </a:pPr>
            <a:r>
              <a:rPr lang="pt-BR" sz="2400" dirty="0"/>
              <a:t>Pensando no desenvolvimento integral das crianças, qual deve ser a postura dos pais perante a escola? </a:t>
            </a:r>
          </a:p>
          <a:p>
            <a:pPr marL="450850" lvl="1" indent="-269875">
              <a:spcBef>
                <a:spcPts val="6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Como ajudar crianças com dificuldades de aprendizagem?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1" indent="-269875">
              <a:spcBef>
                <a:spcPts val="600"/>
              </a:spcBef>
              <a:buFont typeface="+mj-lt"/>
              <a:buAutoNum type="arabicPeriod"/>
            </a:pPr>
            <a:r>
              <a:rPr lang="pt-BR" sz="2400" dirty="0"/>
              <a:t>Como podemos contribuir para a educação ambiental e educação financeira desde a infância?</a:t>
            </a:r>
          </a:p>
          <a:p>
            <a:pPr marL="5969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endParaRPr lang="pt-BR" sz="4400" dirty="0"/>
          </a:p>
        </p:txBody>
      </p:sp>
      <p:sp>
        <p:nvSpPr>
          <p:cNvPr id="2" name="Retângulo 1"/>
          <p:cNvSpPr/>
          <p:nvPr/>
        </p:nvSpPr>
        <p:spPr>
          <a:xfrm>
            <a:off x="2148407" y="279969"/>
            <a:ext cx="4615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400" b="1" dirty="0">
                <a:solidFill>
                  <a:srgbClr val="FF5F00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400" b="1" dirty="0">
              <a:solidFill>
                <a:srgbClr val="FF5F00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9437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93538" y="1349328"/>
            <a:ext cx="8319397" cy="3897203"/>
          </a:xfrm>
        </p:spPr>
        <p:txBody>
          <a:bodyPr>
            <a:no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Criar ambientes onde as crianças possam interagir com livros e ampliar o repertório delas com a linguagem oral e escrita.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Ler  e contar  histórias para as crianças.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Desafiar  as crianças a construírem narrativas. 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Organizar  espaços da casa para estudos.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Ser compreensivo, paciente e apoiante. O Processo de Alfabetização e Letramento é gradativo e individual 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Não </a:t>
            </a:r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comparar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Times New Roman" panose="02020603050405020304" pitchFamily="18" charset="0"/>
              </a:rPr>
              <a:t>seu filho.</a:t>
            </a:r>
          </a:p>
          <a:p>
            <a:pPr marL="5969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29555" y="138301"/>
            <a:ext cx="67227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algn="ctr">
              <a:spcBef>
                <a:spcPts val="600"/>
              </a:spcBef>
            </a:pPr>
            <a:r>
              <a:rPr lang="pt-BR" sz="2200" dirty="0">
                <a:solidFill>
                  <a:srgbClr val="F161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1. Aos 6 anos, a criança é um adulto linguístico. Como os pais podem contribuir para aprimorar a linguagem da criança de 6 a 10 anos? </a:t>
            </a:r>
          </a:p>
        </p:txBody>
      </p:sp>
    </p:spTree>
    <p:extLst>
      <p:ext uri="{BB962C8B-B14F-4D97-AF65-F5344CB8AC3E}">
        <p14:creationId xmlns:p14="http://schemas.microsoft.com/office/powerpoint/2010/main" val="2689778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327593" y="1219402"/>
            <a:ext cx="8327010" cy="3764721"/>
          </a:xfrm>
        </p:spPr>
        <p:txBody>
          <a:bodyPr>
            <a:noAutofit/>
          </a:bodyPr>
          <a:lstStyle/>
          <a:p>
            <a:pPr marL="360363" lvl="1" indent="-179388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Comunicação aberta 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Participação ativa dos pais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Expectativas claras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Respeito mútuo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Apoio em casa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Valorização do desenvolvimento social e emocional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Envolvimento com a escola</a:t>
            </a:r>
          </a:p>
          <a:p>
            <a:pPr marL="360363" lvl="1" indent="-1793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N</a:t>
            </a:r>
            <a:r>
              <a:rPr lang="pt-BR" sz="20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ão compete aos pais,  tomar decisões curriculares, de planejamento e avaliação.</a:t>
            </a:r>
            <a:endParaRPr lang="pt-BR" sz="20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65915" y="188679"/>
            <a:ext cx="70705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indent="0" algn="ctr">
              <a:spcBef>
                <a:spcPts val="600"/>
              </a:spcBef>
              <a:buNone/>
            </a:pPr>
            <a:r>
              <a:rPr lang="pt-BR" sz="2200" dirty="0" smtClean="0">
                <a:solidFill>
                  <a:srgbClr val="F161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	2</a:t>
            </a:r>
            <a:r>
              <a:rPr lang="pt-BR" sz="2200" dirty="0">
                <a:solidFill>
                  <a:srgbClr val="F161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. Pensando no desenvolvimento integral das crianças, qual deve ser a postura dos pais perante a escola? </a:t>
            </a:r>
          </a:p>
        </p:txBody>
      </p:sp>
    </p:spTree>
    <p:extLst>
      <p:ext uri="{BB962C8B-B14F-4D97-AF65-F5344CB8AC3E}">
        <p14:creationId xmlns:p14="http://schemas.microsoft.com/office/powerpoint/2010/main" val="217784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89841" y="457001"/>
            <a:ext cx="3441633" cy="1855125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pt-BR" sz="3200" dirty="0"/>
              <a:t>missão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4024231" y="2343952"/>
            <a:ext cx="4672018" cy="2357516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pt-BR" sz="3200" dirty="0"/>
              <a:t>Ajudar pais, futuros pais e agentes educadores a formar verdadeiros cidadãos.</a:t>
            </a:r>
          </a:p>
          <a:p>
            <a:pPr algn="ctr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34054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36197" y="1377268"/>
            <a:ext cx="8308510" cy="297451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000" dirty="0"/>
              <a:t>1ª Descobrir qual a dificuldade de aprendizagem (diagnóstico).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000" dirty="0"/>
              <a:t>2º Entender que há diversas formas de processamento cerebral.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000" dirty="0"/>
              <a:t>3º Aceitar a criança como ela é.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000" dirty="0"/>
              <a:t>4º Buscar ajuda profissional, conhecimento, terapias, estímulos </a:t>
            </a:r>
            <a:r>
              <a:rPr lang="pt-BR" sz="2000" dirty="0" smtClean="0"/>
              <a:t>apropriados.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000" dirty="0" smtClean="0"/>
              <a:t>5º </a:t>
            </a:r>
            <a:r>
              <a:rPr lang="pt-BR" sz="2000" dirty="0"/>
              <a:t>Acreditar no potencial do seu filho.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09859" y="215576"/>
            <a:ext cx="622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F161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3-Como </a:t>
            </a:r>
            <a:r>
              <a:rPr lang="pt-BR" sz="2400" dirty="0">
                <a:solidFill>
                  <a:srgbClr val="F161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ajudar crianças com dificuldades de aprendizagem?</a:t>
            </a:r>
          </a:p>
        </p:txBody>
      </p:sp>
    </p:spTree>
    <p:extLst>
      <p:ext uri="{BB962C8B-B14F-4D97-AF65-F5344CB8AC3E}">
        <p14:creationId xmlns:p14="http://schemas.microsoft.com/office/powerpoint/2010/main" val="21925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5BBEF-465A-3AE2-03A6-C0DD5C00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6" y="315347"/>
            <a:ext cx="6477000" cy="666288"/>
          </a:xfrm>
        </p:spPr>
        <p:txBody>
          <a:bodyPr>
            <a:noAutofit/>
          </a:bodyPr>
          <a:lstStyle/>
          <a:p>
            <a:r>
              <a:rPr lang="pt-BR" sz="2000" b="0" dirty="0">
                <a:solidFill>
                  <a:srgbClr val="F161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4-Como podemos contribuir para a educação ambiental e educação financeira desde a infância?</a:t>
            </a:r>
            <a:endParaRPr lang="pt-BR" sz="2000" b="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AF3566-2FA8-E736-AE2A-3BF6EB11A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423" y="1152475"/>
            <a:ext cx="4112381" cy="3510742"/>
          </a:xfrm>
        </p:spPr>
        <p:txBody>
          <a:bodyPr>
            <a:normAutofit fontScale="92500" lnSpcReduction="20000"/>
          </a:bodyPr>
          <a:lstStyle/>
          <a:p>
            <a:r>
              <a:rPr lang="pt-BR" sz="2200" b="1" dirty="0"/>
              <a:t>AMBIENTAL </a:t>
            </a:r>
          </a:p>
          <a:p>
            <a:pPr marL="4826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dirty="0"/>
              <a:t>Seja exemplo</a:t>
            </a:r>
          </a:p>
          <a:p>
            <a:pPr marL="425450" indent="-285750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</a:rPr>
              <a:t>Adote práticas sustentáveis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200" dirty="0"/>
              <a:t>Ensine a amar e cuidar da natureza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200" dirty="0"/>
              <a:t>Plante árvores e cultive hortas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200" dirty="0"/>
              <a:t>Ensine a reciclar e separar  o lixo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200" dirty="0"/>
              <a:t>Incentive o consumo consciente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74574A-6E19-7E06-8800-B3C3F3B19A8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0" y="1152475"/>
            <a:ext cx="4112382" cy="3702860"/>
          </a:xfrm>
        </p:spPr>
        <p:txBody>
          <a:bodyPr>
            <a:normAutofit fontScale="92500" lnSpcReduction="10000"/>
          </a:bodyPr>
          <a:lstStyle/>
          <a:p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FINANCEIRO</a:t>
            </a:r>
          </a:p>
          <a:p>
            <a:pPr marL="4826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Seja exemplo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Times New Roman" panose="02020603050405020304" pitchFamily="18" charset="0"/>
              </a:rPr>
              <a:t>Desenvolva o senso de responsabilidade nas compras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Demonstre o valor do trabalho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Ensine a fazer escolhas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Permita que a criança participe do planejamento financeiro da família.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1932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23147"/>
            <a:ext cx="5181600" cy="625760"/>
          </a:xfrm>
        </p:spPr>
        <p:txBody>
          <a:bodyPr>
            <a:noAutofit/>
          </a:bodyPr>
          <a:lstStyle/>
          <a:p>
            <a:pPr lvl="0"/>
            <a:r>
              <a:rPr lang="pt-BR" sz="2400" dirty="0"/>
              <a:t>Educação ambiental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97962" y="1218437"/>
            <a:ext cx="4708960" cy="3646978"/>
          </a:xfrm>
        </p:spPr>
        <p:txBody>
          <a:bodyPr>
            <a:normAutofit/>
          </a:bodyPr>
          <a:lstStyle/>
          <a:p>
            <a:r>
              <a:rPr lang="pt-BR" sz="2800" dirty="0"/>
              <a:t>Uma maneira importante de cuidar do meio ambiente é através da prática dos "3 </a:t>
            </a:r>
            <a:r>
              <a:rPr lang="pt-BR" sz="2800" dirty="0" err="1"/>
              <a:t>Rs</a:t>
            </a:r>
            <a:r>
              <a:rPr lang="pt-BR" sz="2800" dirty="0"/>
              <a:t>": </a:t>
            </a:r>
          </a:p>
          <a:p>
            <a:pPr marL="992188" indent="-360363">
              <a:buFont typeface="Arial" panose="020B0604020202020204" pitchFamily="34" charset="0"/>
              <a:buChar char="•"/>
            </a:pPr>
            <a:r>
              <a:rPr lang="pt-BR" sz="2800" dirty="0"/>
              <a:t>reduzir,</a:t>
            </a:r>
          </a:p>
          <a:p>
            <a:pPr marL="992188" indent="-360363">
              <a:buFont typeface="Arial" panose="020B0604020202020204" pitchFamily="34" charset="0"/>
              <a:buChar char="•"/>
            </a:pPr>
            <a:r>
              <a:rPr lang="pt-BR" sz="2800" dirty="0"/>
              <a:t>reutilizar e </a:t>
            </a:r>
          </a:p>
          <a:p>
            <a:pPr marL="992188" indent="-360363">
              <a:buFont typeface="Arial" panose="020B0604020202020204" pitchFamily="34" charset="0"/>
              <a:buChar char="•"/>
            </a:pPr>
            <a:r>
              <a:rPr lang="pt-BR" sz="2800" dirty="0"/>
              <a:t>reciclar. </a:t>
            </a: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7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1374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031" y="558753"/>
            <a:ext cx="5020659" cy="625760"/>
          </a:xfrm>
        </p:spPr>
        <p:txBody>
          <a:bodyPr>
            <a:noAutofit/>
          </a:bodyPr>
          <a:lstStyle/>
          <a:p>
            <a:pPr lvl="0"/>
            <a:r>
              <a:rPr lang="pt-BR" sz="2200" dirty="0"/>
              <a:t>Educação financeira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4274" y="1195688"/>
            <a:ext cx="4971497" cy="3646978"/>
          </a:xfrm>
        </p:spPr>
        <p:txBody>
          <a:bodyPr>
            <a:normAutofit fontScale="92500" lnSpcReduction="10000"/>
          </a:bodyPr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Como se usa o $$$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De onde vem o $$$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Exige escolhas e planejamento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Cofrinho e objetivos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Mesadas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Ensine a doar – empatia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Cumpra combinados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Divida responsabilidades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dirty="0"/>
              <a:t>Ensine a gratidão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>
          <a:xfrm>
            <a:off x="5143500" y="0"/>
            <a:ext cx="4000500" cy="5143501"/>
          </a:xfrm>
        </p:spPr>
      </p:pic>
    </p:spTree>
    <p:extLst>
      <p:ext uri="{BB962C8B-B14F-4D97-AF65-F5344CB8AC3E}">
        <p14:creationId xmlns:p14="http://schemas.microsoft.com/office/powerpoint/2010/main" val="15062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792500" y="170292"/>
            <a:ext cx="5957047" cy="666288"/>
          </a:xfrm>
        </p:spPr>
        <p:txBody>
          <a:bodyPr>
            <a:noAutofit/>
          </a:bodyPr>
          <a:lstStyle/>
          <a:p>
            <a:r>
              <a:rPr lang="pt-BR" b="0" dirty="0"/>
              <a:t>conclusão</a:t>
            </a:r>
            <a:br>
              <a:rPr lang="pt-BR" b="0" dirty="0"/>
            </a:b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2"/>
          </p:nvPr>
        </p:nvSpPr>
        <p:spPr>
          <a:xfrm>
            <a:off x="412124" y="1056068"/>
            <a:ext cx="8165206" cy="3825025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A alfabetização é um marco crucial no desenvolvimento intelectual e acadêmico de uma pessoa. </a:t>
            </a:r>
          </a:p>
          <a:p>
            <a:pPr algn="just"/>
            <a:r>
              <a:rPr lang="pt-BR" sz="2800" dirty="0"/>
              <a:t>Ao fornecer apoio, orientação e incentivo, os pais desempenham um papel vital nessa jornada, preparando seus filhos para o sucesso futuro na escola e na vida adulta.</a:t>
            </a:r>
          </a:p>
        </p:txBody>
      </p:sp>
    </p:spTree>
    <p:extLst>
      <p:ext uri="{BB962C8B-B14F-4D97-AF65-F5344CB8AC3E}">
        <p14:creationId xmlns:p14="http://schemas.microsoft.com/office/powerpoint/2010/main" val="12191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22268" y="0"/>
            <a:ext cx="5154295" cy="666288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rgbClr val="F16122"/>
                </a:solidFill>
              </a:rPr>
              <a:t>conclusão</a:t>
            </a:r>
            <a:br>
              <a:rPr lang="pt-BR" sz="3200" dirty="0">
                <a:solidFill>
                  <a:srgbClr val="F16122"/>
                </a:solidFill>
              </a:rPr>
            </a:br>
            <a:endParaRPr lang="pt-BR" sz="3200" dirty="0">
              <a:solidFill>
                <a:srgbClr val="F16122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A14D94-EA48-6E4C-7167-F9615BD20A6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605308"/>
            <a:ext cx="8976575" cy="4538192"/>
          </a:xfrm>
        </p:spPr>
        <p:txBody>
          <a:bodyPr>
            <a:noAutofit/>
          </a:bodyPr>
          <a:lstStyle/>
          <a:p>
            <a:r>
              <a:rPr lang="pt-BR" sz="2600" dirty="0"/>
              <a:t>Construir um relacionamento saudável e colaborativo entre a família e a escola, é proporcionar um apoio fundamental para o desenvolvimento de seus filhos.</a:t>
            </a:r>
          </a:p>
          <a:p>
            <a:r>
              <a:rPr lang="pt-BR" sz="2600" dirty="0">
                <a:solidFill>
                  <a:srgbClr val="F16122"/>
                </a:solidFill>
              </a:rPr>
              <a:t>É essencial que pais e professores estejam atentos às dificuldades de aprendizagem, compreendam e apoiem  as crianças atípicas.</a:t>
            </a:r>
          </a:p>
          <a:p>
            <a:r>
              <a:rPr lang="pt-BR" sz="2600" dirty="0"/>
              <a:t>Reconhecer e compreender as dificuldades é o primeiro passo para buscar o suporte necessário e proporcionar uma educação diferenciada que atenda às necessidades individuais de cada criança.</a:t>
            </a:r>
          </a:p>
          <a:p>
            <a:r>
              <a:rPr lang="pt-BR" sz="2600" dirty="0"/>
              <a:t> </a:t>
            </a:r>
          </a:p>
          <a:p>
            <a:pPr algn="just">
              <a:spcBef>
                <a:spcPts val="1200"/>
              </a:spcBef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5620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16206" y="96406"/>
            <a:ext cx="5154295" cy="666288"/>
          </a:xfrm>
        </p:spPr>
        <p:txBody>
          <a:bodyPr>
            <a:noAutofit/>
          </a:bodyPr>
          <a:lstStyle/>
          <a:p>
            <a:r>
              <a:rPr lang="pt-BR" sz="3200" dirty="0"/>
              <a:t>conclusão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A14D94-EA48-6E4C-7167-F9615BD20A6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0304" y="1223493"/>
            <a:ext cx="8667482" cy="3631842"/>
          </a:xfrm>
        </p:spPr>
        <p:txBody>
          <a:bodyPr>
            <a:noAutofit/>
          </a:bodyPr>
          <a:lstStyle/>
          <a:p>
            <a:r>
              <a:rPr lang="pt-BR" sz="2800" dirty="0"/>
              <a:t>Ao investir na educação ambiental  e financeira das crianças, estamos investindo em um futuro equilibrado e sustentável para todos e em ferramentas necessárias para construir um futuro financeiro estável e bem-sucedido, permitindo-lhes tomar decisões conscientes e alcançar a prosperidade em suas vidas.</a:t>
            </a:r>
          </a:p>
          <a:p>
            <a:r>
              <a:rPr lang="pt-BR" sz="2800" dirty="0"/>
              <a:t> </a:t>
            </a:r>
          </a:p>
          <a:p>
            <a:pPr algn="just">
              <a:spcBef>
                <a:spcPts val="1200"/>
              </a:spcBef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805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50771" y="222707"/>
            <a:ext cx="6014433" cy="642546"/>
          </a:xfrm>
        </p:spPr>
        <p:txBody>
          <a:bodyPr>
            <a:normAutofit fontScale="90000"/>
          </a:bodyPr>
          <a:lstStyle/>
          <a:p>
            <a:r>
              <a:rPr lang="pt-BR" dirty="0"/>
              <a:t>CONVITE </a:t>
            </a:r>
            <a:r>
              <a:rPr lang="pt-BR" dirty="0" smtClean="0"/>
              <a:t>À AÇÃO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311699" y="862885"/>
            <a:ext cx="8613360" cy="3965267"/>
          </a:xfrm>
        </p:spPr>
        <p:txBody>
          <a:bodyPr>
            <a:noAutofit/>
          </a:bodyPr>
          <a:lstStyle/>
          <a:p>
            <a:pPr marL="628650" indent="-514350">
              <a:spcBef>
                <a:spcPts val="1200"/>
              </a:spcBef>
              <a:buAutoNum type="arabicPeriod"/>
            </a:pPr>
            <a:r>
              <a:rPr lang="pt-BR" dirty="0"/>
              <a:t>Contar uma história para o seu filho/a. Discutir a história. Criar outro final. </a:t>
            </a:r>
          </a:p>
          <a:p>
            <a:pPr marL="628650" indent="-514350">
              <a:spcBef>
                <a:spcPts val="1200"/>
              </a:spcBef>
              <a:buFont typeface="Arial"/>
              <a:buAutoNum type="arabicPeriod"/>
            </a:pPr>
            <a:r>
              <a:rPr lang="pt-BR" dirty="0" smtClean="0"/>
              <a:t>Faça o teste de inteligências múltiplas como exercício de autoconhecimento. Busque também </a:t>
            </a:r>
            <a:r>
              <a:rPr lang="pt-BR" dirty="0"/>
              <a:t>identificar </a:t>
            </a:r>
            <a:r>
              <a:rPr lang="pt-BR" dirty="0" smtClean="0"/>
              <a:t>as inteligências preponderantes de seus filhos e a potencializá-las. </a:t>
            </a:r>
            <a:r>
              <a:rPr lang="pt-BR" dirty="0" smtClean="0">
                <a:hlinkClick r:id="rId3"/>
              </a:rPr>
              <a:t>https://escoladepais.org.br/teste-de-inteligencias-multiplas/</a:t>
            </a:r>
            <a:endParaRPr lang="pt-BR" dirty="0" smtClean="0"/>
          </a:p>
          <a:p>
            <a:pPr algn="ctr"/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354" y="3775051"/>
            <a:ext cx="1279886" cy="11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963" y="173678"/>
            <a:ext cx="5957047" cy="830873"/>
          </a:xfrm>
        </p:spPr>
        <p:txBody>
          <a:bodyPr>
            <a:noAutofit/>
          </a:bodyPr>
          <a:lstStyle/>
          <a:p>
            <a:r>
              <a:rPr lang="pt-BR" sz="2400" dirty="0"/>
              <a:t>Vídeo </a:t>
            </a:r>
            <a:r>
              <a:rPr lang="pt-BR" sz="2400" dirty="0" smtClean="0"/>
              <a:t>– acreditar na criança </a:t>
            </a:r>
            <a:endParaRPr lang="pt-BR" sz="2400" dirty="0"/>
          </a:p>
        </p:txBody>
      </p:sp>
      <p:pic>
        <p:nvPicPr>
          <p:cNvPr id="5" name="Acreditar no fil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6980" y="1310834"/>
            <a:ext cx="6379112" cy="36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23022" y="328226"/>
            <a:ext cx="5957047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APRENDENDO MAIS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412124" y="1152475"/>
            <a:ext cx="8272258" cy="3510742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pt-BR" dirty="0" err="1"/>
              <a:t>LIGOCKI,Carolina</a:t>
            </a:r>
            <a:r>
              <a:rPr lang="pt-BR" dirty="0"/>
              <a:t>. Educação financeira. 2023. Disponível em: </a:t>
            </a:r>
            <a:r>
              <a:rPr lang="pt-BR" u="sng" dirty="0">
                <a:hlinkClick r:id="rId3"/>
              </a:rPr>
              <a:t>https://escoladepais.org.br/wp-content/uploads/2023/05/Educacao-Financeira-Carolina-Ligocki.pdf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dirty="0"/>
              <a:t>ALTAS HABILIDADES – site -  Instituto </a:t>
            </a:r>
            <a:r>
              <a:rPr lang="pt-BR" dirty="0" err="1"/>
              <a:t>Virgolim</a:t>
            </a:r>
            <a:r>
              <a:rPr lang="pt-BR" dirty="0"/>
              <a:t>   </a:t>
            </a:r>
            <a:r>
              <a:rPr lang="pt-BR" u="sng" dirty="0">
                <a:hlinkClick r:id="rId4"/>
              </a:rPr>
              <a:t>https://institutovirgolim.com.br/quem-somos/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dirty="0"/>
              <a:t>Inteligências Múltiplas – vídeo  </a:t>
            </a:r>
            <a:r>
              <a:rPr lang="pt-BR" u="sng" dirty="0">
                <a:hlinkClick r:id="rId5"/>
              </a:rPr>
              <a:t>https://www.youtube.com/watch?v=daJDaEdbX2g&amp;t=1115s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dirty="0"/>
              <a:t>O que esperar do seu filho aos 10 anos – site </a:t>
            </a:r>
            <a:r>
              <a:rPr lang="pt-BR" u="sng" dirty="0">
                <a:hlinkClick r:id="rId6"/>
              </a:rPr>
              <a:t>https://vidainovadora.com.br/o-que-esperar-do-seu-filho-aos-10-anos/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dirty="0"/>
              <a:t>Transtornos de aprendizagem  site  </a:t>
            </a:r>
            <a:r>
              <a:rPr lang="pt-BR" u="sng" dirty="0">
                <a:hlinkClick r:id="rId7"/>
              </a:rPr>
              <a:t>https://neuroconecta.com.br/conheca-os-principais-transtornos-de-aprendizagem/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989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61027"/>
              </p:ext>
            </p:extLst>
          </p:nvPr>
        </p:nvGraphicFramePr>
        <p:xfrm>
          <a:off x="0" y="1468878"/>
          <a:ext cx="7969090" cy="3052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311">
                  <a:extLst>
                    <a:ext uri="{9D8B030D-6E8A-4147-A177-3AD203B41FA5}">
                      <a16:colId xmlns:a16="http://schemas.microsoft.com/office/drawing/2014/main" val="3959606621"/>
                    </a:ext>
                  </a:extLst>
                </a:gridCol>
                <a:gridCol w="7386779">
                  <a:extLst>
                    <a:ext uri="{9D8B030D-6E8A-4147-A177-3AD203B41FA5}">
                      <a16:colId xmlns:a16="http://schemas.microsoft.com/office/drawing/2014/main" val="4016701919"/>
                    </a:ext>
                  </a:extLst>
                </a:gridCol>
              </a:tblGrid>
              <a:tr h="759854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36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O Desenvolvimento Infantil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33160"/>
                  </a:ext>
                </a:extLst>
              </a:tr>
              <a:tr h="772733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</a:p>
                  </a:txBody>
                  <a:tcP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80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pt-BR" sz="3600" b="0" dirty="0">
                          <a:solidFill>
                            <a:srgbClr val="FF5F00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O Processo de Aprendizagem</a:t>
                      </a:r>
                      <a:endParaRPr lang="pt-BR" sz="3600" b="0" dirty="0">
                        <a:solidFill>
                          <a:srgbClr val="FF5F00"/>
                        </a:solidFill>
                        <a:effectLst/>
                        <a:latin typeface="Inter Medium" panose="02000503000000020004" pitchFamily="2" charset="0"/>
                        <a:ea typeface="Inter Medium" panose="02000503000000020004" pitchFamily="2" charset="0"/>
                        <a:cs typeface="Bakbak One" pitchFamily="2" charset="0"/>
                        <a:sym typeface="Oswald Extra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75191"/>
                  </a:ext>
                </a:extLst>
              </a:tr>
              <a:tr h="759853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</a:p>
                  </a:txBody>
                  <a:tcP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3600" b="0" i="0" u="none" strike="noStrike" cap="none" dirty="0">
                          <a:solidFill>
                            <a:srgbClr val="3C3C3C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Habilidades Socioemocionais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11261"/>
                  </a:ext>
                </a:extLst>
              </a:tr>
              <a:tr h="759854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80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pt-BR" sz="3600" b="0" dirty="0">
                          <a:solidFill>
                            <a:srgbClr val="3C3C3C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Educar no Mundo Atual</a:t>
                      </a:r>
                      <a:endParaRPr lang="pt-BR" sz="3600" b="0" baseline="0" dirty="0">
                        <a:solidFill>
                          <a:srgbClr val="3C3C3C"/>
                        </a:solidFill>
                        <a:effectLst/>
                        <a:latin typeface="Inter Medium" panose="02000503000000020004" pitchFamily="2" charset="0"/>
                        <a:ea typeface="Inter Medium" panose="02000503000000020004" pitchFamily="2" charset="0"/>
                        <a:cs typeface="Oswald"/>
                        <a:sym typeface="Oswa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512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744579" y="311182"/>
            <a:ext cx="503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 </a:t>
            </a:r>
          </a:p>
        </p:txBody>
      </p:sp>
    </p:spTree>
    <p:extLst>
      <p:ext uri="{BB962C8B-B14F-4D97-AF65-F5344CB8AC3E}">
        <p14:creationId xmlns:p14="http://schemas.microsoft.com/office/powerpoint/2010/main" val="124184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23022" y="147922"/>
            <a:ext cx="5957047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APRENDENDO MAIS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412124" y="811369"/>
            <a:ext cx="8272258" cy="3851848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pt-BR" dirty="0" smtClean="0"/>
              <a:t>Altas Habilidades: </a:t>
            </a:r>
            <a:r>
              <a:rPr lang="pt-BR" u="sng" dirty="0">
                <a:hlinkClick r:id="rId3"/>
              </a:rPr>
              <a:t>https://institutoneurosaber.com.br/alem-do-q-i-como-identificar-e-auxiliar-o-desenvolvimento-de-criancas-com-altas-habilidades-superdotacao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Autismo TEA: </a:t>
            </a:r>
            <a:r>
              <a:rPr lang="pt-BR" u="sng" dirty="0">
                <a:hlinkClick r:id="rId4"/>
              </a:rPr>
              <a:t>https://institutoneurosaber.com.br/dez-coisas-que-os-pais-podem-fazer-para-ajudar-seu-filho-com-autismo/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Síndrome de Dow: </a:t>
            </a:r>
            <a:r>
              <a:rPr lang="pt-BR" u="sng" dirty="0">
                <a:hlinkClick r:id="rId5"/>
              </a:rPr>
              <a:t>https://institutoneurosaber.com.br/sindrome-de-down-na-escola-dicas-e-praticas-de-inclusao/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dirty="0" smtClean="0"/>
              <a:t>TOD- </a:t>
            </a:r>
            <a:r>
              <a:rPr lang="pt-BR" u="sng" dirty="0">
                <a:hlinkClick r:id="rId6"/>
              </a:rPr>
              <a:t>https://institutoneurosaber.com.br/dicas-para-lidar-com-crianca-com-transtorno-opositivo-desafiador/#:~:text=Olhe%20nos%20olhos%20e%20seja,a%20crian%C3%A7a%20a%20respeitar%20autoridades</a:t>
            </a:r>
            <a:r>
              <a:rPr lang="pt-BR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pt-BR" dirty="0" smtClean="0"/>
              <a:t>TDAH - </a:t>
            </a:r>
            <a:r>
              <a:rPr lang="pt-BR" u="sng" dirty="0">
                <a:hlinkClick r:id="rId7"/>
              </a:rPr>
              <a:t>https://neuroconecta.com.br/tdah-e-autismo-qual-e-a-relacao/</a:t>
            </a:r>
            <a:endParaRPr lang="pt-BR" dirty="0"/>
          </a:p>
          <a:p>
            <a:pPr>
              <a:spcBef>
                <a:spcPts val="1200"/>
              </a:spcBef>
            </a:pPr>
            <a:endParaRPr lang="pt-BR" dirty="0"/>
          </a:p>
          <a:p>
            <a:pPr>
              <a:spcBef>
                <a:spcPts val="120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6373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13954" y="613954"/>
            <a:ext cx="38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OBRIGADA(O)!</a:t>
            </a:r>
          </a:p>
        </p:txBody>
      </p:sp>
    </p:spTree>
    <p:extLst>
      <p:ext uri="{BB962C8B-B14F-4D97-AF65-F5344CB8AC3E}">
        <p14:creationId xmlns:p14="http://schemas.microsoft.com/office/powerpoint/2010/main" val="409942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801E11C-BD8E-A5E8-6B04-AF0BF6FDB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88653" y="1564975"/>
            <a:ext cx="6183883" cy="2532165"/>
          </a:xfrm>
        </p:spPr>
        <p:txBody>
          <a:bodyPr>
            <a:normAutofit/>
          </a:bodyPr>
          <a:lstStyle/>
          <a:p>
            <a:pPr marL="0" lvl="0" algn="r">
              <a:spcBef>
                <a:spcPts val="1800"/>
              </a:spcBef>
              <a:spcAft>
                <a:spcPts val="1800"/>
              </a:spcAft>
            </a:pPr>
            <a:r>
              <a:rPr lang="pt-BR" sz="3600" dirty="0">
                <a:solidFill>
                  <a:schemeClr val="tx1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Oswald"/>
                <a:sym typeface="Oswald"/>
              </a:rPr>
              <a:t>O Processo de Aprendizagem</a:t>
            </a:r>
            <a:endParaRPr lang="pt-BR" sz="3600" dirty="0">
              <a:solidFill>
                <a:schemeClr val="tx1"/>
              </a:solidFill>
              <a:latin typeface="Syncopate" panose="02060507000000020003" pitchFamily="18" charset="0"/>
              <a:ea typeface="Inter Medium" panose="02000503000000020004" pitchFamily="2" charset="0"/>
              <a:cs typeface="Bakbak One" pitchFamily="2" charset="0"/>
              <a:sym typeface="Oswald ExtraLight"/>
            </a:endParaRPr>
          </a:p>
          <a:p>
            <a:pPr>
              <a:tabLst>
                <a:tab pos="4127500" algn="l"/>
              </a:tabLst>
            </a:pPr>
            <a:endParaRPr lang="pt-BR" sz="3600" dirty="0">
              <a:solidFill>
                <a:schemeClr val="tx1"/>
              </a:solidFill>
              <a:latin typeface="Syncopate" panose="02060507000000020003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9D7DBE-C5D5-CC39-04D0-CA29452BB528}"/>
              </a:ext>
            </a:extLst>
          </p:cNvPr>
          <p:cNvSpPr txBox="1"/>
          <p:nvPr/>
        </p:nvSpPr>
        <p:spPr>
          <a:xfrm>
            <a:off x="293914" y="2048530"/>
            <a:ext cx="2046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Syncopate" panose="02060507000000020003" pitchFamily="18" charset="0"/>
              </a:rPr>
              <a:t>2º </a:t>
            </a: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Syncopate" panose="02060507000000020003" pitchFamily="18" charset="0"/>
              </a:rPr>
              <a:t>ENCONTRO</a:t>
            </a:r>
          </a:p>
        </p:txBody>
      </p:sp>
    </p:spTree>
    <p:extLst>
      <p:ext uri="{BB962C8B-B14F-4D97-AF65-F5344CB8AC3E}">
        <p14:creationId xmlns:p14="http://schemas.microsoft.com/office/powerpoint/2010/main" val="38947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0862" y="120274"/>
            <a:ext cx="5957047" cy="626701"/>
          </a:xfrm>
        </p:spPr>
        <p:txBody>
          <a:bodyPr>
            <a:normAutofit/>
          </a:bodyPr>
          <a:lstStyle/>
          <a:p>
            <a:r>
              <a:rPr lang="pt-BR" dirty="0"/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65760" y="1283633"/>
            <a:ext cx="78956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O desenvolvimento e a aprendizagem de nossas crianças, em especial no que diz respeito a oralidade, alfabetização e letramento, estão vinculados à complexidade da vida de todos os dias, vivida por adultos e crianças na escola e na família instante a instante.</a:t>
            </a:r>
          </a:p>
        </p:txBody>
      </p:sp>
    </p:spTree>
    <p:extLst>
      <p:ext uri="{BB962C8B-B14F-4D97-AF65-F5344CB8AC3E}">
        <p14:creationId xmlns:p14="http://schemas.microsoft.com/office/powerpoint/2010/main" val="148464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94816" y="0"/>
            <a:ext cx="6736108" cy="1075623"/>
          </a:xfrm>
        </p:spPr>
        <p:txBody>
          <a:bodyPr>
            <a:noAutofit/>
          </a:bodyPr>
          <a:lstStyle/>
          <a:p>
            <a:pPr lvl="0"/>
            <a:r>
              <a:rPr lang="pt-BR" dirty="0"/>
              <a:t>processo de alfabetização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271885-3A64-C2AB-A430-8A09FA0C6A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3427" y="1065697"/>
            <a:ext cx="8397026" cy="4077803"/>
          </a:xfrm>
        </p:spPr>
        <p:txBody>
          <a:bodyPr>
            <a:no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O processo de alfabetização é uma jornada emocionante em que as crianças adquirem as habilidades necessárias para ler e escrever. </a:t>
            </a:r>
          </a:p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aprendizado do alfabeto, </a:t>
            </a:r>
          </a:p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associação entre letras e sons,</a:t>
            </a:r>
          </a:p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formação de palavras e frases,</a:t>
            </a:r>
          </a:p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habilidades de leitura e escrita,</a:t>
            </a:r>
          </a:p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letramento - </a:t>
            </a: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</a:rPr>
              <a:t>compreensão, interpretação, análise</a:t>
            </a:r>
            <a:endParaRPr lang="pt-BR" sz="2800" dirty="0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309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147196" y="429786"/>
            <a:ext cx="3860079" cy="4133971"/>
          </a:xfrm>
        </p:spPr>
        <p:txBody>
          <a:bodyPr>
            <a:normAutofit fontScale="90000"/>
          </a:bodyPr>
          <a:lstStyle/>
          <a:p>
            <a:r>
              <a:rPr lang="pt-BR" sz="2700" b="0" dirty="0">
                <a:solidFill>
                  <a:schemeClr val="tx1"/>
                </a:solidFill>
              </a:rPr>
              <a:t>A aquisição da linguagem escrita é um processo complexo e exige muita paciência e tolerância de pais e professores</a:t>
            </a:r>
            <a:r>
              <a:rPr lang="pt-BR" b="0" dirty="0">
                <a:solidFill>
                  <a:schemeClr val="tx1"/>
                </a:solidFill>
              </a:rPr>
              <a:t>. </a:t>
            </a:r>
            <a:br>
              <a:rPr lang="pt-BR" b="0" dirty="0">
                <a:solidFill>
                  <a:schemeClr val="tx1"/>
                </a:solidFill>
              </a:rPr>
            </a:br>
            <a:r>
              <a:rPr lang="pt-BR" b="0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8" name="Espaço Reservado para Imagem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7740" r="2774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3048" y="122164"/>
            <a:ext cx="4395957" cy="666288"/>
          </a:xfrm>
        </p:spPr>
        <p:txBody>
          <a:bodyPr/>
          <a:lstStyle/>
          <a:p>
            <a:r>
              <a:rPr lang="pt-BR" dirty="0"/>
              <a:t>Como AJUDAR</a:t>
            </a:r>
          </a:p>
        </p:txBody>
      </p:sp>
      <p:sp>
        <p:nvSpPr>
          <p:cNvPr id="6" name="Elipse 5"/>
          <p:cNvSpPr/>
          <p:nvPr/>
        </p:nvSpPr>
        <p:spPr>
          <a:xfrm>
            <a:off x="360608" y="1352281"/>
            <a:ext cx="2356834" cy="1390919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200" dirty="0">
                <a:latin typeface="Inter Medium" panose="02000503000000020004" pitchFamily="2" charset="0"/>
                <a:ea typeface="Inter Medium" panose="02000503000000020004" pitchFamily="2" charset="0"/>
              </a:rPr>
              <a:t>Fomente o amor pela leitura</a:t>
            </a:r>
          </a:p>
        </p:txBody>
      </p:sp>
      <p:sp>
        <p:nvSpPr>
          <p:cNvPr id="7" name="Elipse 6"/>
          <p:cNvSpPr/>
          <p:nvPr/>
        </p:nvSpPr>
        <p:spPr>
          <a:xfrm>
            <a:off x="3464418" y="811369"/>
            <a:ext cx="2382591" cy="1365161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Aprenda junto</a:t>
            </a:r>
          </a:p>
        </p:txBody>
      </p:sp>
      <p:sp>
        <p:nvSpPr>
          <p:cNvPr id="8" name="Elipse 7"/>
          <p:cNvSpPr/>
          <p:nvPr/>
        </p:nvSpPr>
        <p:spPr>
          <a:xfrm>
            <a:off x="6156100" y="1365163"/>
            <a:ext cx="2601533" cy="1339402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Estimule o pensamento </a:t>
            </a:r>
            <a:r>
              <a:rPr lang="pt-BR" sz="2200" dirty="0">
                <a:latin typeface="Inter Medium" panose="02000503000000020004" pitchFamily="2" charset="0"/>
                <a:ea typeface="Inter Medium" panose="02000503000000020004" pitchFamily="2" charset="0"/>
              </a:rPr>
              <a:t>crítico</a:t>
            </a:r>
          </a:p>
        </p:txBody>
      </p:sp>
      <p:sp>
        <p:nvSpPr>
          <p:cNvPr id="9" name="Elipse 8"/>
          <p:cNvSpPr/>
          <p:nvPr/>
        </p:nvSpPr>
        <p:spPr>
          <a:xfrm>
            <a:off x="218941" y="3387142"/>
            <a:ext cx="2485622" cy="1442435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Encoraje a escrita</a:t>
            </a:r>
          </a:p>
        </p:txBody>
      </p:sp>
      <p:sp>
        <p:nvSpPr>
          <p:cNvPr id="10" name="Elipse 9"/>
          <p:cNvSpPr/>
          <p:nvPr/>
        </p:nvSpPr>
        <p:spPr>
          <a:xfrm>
            <a:off x="6503831" y="3284112"/>
            <a:ext cx="2524259" cy="1403797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Seja paciente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41" y="2356834"/>
            <a:ext cx="3740594" cy="2104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6207" y="315347"/>
            <a:ext cx="3776256" cy="666288"/>
          </a:xfrm>
        </p:spPr>
        <p:txBody>
          <a:bodyPr/>
          <a:lstStyle/>
          <a:p>
            <a:r>
              <a:rPr lang="pt-BR" dirty="0"/>
              <a:t>MÉTODOS</a:t>
            </a:r>
          </a:p>
        </p:txBody>
      </p:sp>
      <p:sp>
        <p:nvSpPr>
          <p:cNvPr id="5" name="Elipse 4"/>
          <p:cNvSpPr/>
          <p:nvPr/>
        </p:nvSpPr>
        <p:spPr>
          <a:xfrm>
            <a:off x="721217" y="1468192"/>
            <a:ext cx="2176529" cy="1455312"/>
          </a:xfrm>
          <a:prstGeom prst="ellipse">
            <a:avLst/>
          </a:prstGeom>
          <a:solidFill>
            <a:srgbClr val="FFC62C"/>
          </a:solidFill>
          <a:ln>
            <a:solidFill>
              <a:srgbClr val="FFC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/>
              </a:rPr>
              <a:t> fônico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4067577" y="1234225"/>
            <a:ext cx="2191555" cy="1455312"/>
          </a:xfrm>
          <a:prstGeom prst="ellipse">
            <a:avLst/>
          </a:prstGeom>
          <a:solidFill>
            <a:srgbClr val="FFC62C"/>
          </a:solidFill>
          <a:ln>
            <a:solidFill>
              <a:srgbClr val="FFC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/>
              </a:rPr>
              <a:t> global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5664557" y="3037268"/>
            <a:ext cx="2255949" cy="1455312"/>
          </a:xfrm>
          <a:prstGeom prst="ellipse">
            <a:avLst/>
          </a:prstGeom>
          <a:solidFill>
            <a:srgbClr val="FFC62C"/>
          </a:solidFill>
          <a:ln>
            <a:solidFill>
              <a:srgbClr val="FFC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/>
              </a:rPr>
              <a:t> silábico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2599386" y="3088785"/>
            <a:ext cx="2487769" cy="1455312"/>
            <a:chOff x="2599386" y="3088785"/>
            <a:chExt cx="2487769" cy="1455312"/>
          </a:xfrm>
        </p:grpSpPr>
        <p:sp>
          <p:nvSpPr>
            <p:cNvPr id="8" name="Elipse 7"/>
            <p:cNvSpPr/>
            <p:nvPr/>
          </p:nvSpPr>
          <p:spPr>
            <a:xfrm>
              <a:off x="2599386" y="3088785"/>
              <a:ext cx="2243071" cy="1455312"/>
            </a:xfrm>
            <a:prstGeom prst="ellipse">
              <a:avLst/>
            </a:prstGeom>
            <a:solidFill>
              <a:srgbClr val="FFC62C"/>
            </a:solidFill>
            <a:ln>
              <a:solidFill>
                <a:srgbClr val="FFC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601533" y="3554569"/>
              <a:ext cx="2485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latin typeface="Inter Medium" panose="02000503000000020004" pitchFamily="2" charset="0"/>
                  <a:ea typeface="Inter Medium" panose="02000503000000020004" pitchFamily="2" charset="0"/>
                </a:rPr>
                <a:t>construtivista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32549</TotalTime>
  <Words>3137</Words>
  <Application>Microsoft Office PowerPoint</Application>
  <PresentationFormat>Apresentação na tela (16:9)</PresentationFormat>
  <Paragraphs>211</Paragraphs>
  <Slides>31</Slides>
  <Notes>26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45" baseType="lpstr">
      <vt:lpstr>Bakbak One</vt:lpstr>
      <vt:lpstr>Inter Medium</vt:lpstr>
      <vt:lpstr>Times New Roman</vt:lpstr>
      <vt:lpstr>Wingdings</vt:lpstr>
      <vt:lpstr>Symbol</vt:lpstr>
      <vt:lpstr>Syncopate</vt:lpstr>
      <vt:lpstr>Oswald ExtraLight</vt:lpstr>
      <vt:lpstr>Calibri</vt:lpstr>
      <vt:lpstr>Arial</vt:lpstr>
      <vt:lpstr>Inter</vt:lpstr>
      <vt:lpstr>Inter SemiBold</vt:lpstr>
      <vt:lpstr>Oswald</vt:lpstr>
      <vt:lpstr>Simple Light</vt:lpstr>
      <vt:lpstr>1_Simple Light</vt:lpstr>
      <vt:lpstr>Apresentação do PowerPoint</vt:lpstr>
      <vt:lpstr>Apresentação do PowerPoint</vt:lpstr>
      <vt:lpstr>Apresentação do PowerPoint</vt:lpstr>
      <vt:lpstr>Apresentação do PowerPoint</vt:lpstr>
      <vt:lpstr>Introdução</vt:lpstr>
      <vt:lpstr>processo de alfabetização</vt:lpstr>
      <vt:lpstr>A aquisição da linguagem escrita é um processo complexo e exige muita paciência e tolerância de pais e professores.   </vt:lpstr>
      <vt:lpstr>Como AJUDAR</vt:lpstr>
      <vt:lpstr>MÉTODOS</vt:lpstr>
      <vt:lpstr>dificuldades de aprendizado</vt:lpstr>
      <vt:lpstr>E as Crianças Atípicas  </vt:lpstr>
      <vt:lpstr>Relacionamento com a escola</vt:lpstr>
      <vt:lpstr>E quando a criança não aprende?</vt:lpstr>
      <vt:lpstr>Inteligências múltiplas </vt:lpstr>
      <vt:lpstr>literatura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4-Como podemos contribuir para a educação ambiental e educação financeira desde a infância?</vt:lpstr>
      <vt:lpstr>Educação ambiental </vt:lpstr>
      <vt:lpstr>Educação financeira </vt:lpstr>
      <vt:lpstr>conclusão </vt:lpstr>
      <vt:lpstr>conclusão </vt:lpstr>
      <vt:lpstr>conclusão </vt:lpstr>
      <vt:lpstr>CONVITE À AÇÃO </vt:lpstr>
      <vt:lpstr>Vídeo – acreditar na criança </vt:lpstr>
      <vt:lpstr>APRENDENDO MAIS</vt:lpstr>
      <vt:lpstr>APRENDENDO MAIS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396</cp:revision>
  <dcterms:modified xsi:type="dcterms:W3CDTF">2024-02-24T16:46:00Z</dcterms:modified>
</cp:coreProperties>
</file>