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791" r:id="rId2"/>
  </p:sldMasterIdLst>
  <p:notesMasterIdLst>
    <p:notesMasterId r:id="rId34"/>
  </p:notesMasterIdLst>
  <p:sldIdLst>
    <p:sldId id="343" r:id="rId3"/>
    <p:sldId id="322" r:id="rId4"/>
    <p:sldId id="337" r:id="rId5"/>
    <p:sldId id="324" r:id="rId6"/>
    <p:sldId id="338" r:id="rId7"/>
    <p:sldId id="300" r:id="rId8"/>
    <p:sldId id="325" r:id="rId9"/>
    <p:sldId id="306" r:id="rId10"/>
    <p:sldId id="309" r:id="rId11"/>
    <p:sldId id="321" r:id="rId12"/>
    <p:sldId id="310" r:id="rId13"/>
    <p:sldId id="311" r:id="rId14"/>
    <p:sldId id="336" r:id="rId15"/>
    <p:sldId id="312" r:id="rId16"/>
    <p:sldId id="339" r:id="rId17"/>
    <p:sldId id="326" r:id="rId18"/>
    <p:sldId id="327" r:id="rId19"/>
    <p:sldId id="328" r:id="rId20"/>
    <p:sldId id="314" r:id="rId21"/>
    <p:sldId id="329" r:id="rId22"/>
    <p:sldId id="340" r:id="rId23"/>
    <p:sldId id="341" r:id="rId24"/>
    <p:sldId id="331" r:id="rId25"/>
    <p:sldId id="317" r:id="rId26"/>
    <p:sldId id="335" r:id="rId27"/>
    <p:sldId id="315" r:id="rId28"/>
    <p:sldId id="332" r:id="rId29"/>
    <p:sldId id="316" r:id="rId30"/>
    <p:sldId id="342" r:id="rId31"/>
    <p:sldId id="334" r:id="rId32"/>
    <p:sldId id="282" r:id="rId33"/>
  </p:sldIdLst>
  <p:sldSz cx="9144000" cy="5143500" type="screen16x9"/>
  <p:notesSz cx="6858000" cy="9144000"/>
  <p:embeddedFontLst>
    <p:embeddedFont>
      <p:font typeface="Acherus Grotesque Medium" charset="0"/>
      <p:regular r:id="rId35"/>
      <p:italic r:id="rId36"/>
    </p:embeddedFont>
    <p:embeddedFont>
      <p:font typeface="Inter" panose="02000503000000020004" pitchFamily="2" charset="0"/>
      <p:regular r:id="rId37"/>
      <p:bold r:id="rId38"/>
    </p:embeddedFont>
    <p:embeddedFont>
      <p:font typeface="Syncopate" panose="02060507000000020003" pitchFamily="18" charset="0"/>
      <p:regular r:id="rId39"/>
      <p:bold r:id="rId40"/>
    </p:embeddedFont>
    <p:embeddedFont>
      <p:font typeface="Syncopate bold" panose="02060507000000020003" pitchFamily="18" charset="0"/>
      <p:bold r:id="rId41"/>
    </p:embeddedFont>
    <p:embeddedFont>
      <p:font typeface="Inter Medium" panose="02000503000000020004" pitchFamily="2"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2C"/>
    <a:srgbClr val="FF5F00"/>
    <a:srgbClr val="04AF4B"/>
    <a:srgbClr val="00AE42"/>
    <a:srgbClr val="F16122"/>
    <a:srgbClr val="5FD0DF"/>
    <a:srgbClr val="FFC629"/>
    <a:srgbClr val="FF2CA7"/>
    <a:srgbClr val="941FE3"/>
    <a:srgbClr val="03C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2A1D5-F228-46A4-83ED-1C51CC292A62}" v="16" dt="2022-08-15T00:35:14.74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124" autoAdjust="0"/>
  </p:normalViewPr>
  <p:slideViewPr>
    <p:cSldViewPr snapToGrid="0">
      <p:cViewPr varScale="1">
        <p:scale>
          <a:sx n="76" d="100"/>
          <a:sy n="76" d="100"/>
        </p:scale>
        <p:origin x="11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Alberto Wobeto" userId="949390778498db3e" providerId="LiveId" clId="{0792A1D5-F228-46A4-83ED-1C51CC292A62}"/>
    <pc:docChg chg="undo redo custSel addSld delSld modSld sldOrd modMainMaster">
      <pc:chgData name="José Alberto Wobeto" userId="949390778498db3e" providerId="LiveId" clId="{0792A1D5-F228-46A4-83ED-1C51CC292A62}" dt="2022-08-15T00:37:55.307" v="418" actId="2696"/>
      <pc:docMkLst>
        <pc:docMk/>
      </pc:docMkLst>
      <pc:sldChg chg="del">
        <pc:chgData name="José Alberto Wobeto" userId="949390778498db3e" providerId="LiveId" clId="{0792A1D5-F228-46A4-83ED-1C51CC292A62}" dt="2022-08-13T16:35:29.210" v="0" actId="47"/>
        <pc:sldMkLst>
          <pc:docMk/>
          <pc:sldMk cId="0" sldId="259"/>
        </pc:sldMkLst>
      </pc:sldChg>
      <pc:sldChg chg="addSp delSp modSp del mod">
        <pc:chgData name="José Alberto Wobeto" userId="949390778498db3e" providerId="LiveId" clId="{0792A1D5-F228-46A4-83ED-1C51CC292A62}" dt="2022-08-15T00:37:55.307" v="418" actId="2696"/>
        <pc:sldMkLst>
          <pc:docMk/>
          <pc:sldMk cId="0" sldId="270"/>
        </pc:sldMkLst>
        <pc:grpChg chg="add del mod">
          <ac:chgData name="José Alberto Wobeto" userId="949390778498db3e" providerId="LiveId" clId="{0792A1D5-F228-46A4-83ED-1C51CC292A62}" dt="2022-08-15T00:37:40.741" v="417" actId="1076"/>
          <ac:grpSpMkLst>
            <pc:docMk/>
            <pc:sldMk cId="0" sldId="270"/>
            <ac:grpSpMk id="2" creationId="{2465E7EC-6EF8-E458-0440-72C539F55780}"/>
          </ac:grpSpMkLst>
        </pc:grpChg>
        <pc:picChg chg="add del mod">
          <ac:chgData name="José Alberto Wobeto" userId="949390778498db3e" providerId="LiveId" clId="{0792A1D5-F228-46A4-83ED-1C51CC292A62}" dt="2022-08-15T00:35:52.792" v="405" actId="1076"/>
          <ac:picMkLst>
            <pc:docMk/>
            <pc:sldMk cId="0" sldId="270"/>
            <ac:picMk id="3" creationId="{E6E1479F-C8C4-3274-1B79-85140A289F07}"/>
          </ac:picMkLst>
        </pc:picChg>
      </pc:sldChg>
      <pc:sldChg chg="del">
        <pc:chgData name="José Alberto Wobeto" userId="949390778498db3e" providerId="LiveId" clId="{0792A1D5-F228-46A4-83ED-1C51CC292A62}" dt="2022-08-13T16:41:05.202" v="16" actId="47"/>
        <pc:sldMkLst>
          <pc:docMk/>
          <pc:sldMk cId="0" sldId="275"/>
        </pc:sldMkLst>
      </pc:sldChg>
      <pc:sldChg chg="del">
        <pc:chgData name="José Alberto Wobeto" userId="949390778498db3e" providerId="LiveId" clId="{0792A1D5-F228-46A4-83ED-1C51CC292A62}" dt="2022-08-13T16:36:05.257" v="2" actId="47"/>
        <pc:sldMkLst>
          <pc:docMk/>
          <pc:sldMk cId="2367089474" sldId="279"/>
        </pc:sldMkLst>
      </pc:sldChg>
      <pc:sldChg chg="del">
        <pc:chgData name="José Alberto Wobeto" userId="949390778498db3e" providerId="LiveId" clId="{0792A1D5-F228-46A4-83ED-1C51CC292A62}" dt="2022-08-13T16:39:44.625" v="14" actId="47"/>
        <pc:sldMkLst>
          <pc:docMk/>
          <pc:sldMk cId="3882960474" sldId="281"/>
        </pc:sldMkLst>
      </pc:sldChg>
      <pc:sldChg chg="del">
        <pc:chgData name="José Alberto Wobeto" userId="949390778498db3e" providerId="LiveId" clId="{0792A1D5-F228-46A4-83ED-1C51CC292A62}" dt="2022-08-13T16:44:08.561" v="36" actId="47"/>
        <pc:sldMkLst>
          <pc:docMk/>
          <pc:sldMk cId="1535072333" sldId="284"/>
        </pc:sldMkLst>
      </pc:sldChg>
      <pc:sldChg chg="del">
        <pc:chgData name="José Alberto Wobeto" userId="949390778498db3e" providerId="LiveId" clId="{0792A1D5-F228-46A4-83ED-1C51CC292A62}" dt="2022-08-13T16:35:57.602" v="1" actId="47"/>
        <pc:sldMkLst>
          <pc:docMk/>
          <pc:sldMk cId="2712527120" sldId="289"/>
        </pc:sldMkLst>
      </pc:sldChg>
      <pc:sldChg chg="del">
        <pc:chgData name="José Alberto Wobeto" userId="949390778498db3e" providerId="LiveId" clId="{0792A1D5-F228-46A4-83ED-1C51CC292A62}" dt="2022-08-13T16:41:21.042" v="17" actId="47"/>
        <pc:sldMkLst>
          <pc:docMk/>
          <pc:sldMk cId="3232040498" sldId="291"/>
        </pc:sldMkLst>
      </pc:sldChg>
      <pc:sldChg chg="modSp del mod ord">
        <pc:chgData name="José Alberto Wobeto" userId="949390778498db3e" providerId="LiveId" clId="{0792A1D5-F228-46A4-83ED-1C51CC292A62}" dt="2022-08-13T16:57:32.400" v="270" actId="47"/>
        <pc:sldMkLst>
          <pc:docMk/>
          <pc:sldMk cId="3148634925" sldId="292"/>
        </pc:sldMkLst>
        <pc:spChg chg="mod">
          <ac:chgData name="José Alberto Wobeto" userId="949390778498db3e" providerId="LiveId" clId="{0792A1D5-F228-46A4-83ED-1C51CC292A62}" dt="2022-08-13T16:56:37.878" v="263" actId="1076"/>
          <ac:spMkLst>
            <pc:docMk/>
            <pc:sldMk cId="3148634925" sldId="292"/>
            <ac:spMk id="5" creationId="{AFF86431-ECE4-4FA7-DC76-7AC4B6A3EEC6}"/>
          </ac:spMkLst>
        </pc:spChg>
      </pc:sldChg>
      <pc:sldChg chg="del">
        <pc:chgData name="José Alberto Wobeto" userId="949390778498db3e" providerId="LiveId" clId="{0792A1D5-F228-46A4-83ED-1C51CC292A62}" dt="2022-08-13T16:36:08.926" v="3" actId="47"/>
        <pc:sldMkLst>
          <pc:docMk/>
          <pc:sldMk cId="2131959983" sldId="293"/>
        </pc:sldMkLst>
      </pc:sldChg>
      <pc:sldChg chg="del">
        <pc:chgData name="José Alberto Wobeto" userId="949390778498db3e" providerId="LiveId" clId="{0792A1D5-F228-46A4-83ED-1C51CC292A62}" dt="2022-08-13T16:44:26.447" v="37" actId="47"/>
        <pc:sldMkLst>
          <pc:docMk/>
          <pc:sldMk cId="1162406446" sldId="294"/>
        </pc:sldMkLst>
      </pc:sldChg>
      <pc:sldChg chg="modSp mod">
        <pc:chgData name="José Alberto Wobeto" userId="949390778498db3e" providerId="LiveId" clId="{0792A1D5-F228-46A4-83ED-1C51CC292A62}" dt="2022-08-13T16:53:40.976" v="260" actId="113"/>
        <pc:sldMkLst>
          <pc:docMk/>
          <pc:sldMk cId="1060331831" sldId="295"/>
        </pc:sldMkLst>
        <pc:spChg chg="mod">
          <ac:chgData name="José Alberto Wobeto" userId="949390778498db3e" providerId="LiveId" clId="{0792A1D5-F228-46A4-83ED-1C51CC292A62}" dt="2022-08-13T16:53:40.976" v="260" actId="113"/>
          <ac:spMkLst>
            <pc:docMk/>
            <pc:sldMk cId="1060331831" sldId="295"/>
            <ac:spMk id="2" creationId="{1C31FE3F-3176-86E4-8D39-0881ABD5956F}"/>
          </ac:spMkLst>
        </pc:spChg>
      </pc:sldChg>
      <pc:sldChg chg="del">
        <pc:chgData name="José Alberto Wobeto" userId="949390778498db3e" providerId="LiveId" clId="{0792A1D5-F228-46A4-83ED-1C51CC292A62}" dt="2022-08-13T17:10:13.930" v="331" actId="47"/>
        <pc:sldMkLst>
          <pc:docMk/>
          <pc:sldMk cId="2954681597" sldId="307"/>
        </pc:sldMkLst>
      </pc:sldChg>
      <pc:sldChg chg="modSp mod">
        <pc:chgData name="José Alberto Wobeto" userId="949390778498db3e" providerId="LiveId" clId="{0792A1D5-F228-46A4-83ED-1C51CC292A62}" dt="2022-08-13T17:11:35.169" v="338"/>
        <pc:sldMkLst>
          <pc:docMk/>
          <pc:sldMk cId="3761669529" sldId="311"/>
        </pc:sldMkLst>
        <pc:spChg chg="mod">
          <ac:chgData name="José Alberto Wobeto" userId="949390778498db3e" providerId="LiveId" clId="{0792A1D5-F228-46A4-83ED-1C51CC292A62}" dt="2022-08-13T17:11:35.169" v="338"/>
          <ac:spMkLst>
            <pc:docMk/>
            <pc:sldMk cId="3761669529" sldId="311"/>
            <ac:spMk id="2" creationId="{6A372147-C135-A857-591C-6A0D165762E4}"/>
          </ac:spMkLst>
        </pc:spChg>
        <pc:spChg chg="mod">
          <ac:chgData name="José Alberto Wobeto" userId="949390778498db3e" providerId="LiveId" clId="{0792A1D5-F228-46A4-83ED-1C51CC292A62}" dt="2022-08-13T17:11:21.160" v="337"/>
          <ac:spMkLst>
            <pc:docMk/>
            <pc:sldMk cId="3761669529" sldId="311"/>
            <ac:spMk id="3" creationId="{5E78B743-914D-AA56-E5D8-2256752905B9}"/>
          </ac:spMkLst>
        </pc:spChg>
      </pc:sldChg>
      <pc:sldChg chg="modSp mod">
        <pc:chgData name="José Alberto Wobeto" userId="949390778498db3e" providerId="LiveId" clId="{0792A1D5-F228-46A4-83ED-1C51CC292A62}" dt="2022-08-13T17:11:00.273" v="336" actId="27636"/>
        <pc:sldMkLst>
          <pc:docMk/>
          <pc:sldMk cId="107430816" sldId="312"/>
        </pc:sldMkLst>
        <pc:spChg chg="mod">
          <ac:chgData name="José Alberto Wobeto" userId="949390778498db3e" providerId="LiveId" clId="{0792A1D5-F228-46A4-83ED-1C51CC292A62}" dt="2022-08-13T17:10:39.904" v="332"/>
          <ac:spMkLst>
            <pc:docMk/>
            <pc:sldMk cId="107430816" sldId="312"/>
            <ac:spMk id="2" creationId="{31CA6ED1-E61C-0E3E-2488-155D2315833B}"/>
          </ac:spMkLst>
        </pc:spChg>
        <pc:spChg chg="mod">
          <ac:chgData name="José Alberto Wobeto" userId="949390778498db3e" providerId="LiveId" clId="{0792A1D5-F228-46A4-83ED-1C51CC292A62}" dt="2022-08-13T17:11:00.273" v="336" actId="27636"/>
          <ac:spMkLst>
            <pc:docMk/>
            <pc:sldMk cId="107430816" sldId="312"/>
            <ac:spMk id="3" creationId="{68B09521-1C6B-6F15-A23D-0F68208249A4}"/>
          </ac:spMkLst>
        </pc:spChg>
      </pc:sldChg>
      <pc:sldChg chg="modSp del mod">
        <pc:chgData name="José Alberto Wobeto" userId="949390778498db3e" providerId="LiveId" clId="{0792A1D5-F228-46A4-83ED-1C51CC292A62}" dt="2022-08-13T16:51:08.878" v="179" actId="47"/>
        <pc:sldMkLst>
          <pc:docMk/>
          <pc:sldMk cId="240906428" sldId="313"/>
        </pc:sldMkLst>
        <pc:spChg chg="mod">
          <ac:chgData name="José Alberto Wobeto" userId="949390778498db3e" providerId="LiveId" clId="{0792A1D5-F228-46A4-83ED-1C51CC292A62}" dt="2022-08-13T16:45:18.122" v="45" actId="14100"/>
          <ac:spMkLst>
            <pc:docMk/>
            <pc:sldMk cId="240906428" sldId="313"/>
            <ac:spMk id="2" creationId="{DB5B7A6A-63EB-F8AE-606B-25970646838E}"/>
          </ac:spMkLst>
        </pc:spChg>
      </pc:sldChg>
      <pc:sldChg chg="modSp new mod">
        <pc:chgData name="José Alberto Wobeto" userId="949390778498db3e" providerId="LiveId" clId="{0792A1D5-F228-46A4-83ED-1C51CC292A62}" dt="2022-08-13T17:00:48.967" v="279" actId="20577"/>
        <pc:sldMkLst>
          <pc:docMk/>
          <pc:sldMk cId="1758286307" sldId="314"/>
        </pc:sldMkLst>
        <pc:spChg chg="mod">
          <ac:chgData name="José Alberto Wobeto" userId="949390778498db3e" providerId="LiveId" clId="{0792A1D5-F228-46A4-83ED-1C51CC292A62}" dt="2022-08-13T16:37:49.016" v="7"/>
          <ac:spMkLst>
            <pc:docMk/>
            <pc:sldMk cId="1758286307" sldId="314"/>
            <ac:spMk id="2" creationId="{ECC756D3-7736-B682-13A1-0F0FECAD61EC}"/>
          </ac:spMkLst>
        </pc:spChg>
        <pc:spChg chg="mod">
          <ac:chgData name="José Alberto Wobeto" userId="949390778498db3e" providerId="LiveId" clId="{0792A1D5-F228-46A4-83ED-1C51CC292A62}" dt="2022-08-13T17:00:48.967" v="279" actId="20577"/>
          <ac:spMkLst>
            <pc:docMk/>
            <pc:sldMk cId="1758286307" sldId="314"/>
            <ac:spMk id="3" creationId="{C14C753D-912C-19AD-1110-E6C3FC171216}"/>
          </ac:spMkLst>
        </pc:spChg>
      </pc:sldChg>
      <pc:sldChg chg="modSp new mod">
        <pc:chgData name="José Alberto Wobeto" userId="949390778498db3e" providerId="LiveId" clId="{0792A1D5-F228-46A4-83ED-1C51CC292A62}" dt="2022-08-13T17:29:47.304" v="358" actId="20577"/>
        <pc:sldMkLst>
          <pc:docMk/>
          <pc:sldMk cId="2924861160" sldId="315"/>
        </pc:sldMkLst>
        <pc:spChg chg="mod">
          <ac:chgData name="José Alberto Wobeto" userId="949390778498db3e" providerId="LiveId" clId="{0792A1D5-F228-46A4-83ED-1C51CC292A62}" dt="2022-08-13T17:29:47.304" v="358" actId="20577"/>
          <ac:spMkLst>
            <pc:docMk/>
            <pc:sldMk cId="2924861160" sldId="315"/>
            <ac:spMk id="2" creationId="{12B5E89A-69D4-774B-79BD-A2914D43D1C8}"/>
          </ac:spMkLst>
        </pc:spChg>
        <pc:spChg chg="mod">
          <ac:chgData name="José Alberto Wobeto" userId="949390778498db3e" providerId="LiveId" clId="{0792A1D5-F228-46A4-83ED-1C51CC292A62}" dt="2022-08-13T16:59:08.895" v="275" actId="948"/>
          <ac:spMkLst>
            <pc:docMk/>
            <pc:sldMk cId="2924861160" sldId="315"/>
            <ac:spMk id="3" creationId="{8465BA37-4B48-68CC-2710-F9C6896575E0}"/>
          </ac:spMkLst>
        </pc:spChg>
      </pc:sldChg>
      <pc:sldChg chg="modSp new mod">
        <pc:chgData name="José Alberto Wobeto" userId="949390778498db3e" providerId="LiveId" clId="{0792A1D5-F228-46A4-83ED-1C51CC292A62}" dt="2022-08-13T17:30:31.658" v="378" actId="20577"/>
        <pc:sldMkLst>
          <pc:docMk/>
          <pc:sldMk cId="961048218" sldId="316"/>
        </pc:sldMkLst>
        <pc:spChg chg="mod">
          <ac:chgData name="José Alberto Wobeto" userId="949390778498db3e" providerId="LiveId" clId="{0792A1D5-F228-46A4-83ED-1C51CC292A62}" dt="2022-08-13T17:30:31.658" v="378" actId="20577"/>
          <ac:spMkLst>
            <pc:docMk/>
            <pc:sldMk cId="961048218" sldId="316"/>
            <ac:spMk id="2" creationId="{A124A491-1AE6-E352-B3D5-40044E53B804}"/>
          </ac:spMkLst>
        </pc:spChg>
        <pc:spChg chg="mod">
          <ac:chgData name="José Alberto Wobeto" userId="949390778498db3e" providerId="LiveId" clId="{0792A1D5-F228-46A4-83ED-1C51CC292A62}" dt="2022-08-13T17:01:02.492" v="282" actId="6549"/>
          <ac:spMkLst>
            <pc:docMk/>
            <pc:sldMk cId="961048218" sldId="316"/>
            <ac:spMk id="3" creationId="{2AD03CBA-2456-2A36-33A3-18DDFBE2E215}"/>
          </ac:spMkLst>
        </pc:spChg>
      </pc:sldChg>
      <pc:sldChg chg="new del">
        <pc:chgData name="José Alberto Wobeto" userId="949390778498db3e" providerId="LiveId" clId="{0792A1D5-F228-46A4-83ED-1C51CC292A62}" dt="2022-08-13T16:41:58.445" v="19" actId="47"/>
        <pc:sldMkLst>
          <pc:docMk/>
          <pc:sldMk cId="1779329438" sldId="316"/>
        </pc:sldMkLst>
      </pc:sldChg>
      <pc:sldChg chg="modSp new mod">
        <pc:chgData name="José Alberto Wobeto" userId="949390778498db3e" providerId="LiveId" clId="{0792A1D5-F228-46A4-83ED-1C51CC292A62}" dt="2022-08-13T16:43:35.455" v="35" actId="20577"/>
        <pc:sldMkLst>
          <pc:docMk/>
          <pc:sldMk cId="566152740" sldId="317"/>
        </pc:sldMkLst>
        <pc:spChg chg="mod">
          <ac:chgData name="José Alberto Wobeto" userId="949390778498db3e" providerId="LiveId" clId="{0792A1D5-F228-46A4-83ED-1C51CC292A62}" dt="2022-08-13T16:43:04.794" v="32" actId="1076"/>
          <ac:spMkLst>
            <pc:docMk/>
            <pc:sldMk cId="566152740" sldId="317"/>
            <ac:spMk id="2" creationId="{78765A8D-4BD8-9C99-E908-A9A41096F15D}"/>
          </ac:spMkLst>
        </pc:spChg>
        <pc:spChg chg="mod">
          <ac:chgData name="José Alberto Wobeto" userId="949390778498db3e" providerId="LiveId" clId="{0792A1D5-F228-46A4-83ED-1C51CC292A62}" dt="2022-08-13T16:43:35.455" v="35" actId="20577"/>
          <ac:spMkLst>
            <pc:docMk/>
            <pc:sldMk cId="566152740" sldId="317"/>
            <ac:spMk id="3" creationId="{4A1CA5D1-850B-C7DA-9605-55CC8726B277}"/>
          </ac:spMkLst>
        </pc:spChg>
      </pc:sldChg>
      <pc:sldChg chg="modSp new mod">
        <pc:chgData name="José Alberto Wobeto" userId="949390778498db3e" providerId="LiveId" clId="{0792A1D5-F228-46A4-83ED-1C51CC292A62}" dt="2022-08-13T16:53:08.158" v="256" actId="20577"/>
        <pc:sldMkLst>
          <pc:docMk/>
          <pc:sldMk cId="3568654346" sldId="318"/>
        </pc:sldMkLst>
        <pc:spChg chg="mod">
          <ac:chgData name="José Alberto Wobeto" userId="949390778498db3e" providerId="LiveId" clId="{0792A1D5-F228-46A4-83ED-1C51CC292A62}" dt="2022-08-13T16:52:24.271" v="197"/>
          <ac:spMkLst>
            <pc:docMk/>
            <pc:sldMk cId="3568654346" sldId="318"/>
            <ac:spMk id="2" creationId="{ED3E9121-572D-B170-239B-7DADDB8D38E8}"/>
          </ac:spMkLst>
        </pc:spChg>
        <pc:spChg chg="mod">
          <ac:chgData name="José Alberto Wobeto" userId="949390778498db3e" providerId="LiveId" clId="{0792A1D5-F228-46A4-83ED-1C51CC292A62}" dt="2022-08-13T16:52:45.400" v="230" actId="20577"/>
          <ac:spMkLst>
            <pc:docMk/>
            <pc:sldMk cId="3568654346" sldId="318"/>
            <ac:spMk id="3" creationId="{E512EB53-E7C0-8EBD-EE88-C175906D191E}"/>
          </ac:spMkLst>
        </pc:spChg>
        <pc:spChg chg="mod">
          <ac:chgData name="José Alberto Wobeto" userId="949390778498db3e" providerId="LiveId" clId="{0792A1D5-F228-46A4-83ED-1C51CC292A62}" dt="2022-08-13T16:53:08.158" v="256" actId="20577"/>
          <ac:spMkLst>
            <pc:docMk/>
            <pc:sldMk cId="3568654346" sldId="318"/>
            <ac:spMk id="4" creationId="{D42CDF20-022F-E688-4BF1-300259BA12A3}"/>
          </ac:spMkLst>
        </pc:spChg>
      </pc:sldChg>
      <pc:sldChg chg="modSp new mod">
        <pc:chgData name="José Alberto Wobeto" userId="949390778498db3e" providerId="LiveId" clId="{0792A1D5-F228-46A4-83ED-1C51CC292A62}" dt="2022-08-13T16:50:51.982" v="178" actId="20577"/>
        <pc:sldMkLst>
          <pc:docMk/>
          <pc:sldMk cId="424666273" sldId="319"/>
        </pc:sldMkLst>
        <pc:spChg chg="mod">
          <ac:chgData name="José Alberto Wobeto" userId="949390778498db3e" providerId="LiveId" clId="{0792A1D5-F228-46A4-83ED-1C51CC292A62}" dt="2022-08-13T16:49:39.589" v="111" actId="20577"/>
          <ac:spMkLst>
            <pc:docMk/>
            <pc:sldMk cId="424666273" sldId="319"/>
            <ac:spMk id="2" creationId="{C9757D64-8B5D-87E8-EAC9-66F4FD175454}"/>
          </ac:spMkLst>
        </pc:spChg>
        <pc:spChg chg="mod">
          <ac:chgData name="José Alberto Wobeto" userId="949390778498db3e" providerId="LiveId" clId="{0792A1D5-F228-46A4-83ED-1C51CC292A62}" dt="2022-08-13T16:50:19.608" v="155" actId="20577"/>
          <ac:spMkLst>
            <pc:docMk/>
            <pc:sldMk cId="424666273" sldId="319"/>
            <ac:spMk id="3" creationId="{9D331972-29CF-6C69-A1BD-BF9078415A73}"/>
          </ac:spMkLst>
        </pc:spChg>
        <pc:spChg chg="mod">
          <ac:chgData name="José Alberto Wobeto" userId="949390778498db3e" providerId="LiveId" clId="{0792A1D5-F228-46A4-83ED-1C51CC292A62}" dt="2022-08-13T16:50:51.982" v="178" actId="20577"/>
          <ac:spMkLst>
            <pc:docMk/>
            <pc:sldMk cId="424666273" sldId="319"/>
            <ac:spMk id="4" creationId="{5D926B01-F99A-DE5E-F3E1-198749A1EB55}"/>
          </ac:spMkLst>
        </pc:spChg>
      </pc:sldChg>
      <pc:sldChg chg="modSp new mod">
        <pc:chgData name="José Alberto Wobeto" userId="949390778498db3e" providerId="LiveId" clId="{0792A1D5-F228-46A4-83ED-1C51CC292A62}" dt="2022-08-13T16:57:19.567" v="269" actId="20577"/>
        <pc:sldMkLst>
          <pc:docMk/>
          <pc:sldMk cId="3293860474" sldId="320"/>
        </pc:sldMkLst>
        <pc:spChg chg="mod">
          <ac:chgData name="José Alberto Wobeto" userId="949390778498db3e" providerId="LiveId" clId="{0792A1D5-F228-46A4-83ED-1C51CC292A62}" dt="2022-08-13T16:56:59.974" v="266" actId="207"/>
          <ac:spMkLst>
            <pc:docMk/>
            <pc:sldMk cId="3293860474" sldId="320"/>
            <ac:spMk id="2" creationId="{E35C8F50-6A1D-A16B-9233-CE1A8EB53C81}"/>
          </ac:spMkLst>
        </pc:spChg>
        <pc:spChg chg="mod">
          <ac:chgData name="José Alberto Wobeto" userId="949390778498db3e" providerId="LiveId" clId="{0792A1D5-F228-46A4-83ED-1C51CC292A62}" dt="2022-08-13T16:57:19.567" v="269" actId="20577"/>
          <ac:spMkLst>
            <pc:docMk/>
            <pc:sldMk cId="3293860474" sldId="320"/>
            <ac:spMk id="3" creationId="{499C1DE2-AD75-34EF-AF68-3684334379C5}"/>
          </ac:spMkLst>
        </pc:spChg>
      </pc:sldChg>
      <pc:sldChg chg="modSp new del mod">
        <pc:chgData name="José Alberto Wobeto" userId="949390778498db3e" providerId="LiveId" clId="{0792A1D5-F228-46A4-83ED-1C51CC292A62}" dt="2022-08-13T17:09:08.236" v="324" actId="47"/>
        <pc:sldMkLst>
          <pc:docMk/>
          <pc:sldMk cId="537784267" sldId="321"/>
        </pc:sldMkLst>
        <pc:spChg chg="mod">
          <ac:chgData name="José Alberto Wobeto" userId="949390778498db3e" providerId="LiveId" clId="{0792A1D5-F228-46A4-83ED-1C51CC292A62}" dt="2022-08-13T17:08:37.789" v="322" actId="27636"/>
          <ac:spMkLst>
            <pc:docMk/>
            <pc:sldMk cId="537784267" sldId="321"/>
            <ac:spMk id="2" creationId="{9ABB7167-8394-FD5B-44B7-6D58BBC43E42}"/>
          </ac:spMkLst>
        </pc:spChg>
        <pc:spChg chg="mod">
          <ac:chgData name="José Alberto Wobeto" userId="949390778498db3e" providerId="LiveId" clId="{0792A1D5-F228-46A4-83ED-1C51CC292A62}" dt="2022-08-13T17:08:56.188" v="323"/>
          <ac:spMkLst>
            <pc:docMk/>
            <pc:sldMk cId="537784267" sldId="321"/>
            <ac:spMk id="3" creationId="{0F2110D9-AAAA-3A0C-1CFB-CCC4863E5FD6}"/>
          </ac:spMkLst>
        </pc:spChg>
      </pc:sldChg>
      <pc:sldChg chg="addSp modSp new mod">
        <pc:chgData name="José Alberto Wobeto" userId="949390778498db3e" providerId="LiveId" clId="{0792A1D5-F228-46A4-83ED-1C51CC292A62}" dt="2022-08-13T17:10:07.007" v="330"/>
        <pc:sldMkLst>
          <pc:docMk/>
          <pc:sldMk cId="678300944" sldId="321"/>
        </pc:sldMkLst>
        <pc:spChg chg="mod">
          <ac:chgData name="José Alberto Wobeto" userId="949390778498db3e" providerId="LiveId" clId="{0792A1D5-F228-46A4-83ED-1C51CC292A62}" dt="2022-08-13T17:09:55.529" v="329"/>
          <ac:spMkLst>
            <pc:docMk/>
            <pc:sldMk cId="678300944" sldId="321"/>
            <ac:spMk id="2" creationId="{485CCE92-D9C7-5692-581B-937DCBE52EF9}"/>
          </ac:spMkLst>
        </pc:spChg>
        <pc:spChg chg="mod">
          <ac:chgData name="José Alberto Wobeto" userId="949390778498db3e" providerId="LiveId" clId="{0792A1D5-F228-46A4-83ED-1C51CC292A62}" dt="2022-08-13T17:10:07.007" v="330"/>
          <ac:spMkLst>
            <pc:docMk/>
            <pc:sldMk cId="678300944" sldId="321"/>
            <ac:spMk id="3" creationId="{C924C567-79F5-2065-DDEC-395016AC09A8}"/>
          </ac:spMkLst>
        </pc:spChg>
        <pc:picChg chg="add mod">
          <ac:chgData name="José Alberto Wobeto" userId="949390778498db3e" providerId="LiveId" clId="{0792A1D5-F228-46A4-83ED-1C51CC292A62}" dt="2022-08-13T17:09:43.709" v="328"/>
          <ac:picMkLst>
            <pc:docMk/>
            <pc:sldMk cId="678300944" sldId="321"/>
            <ac:picMk id="5" creationId="{AE72F6B9-71ED-710B-552A-25962975490C}"/>
          </ac:picMkLst>
        </pc:picChg>
      </pc:sldChg>
      <pc:sldChg chg="addSp delSp modSp new mod ord">
        <pc:chgData name="José Alberto Wobeto" userId="949390778498db3e" providerId="LiveId" clId="{0792A1D5-F228-46A4-83ED-1C51CC292A62}" dt="2022-08-15T00:37:10.587" v="416" actId="1076"/>
        <pc:sldMkLst>
          <pc:docMk/>
          <pc:sldMk cId="1072440471" sldId="322"/>
        </pc:sldMkLst>
        <pc:spChg chg="add del mod">
          <ac:chgData name="José Alberto Wobeto" userId="949390778498db3e" providerId="LiveId" clId="{0792A1D5-F228-46A4-83ED-1C51CC292A62}" dt="2022-08-15T00:34:42.963" v="396" actId="478"/>
          <ac:spMkLst>
            <pc:docMk/>
            <pc:sldMk cId="1072440471" sldId="322"/>
            <ac:spMk id="2" creationId="{4D64D83F-1F38-C40A-7F7E-2F5F1DD586F4}"/>
          </ac:spMkLst>
        </pc:spChg>
        <pc:spChg chg="mod">
          <ac:chgData name="José Alberto Wobeto" userId="949390778498db3e" providerId="LiveId" clId="{0792A1D5-F228-46A4-83ED-1C51CC292A62}" dt="2022-08-15T00:34:30.104" v="394"/>
          <ac:spMkLst>
            <pc:docMk/>
            <pc:sldMk cId="1072440471" sldId="322"/>
            <ac:spMk id="6" creationId="{08671F54-8402-632C-229D-D44630F1811E}"/>
          </ac:spMkLst>
        </pc:spChg>
        <pc:spChg chg="add mod">
          <ac:chgData name="José Alberto Wobeto" userId="949390778498db3e" providerId="LiveId" clId="{0792A1D5-F228-46A4-83ED-1C51CC292A62}" dt="2022-08-15T00:35:24.177" v="400" actId="1076"/>
          <ac:spMkLst>
            <pc:docMk/>
            <pc:sldMk cId="1072440471" sldId="322"/>
            <ac:spMk id="9" creationId="{93C0B71D-BF04-6044-F21D-5DE0490BFC48}"/>
          </ac:spMkLst>
        </pc:spChg>
        <pc:grpChg chg="add del mod">
          <ac:chgData name="José Alberto Wobeto" userId="949390778498db3e" providerId="LiveId" clId="{0792A1D5-F228-46A4-83ED-1C51CC292A62}" dt="2022-08-15T00:34:39.293" v="395"/>
          <ac:grpSpMkLst>
            <pc:docMk/>
            <pc:sldMk cId="1072440471" sldId="322"/>
            <ac:grpSpMk id="4" creationId="{74384790-880E-BDE4-2C93-6857952E719D}"/>
          </ac:grpSpMkLst>
        </pc:grpChg>
        <pc:picChg chg="add mod ord modCrop">
          <ac:chgData name="José Alberto Wobeto" userId="949390778498db3e" providerId="LiveId" clId="{0792A1D5-F228-46A4-83ED-1C51CC292A62}" dt="2022-08-15T00:37:02.697" v="415" actId="732"/>
          <ac:picMkLst>
            <pc:docMk/>
            <pc:sldMk cId="1072440471" sldId="322"/>
            <ac:picMk id="3" creationId="{27BD2371-B523-6D06-A95B-F1DB3C22520A}"/>
          </ac:picMkLst>
        </pc:picChg>
        <pc:picChg chg="mod">
          <ac:chgData name="José Alberto Wobeto" userId="949390778498db3e" providerId="LiveId" clId="{0792A1D5-F228-46A4-83ED-1C51CC292A62}" dt="2022-08-15T00:34:30.104" v="394"/>
          <ac:picMkLst>
            <pc:docMk/>
            <pc:sldMk cId="1072440471" sldId="322"/>
            <ac:picMk id="5" creationId="{3087055D-E527-77EA-3E25-5D6972E04ED1}"/>
          </ac:picMkLst>
        </pc:picChg>
        <pc:picChg chg="mod">
          <ac:chgData name="José Alberto Wobeto" userId="949390778498db3e" providerId="LiveId" clId="{0792A1D5-F228-46A4-83ED-1C51CC292A62}" dt="2022-08-15T00:34:30.104" v="394"/>
          <ac:picMkLst>
            <pc:docMk/>
            <pc:sldMk cId="1072440471" sldId="322"/>
            <ac:picMk id="7" creationId="{1F559D6A-1848-0806-C3F1-4004FB873A9C}"/>
          </ac:picMkLst>
        </pc:picChg>
        <pc:picChg chg="add mod modCrop">
          <ac:chgData name="José Alberto Wobeto" userId="949390778498db3e" providerId="LiveId" clId="{0792A1D5-F228-46A4-83ED-1C51CC292A62}" dt="2022-08-15T00:37:10.587" v="416" actId="1076"/>
          <ac:picMkLst>
            <pc:docMk/>
            <pc:sldMk cId="1072440471" sldId="322"/>
            <ac:picMk id="8" creationId="{1F783EC7-E859-812D-F714-892528D58DB6}"/>
          </ac:picMkLst>
        </pc:picChg>
      </pc:sldChg>
      <pc:sldMasterChg chg="addSldLayout modSldLayout">
        <pc:chgData name="José Alberto Wobeto" userId="949390778498db3e" providerId="LiveId" clId="{0792A1D5-F228-46A4-83ED-1C51CC292A62}" dt="2022-08-15T00:32:51.932" v="388" actId="1076"/>
        <pc:sldMasterMkLst>
          <pc:docMk/>
          <pc:sldMasterMk cId="0" sldId="2147483659"/>
        </pc:sldMasterMkLst>
        <pc:sldLayoutChg chg="addSp delSp modSp mod">
          <pc:chgData name="José Alberto Wobeto" userId="949390778498db3e" providerId="LiveId" clId="{0792A1D5-F228-46A4-83ED-1C51CC292A62}" dt="2022-08-15T00:32:51.932" v="388" actId="1076"/>
          <pc:sldLayoutMkLst>
            <pc:docMk/>
            <pc:sldMasterMk cId="0" sldId="2147483659"/>
            <pc:sldLayoutMk cId="0" sldId="2147483650"/>
          </pc:sldLayoutMkLst>
          <pc:spChg chg="del">
            <ac:chgData name="José Alberto Wobeto" userId="949390778498db3e" providerId="LiveId" clId="{0792A1D5-F228-46A4-83ED-1C51CC292A62}" dt="2022-08-15T00:30:13.872" v="380" actId="478"/>
            <ac:spMkLst>
              <pc:docMk/>
              <pc:sldMasterMk cId="0" sldId="2147483659"/>
              <pc:sldLayoutMk cId="0" sldId="2147483650"/>
              <ac:spMk id="17" creationId="{00000000-0000-0000-0000-000000000000}"/>
            </ac:spMkLst>
          </pc:spChg>
          <pc:spChg chg="del">
            <ac:chgData name="José Alberto Wobeto" userId="949390778498db3e" providerId="LiveId" clId="{0792A1D5-F228-46A4-83ED-1C51CC292A62}" dt="2022-08-15T00:30:16.570" v="381" actId="478"/>
            <ac:spMkLst>
              <pc:docMk/>
              <pc:sldMasterMk cId="0" sldId="2147483659"/>
              <pc:sldLayoutMk cId="0" sldId="2147483650"/>
              <ac:spMk id="18" creationId="{00000000-0000-0000-0000-000000000000}"/>
            </ac:spMkLst>
          </pc:spChg>
          <pc:picChg chg="add mod">
            <ac:chgData name="José Alberto Wobeto" userId="949390778498db3e" providerId="LiveId" clId="{0792A1D5-F228-46A4-83ED-1C51CC292A62}" dt="2022-08-15T00:32:12.325" v="386"/>
            <ac:picMkLst>
              <pc:docMk/>
              <pc:sldMasterMk cId="0" sldId="2147483659"/>
              <pc:sldLayoutMk cId="0" sldId="2147483650"/>
              <ac:picMk id="2" creationId="{2327F94B-B8EB-0471-704A-6D8654B86E25}"/>
            </ac:picMkLst>
          </pc:picChg>
          <pc:picChg chg="add mod">
            <ac:chgData name="José Alberto Wobeto" userId="949390778498db3e" providerId="LiveId" clId="{0792A1D5-F228-46A4-83ED-1C51CC292A62}" dt="2022-08-15T00:32:51.932" v="388" actId="1076"/>
            <ac:picMkLst>
              <pc:docMk/>
              <pc:sldMasterMk cId="0" sldId="2147483659"/>
              <pc:sldLayoutMk cId="0" sldId="2147483650"/>
              <ac:picMk id="3" creationId="{1DA49114-1D1D-A0DC-3114-712B160C17CF}"/>
            </ac:picMkLst>
          </pc:picChg>
        </pc:sldLayoutChg>
        <pc:sldLayoutChg chg="modSp mod">
          <pc:chgData name="José Alberto Wobeto" userId="949390778498db3e" providerId="LiveId" clId="{0792A1D5-F228-46A4-83ED-1C51CC292A62}" dt="2022-08-13T17:04:35.376" v="309" actId="120"/>
          <pc:sldLayoutMkLst>
            <pc:docMk/>
            <pc:sldMasterMk cId="0" sldId="2147483659"/>
            <pc:sldLayoutMk cId="3113801011" sldId="2147483661"/>
          </pc:sldLayoutMkLst>
          <pc:spChg chg="mod">
            <ac:chgData name="José Alberto Wobeto" userId="949390778498db3e" providerId="LiveId" clId="{0792A1D5-F228-46A4-83ED-1C51CC292A62}" dt="2022-08-13T17:04:35.376" v="309" actId="120"/>
            <ac:spMkLst>
              <pc:docMk/>
              <pc:sldMasterMk cId="0" sldId="2147483659"/>
              <pc:sldLayoutMk cId="3113801011" sldId="2147483661"/>
              <ac:spMk id="4" creationId="{6150A44F-3002-671B-8680-44FE521256A9}"/>
            </ac:spMkLst>
          </pc:spChg>
          <pc:spChg chg="mod">
            <ac:chgData name="José Alberto Wobeto" userId="949390778498db3e" providerId="LiveId" clId="{0792A1D5-F228-46A4-83ED-1C51CC292A62}" dt="2022-08-13T17:03:56.664" v="286" actId="20577"/>
            <ac:spMkLst>
              <pc:docMk/>
              <pc:sldMasterMk cId="0" sldId="2147483659"/>
              <pc:sldLayoutMk cId="3113801011" sldId="2147483661"/>
              <ac:spMk id="6" creationId="{5CC23896-A6AA-3E42-320B-0F14FD0A83E5}"/>
            </ac:spMkLst>
          </pc:spChg>
        </pc:sldLayoutChg>
        <pc:sldLayoutChg chg="modSp">
          <pc:chgData name="José Alberto Wobeto" userId="949390778498db3e" providerId="LiveId" clId="{0792A1D5-F228-46A4-83ED-1C51CC292A62}" dt="2022-08-13T16:59:24.282" v="276" actId="12"/>
          <pc:sldLayoutMkLst>
            <pc:docMk/>
            <pc:sldMasterMk cId="0" sldId="2147483659"/>
            <pc:sldLayoutMk cId="3671553867" sldId="2147483711"/>
          </pc:sldLayoutMkLst>
          <pc:spChg chg="mod">
            <ac:chgData name="José Alberto Wobeto" userId="949390778498db3e" providerId="LiveId" clId="{0792A1D5-F228-46A4-83ED-1C51CC292A62}" dt="2022-08-13T16:59:24.282" v="276" actId="12"/>
            <ac:spMkLst>
              <pc:docMk/>
              <pc:sldMasterMk cId="0" sldId="2147483659"/>
              <pc:sldLayoutMk cId="3671553867" sldId="2147483711"/>
              <ac:spMk id="7" creationId="{B2AD0D35-12A2-7AF1-2E42-206C06248E55}"/>
            </ac:spMkLst>
          </pc:spChg>
        </pc:sldLayoutChg>
        <pc:sldLayoutChg chg="modSp mod">
          <pc:chgData name="José Alberto Wobeto" userId="949390778498db3e" providerId="LiveId" clId="{0792A1D5-F228-46A4-83ED-1C51CC292A62}" dt="2022-08-13T17:09:19.971" v="326" actId="14100"/>
          <pc:sldLayoutMkLst>
            <pc:docMk/>
            <pc:sldMasterMk cId="0" sldId="2147483659"/>
            <pc:sldLayoutMk cId="1203953526" sldId="2147483714"/>
          </pc:sldLayoutMkLst>
          <pc:spChg chg="mod">
            <ac:chgData name="José Alberto Wobeto" userId="949390778498db3e" providerId="LiveId" clId="{0792A1D5-F228-46A4-83ED-1C51CC292A62}" dt="2022-08-13T17:09:19.971" v="326" actId="14100"/>
            <ac:spMkLst>
              <pc:docMk/>
              <pc:sldMasterMk cId="0" sldId="2147483659"/>
              <pc:sldLayoutMk cId="1203953526" sldId="2147483714"/>
              <ac:spMk id="21" creationId="{00000000-0000-0000-0000-000000000000}"/>
            </ac:spMkLst>
          </pc:spChg>
          <pc:spChg chg="mod">
            <ac:chgData name="José Alberto Wobeto" userId="949390778498db3e" providerId="LiveId" clId="{0792A1D5-F228-46A4-83ED-1C51CC292A62}" dt="2022-08-13T17:06:42.583" v="314" actId="14100"/>
            <ac:spMkLst>
              <pc:docMk/>
              <pc:sldMasterMk cId="0" sldId="2147483659"/>
              <pc:sldLayoutMk cId="1203953526" sldId="2147483714"/>
              <ac:spMk id="22" creationId="{00000000-0000-0000-0000-000000000000}"/>
            </ac:spMkLst>
          </pc:spChg>
        </pc:sldLayoutChg>
        <pc:sldLayoutChg chg="modSp">
          <pc:chgData name="José Alberto Wobeto" userId="949390778498db3e" providerId="LiveId" clId="{0792A1D5-F228-46A4-83ED-1C51CC292A62}" dt="2022-08-13T16:59:58.519" v="277" actId="12"/>
          <pc:sldLayoutMkLst>
            <pc:docMk/>
            <pc:sldMasterMk cId="0" sldId="2147483659"/>
            <pc:sldLayoutMk cId="3995639948" sldId="2147483784"/>
          </pc:sldLayoutMkLst>
          <pc:spChg chg="mod">
            <ac:chgData name="José Alberto Wobeto" userId="949390778498db3e" providerId="LiveId" clId="{0792A1D5-F228-46A4-83ED-1C51CC292A62}" dt="2022-08-13T16:59:58.519" v="277" actId="12"/>
            <ac:spMkLst>
              <pc:docMk/>
              <pc:sldMasterMk cId="0" sldId="2147483659"/>
              <pc:sldLayoutMk cId="3995639948" sldId="2147483784"/>
              <ac:spMk id="7" creationId="{B2AD0D35-12A2-7AF1-2E42-206C06248E55}"/>
            </ac:spMkLst>
          </pc:spChg>
        </pc:sldLayoutChg>
        <pc:sldLayoutChg chg="modSp mod">
          <pc:chgData name="José Alberto Wobeto" userId="949390778498db3e" providerId="LiveId" clId="{0792A1D5-F228-46A4-83ED-1C51CC292A62}" dt="2022-08-13T16:49:25.842" v="105" actId="14100"/>
          <pc:sldLayoutMkLst>
            <pc:docMk/>
            <pc:sldMasterMk cId="0" sldId="2147483659"/>
            <pc:sldLayoutMk cId="4021948650" sldId="2147483787"/>
          </pc:sldLayoutMkLst>
          <pc:spChg chg="mod">
            <ac:chgData name="José Alberto Wobeto" userId="949390778498db3e" providerId="LiveId" clId="{0792A1D5-F228-46A4-83ED-1C51CC292A62}" dt="2022-08-13T16:49:25.842" v="105" actId="14100"/>
            <ac:spMkLst>
              <pc:docMk/>
              <pc:sldMasterMk cId="0" sldId="2147483659"/>
              <pc:sldLayoutMk cId="4021948650" sldId="2147483787"/>
              <ac:spMk id="5" creationId="{7844CD8B-F904-E270-CD2F-6AE8648821DC}"/>
            </ac:spMkLst>
          </pc:spChg>
        </pc:sldLayoutChg>
        <pc:sldLayoutChg chg="modSp mod">
          <pc:chgData name="José Alberto Wobeto" userId="949390778498db3e" providerId="LiveId" clId="{0792A1D5-F228-46A4-83ED-1C51CC292A62}" dt="2022-08-13T16:46:28.794" v="50" actId="14100"/>
          <pc:sldLayoutMkLst>
            <pc:docMk/>
            <pc:sldMasterMk cId="0" sldId="2147483659"/>
            <pc:sldLayoutMk cId="3031367629" sldId="2147483788"/>
          </pc:sldLayoutMkLst>
          <pc:spChg chg="mod">
            <ac:chgData name="José Alberto Wobeto" userId="949390778498db3e" providerId="LiveId" clId="{0792A1D5-F228-46A4-83ED-1C51CC292A62}" dt="2022-08-13T16:46:28.794" v="50" actId="14100"/>
            <ac:spMkLst>
              <pc:docMk/>
              <pc:sldMasterMk cId="0" sldId="2147483659"/>
              <pc:sldLayoutMk cId="3031367629" sldId="2147483788"/>
              <ac:spMk id="5" creationId="{7844CD8B-F904-E270-CD2F-6AE8648821DC}"/>
            </ac:spMkLst>
          </pc:spChg>
        </pc:sldLayoutChg>
        <pc:sldLayoutChg chg="add mod modTransition">
          <pc:chgData name="José Alberto Wobeto" userId="949390778498db3e" providerId="LiveId" clId="{0792A1D5-F228-46A4-83ED-1C51CC292A62}" dt="2022-08-15T00:30:09.424" v="379" actId="2890"/>
          <pc:sldLayoutMkLst>
            <pc:docMk/>
            <pc:sldMasterMk cId="0" sldId="2147483659"/>
            <pc:sldLayoutMk cId="1883279201" sldId="21474837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scoladainteligencia.com.br/fuga-de-responsabilidade-evite-que-seu-filho-tenha-esse-habit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36315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0" i="0" u="none" strike="noStrike" cap="none" dirty="0" smtClean="0">
                <a:solidFill>
                  <a:srgbClr val="000000"/>
                </a:solidFill>
                <a:effectLst/>
                <a:latin typeface="Arial"/>
                <a:ea typeface="Arial"/>
                <a:cs typeface="Arial"/>
                <a:sym typeface="Arial"/>
              </a:rPr>
              <a:t>Pais, educadores e gestores escolares precisam estar engajados em efetuar uma verdadeira mudança cultural. O foco deve ser a </a:t>
            </a:r>
            <a:r>
              <a:rPr lang="pt-BR" sz="1100" b="1" i="0" u="none" strike="noStrike" cap="none" dirty="0" smtClean="0">
                <a:solidFill>
                  <a:srgbClr val="000000"/>
                </a:solidFill>
                <a:effectLst/>
                <a:latin typeface="Arial"/>
                <a:ea typeface="Arial"/>
                <a:cs typeface="Arial"/>
                <a:sym typeface="Arial"/>
              </a:rPr>
              <a:t>criação de um ambiente que propicie o estabelecimento de relações mais saudáveis e respeitosas entre todos</a:t>
            </a:r>
            <a:r>
              <a:rPr lang="pt-BR" sz="1100" b="0" i="0" u="none" strike="noStrike" cap="none" dirty="0" smtClean="0">
                <a:solidFill>
                  <a:srgbClr val="000000"/>
                </a:solidFill>
                <a:effectLst/>
                <a:latin typeface="Arial"/>
                <a:ea typeface="Arial"/>
                <a:cs typeface="Arial"/>
                <a:sym typeface="Arial"/>
              </a:rPr>
              <a:t>. “ Qualquer solução precisa incluir o agressor, a vítima e os espectadores, pois todos são afetados e envolvidos no problema. ” </a:t>
            </a:r>
            <a:endParaRPr lang="pt-BR" dirty="0"/>
          </a:p>
        </p:txBody>
      </p:sp>
    </p:spTree>
    <p:extLst>
      <p:ext uri="{BB962C8B-B14F-4D97-AF65-F5344CB8AC3E}">
        <p14:creationId xmlns:p14="http://schemas.microsoft.com/office/powerpoint/2010/main" val="30627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100" b="0" i="0" u="none" strike="noStrike" cap="none" dirty="0" smtClean="0">
                <a:solidFill>
                  <a:srgbClr val="000000"/>
                </a:solidFill>
                <a:effectLst/>
                <a:latin typeface="Arial"/>
                <a:ea typeface="Arial"/>
                <a:cs typeface="Arial"/>
                <a:sym typeface="Arial"/>
              </a:rPr>
              <a:t>As tentativas de suicídio podem ser impulsivas ou associadas a um sentimento de desesperança ou solidão. Os fatores de risco para o suicídio são multifacetados, incluindo o uso nocivo do álcool, abuso na infância, estigma que dificulta a busca de ajuda, barreiras para conseguir os cuidados e acesso aos meios. A comunicação em mídias digitais que estimulam o comportamento suicida é uma preocupação emergente para essa faixa etária (desafios).</a:t>
            </a:r>
          </a:p>
          <a:p>
            <a:r>
              <a:rPr lang="pt-BR" sz="1100" b="0" i="0" u="none" strike="noStrike" cap="none" dirty="0" smtClean="0">
                <a:solidFill>
                  <a:srgbClr val="000000"/>
                </a:solidFill>
                <a:effectLst/>
                <a:latin typeface="Arial"/>
                <a:ea typeface="Arial"/>
                <a:cs typeface="Arial"/>
                <a:sym typeface="Arial"/>
              </a:rPr>
              <a:t>Muitos jovens não aprenderam que cometer um erro é apenas uma oportunidade para tentar novamente, e não o fim do mundo. Infelizmente, como os adolescentes podem ser muito intensos e dramáticos, eles podem escolher </a:t>
            </a:r>
            <a:r>
              <a:rPr lang="pt-BR" sz="1100" b="1" i="0" u="none" strike="noStrike" cap="none" dirty="0" smtClean="0">
                <a:solidFill>
                  <a:srgbClr val="000000"/>
                </a:solidFill>
                <a:effectLst/>
                <a:latin typeface="Arial"/>
                <a:ea typeface="Arial"/>
                <a:cs typeface="Arial"/>
                <a:sym typeface="Arial"/>
              </a:rPr>
              <a:t>uma solução permanente para um problema temporário.</a:t>
            </a:r>
            <a:endParaRPr lang="pt-BR" dirty="0" smtClean="0"/>
          </a:p>
          <a:p>
            <a:endParaRPr lang="pt-BR" dirty="0"/>
          </a:p>
        </p:txBody>
      </p:sp>
    </p:spTree>
    <p:extLst>
      <p:ext uri="{BB962C8B-B14F-4D97-AF65-F5344CB8AC3E}">
        <p14:creationId xmlns:p14="http://schemas.microsoft.com/office/powerpoint/2010/main" val="39733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821963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1" i="1" u="none" strike="noStrike" cap="none" dirty="0" smtClean="0">
                <a:solidFill>
                  <a:srgbClr val="000000"/>
                </a:solidFill>
                <a:effectLst/>
                <a:latin typeface="Arial"/>
                <a:ea typeface="Arial"/>
                <a:cs typeface="Arial"/>
                <a:sym typeface="Arial"/>
              </a:rPr>
              <a:t>1. </a:t>
            </a:r>
            <a:r>
              <a:rPr lang="pt-BR" sz="1100" b="1" i="0" u="none" strike="noStrike" cap="none" dirty="0" smtClean="0">
                <a:solidFill>
                  <a:srgbClr val="000000"/>
                </a:solidFill>
                <a:effectLst/>
                <a:latin typeface="Arial"/>
                <a:ea typeface="Arial"/>
                <a:cs typeface="Arial"/>
                <a:sym typeface="Arial"/>
              </a:rPr>
              <a:t>Deixe que ele organize sua própria rotina</a:t>
            </a:r>
            <a:endParaRPr lang="pt-BR" sz="1100" b="1" i="1"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Uma das coisas mais simples que você pode fazer pelo seu filho é deixar que ele organize sua própria rotina. Isso não significa que você deixará ele fazer o que bem entender: apenas dará liberdade para que ele planeje sua semana sozinho. Depois, vale a pena conversar sobre como os horários foram organizados e o porquê. Caso perceba algum problema nesse planejamento, converse a respeito e faça com que ele reflita sobre aquela decisão e suas possíveis consequências.</a:t>
            </a:r>
          </a:p>
          <a:p>
            <a:r>
              <a:rPr lang="pt-BR" sz="1100" b="1" i="1" u="none" strike="noStrike" cap="none" dirty="0" smtClean="0">
                <a:solidFill>
                  <a:srgbClr val="000000"/>
                </a:solidFill>
                <a:effectLst/>
                <a:latin typeface="Arial"/>
                <a:ea typeface="Arial"/>
                <a:cs typeface="Arial"/>
                <a:sym typeface="Arial"/>
              </a:rPr>
              <a:t>2. </a:t>
            </a:r>
            <a:r>
              <a:rPr lang="pt-BR" sz="1100" b="1" i="0" u="none" strike="noStrike" cap="none" dirty="0" smtClean="0">
                <a:solidFill>
                  <a:srgbClr val="000000"/>
                </a:solidFill>
                <a:effectLst/>
                <a:latin typeface="Arial"/>
                <a:ea typeface="Arial"/>
                <a:cs typeface="Arial"/>
                <a:sym typeface="Arial"/>
              </a:rPr>
              <a:t>Dê liberdade de escolha</a:t>
            </a:r>
            <a:endParaRPr lang="pt-BR" sz="1100" b="1" i="1"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Outro ponto importante no desenvolvimento da autonomia é dar ao adolescente a liberdade de tomar as próprias decisões. Isso vale tanto para escolhas pequenas quanto para decisões mais sérias. Deixe que seu filho tome as rédeas da própria vida: seja indo para a escola sozinho, fazendo o próprio café ou mesmo administrando a própria mesada.</a:t>
            </a:r>
          </a:p>
          <a:p>
            <a:r>
              <a:rPr lang="pt-BR" sz="1100" b="1" i="1" u="none" strike="noStrike" cap="none" dirty="0" smtClean="0">
                <a:solidFill>
                  <a:srgbClr val="000000"/>
                </a:solidFill>
                <a:effectLst/>
                <a:latin typeface="Arial"/>
                <a:ea typeface="Arial"/>
                <a:cs typeface="Arial"/>
                <a:sym typeface="Arial"/>
              </a:rPr>
              <a:t>3. </a:t>
            </a:r>
            <a:r>
              <a:rPr lang="pt-BR" sz="1100" b="1" i="0" u="none" strike="noStrike" cap="none" dirty="0" smtClean="0">
                <a:solidFill>
                  <a:srgbClr val="000000"/>
                </a:solidFill>
                <a:effectLst/>
                <a:latin typeface="Arial"/>
                <a:ea typeface="Arial"/>
                <a:cs typeface="Arial"/>
                <a:sym typeface="Arial"/>
              </a:rPr>
              <a:t>Dê responsabilidades ao seu filho</a:t>
            </a:r>
            <a:endParaRPr lang="pt-BR" sz="1100" b="1" i="1"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A essa altura, provavelmente seu filho já faz pequenas tarefas de casa, como lavar e guardar a louça, arrumar a cama e organizar o próprio quarto, certo? Se não faz, deveria — isso é extremamente importante para o desenvolvimento de responsabilidades. Então, por que não dar a ele uma </a:t>
            </a:r>
            <a:r>
              <a:rPr lang="pt-BR" sz="1100" b="0" i="0" u="none" strike="noStrike" cap="none" dirty="0" smtClean="0">
                <a:solidFill>
                  <a:srgbClr val="000000"/>
                </a:solidFill>
                <a:effectLst/>
                <a:latin typeface="Arial"/>
                <a:ea typeface="Arial"/>
                <a:cs typeface="Arial"/>
                <a:sym typeface="Arial"/>
                <a:hlinkClick r:id="rId3"/>
              </a:rPr>
              <a:t>responsabilidade</a:t>
            </a:r>
            <a:r>
              <a:rPr lang="pt-BR" sz="1100" b="0" i="0" u="none" strike="noStrike" cap="none" dirty="0" smtClean="0">
                <a:solidFill>
                  <a:srgbClr val="000000"/>
                </a:solidFill>
                <a:effectLst/>
                <a:latin typeface="Arial"/>
                <a:ea typeface="Arial"/>
                <a:cs typeface="Arial"/>
                <a:sym typeface="Arial"/>
              </a:rPr>
              <a:t> maior, como pagar uma conta? Assim, todo mês, ele ficará responsável por algo importante — e perceberá o voto de confiança.</a:t>
            </a:r>
          </a:p>
          <a:p>
            <a:r>
              <a:rPr lang="pt-BR" sz="1100" b="1" i="1" u="none" strike="noStrike" cap="none" dirty="0" smtClean="0">
                <a:solidFill>
                  <a:srgbClr val="000000"/>
                </a:solidFill>
                <a:effectLst/>
                <a:latin typeface="Arial"/>
                <a:ea typeface="Arial"/>
                <a:cs typeface="Arial"/>
                <a:sym typeface="Arial"/>
              </a:rPr>
              <a:t>4. </a:t>
            </a:r>
            <a:r>
              <a:rPr lang="pt-BR" sz="1100" b="1" i="0" u="none" strike="noStrike" cap="none" dirty="0" smtClean="0">
                <a:solidFill>
                  <a:srgbClr val="000000"/>
                </a:solidFill>
                <a:effectLst/>
                <a:latin typeface="Arial"/>
                <a:ea typeface="Arial"/>
                <a:cs typeface="Arial"/>
                <a:sym typeface="Arial"/>
              </a:rPr>
              <a:t>Deixe que ele lide com frustrações</a:t>
            </a:r>
            <a:endParaRPr lang="pt-BR" sz="1100" b="1" i="1"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Algo muito importante para desenvolver autonomia na adolescência é passar por uma frustração e lidar com ela. Isso porque, na vida adulta, todos passamos por frustrações diárias, desde perder o ônibus até uma demissão. E, se você não sabe lidar com isso, o processo de recuperação se torna mais complexo. Por isso, quando seu filho tiver alguma frustração, demonstre apoio e o ajude a encontrar uma solução, mas não faça isso por ele.</a:t>
            </a:r>
          </a:p>
          <a:p>
            <a:r>
              <a:rPr lang="pt-BR" sz="1100" b="0" i="0" u="none" strike="noStrike" cap="none" dirty="0" smtClean="0">
                <a:solidFill>
                  <a:srgbClr val="000000"/>
                </a:solidFill>
                <a:effectLst/>
                <a:latin typeface="Arial"/>
                <a:ea typeface="Arial"/>
                <a:cs typeface="Arial"/>
                <a:sym typeface="Arial"/>
              </a:rPr>
              <a:t>É valido reforçar que os filhos valorizam a si na medida em que são valorizados pelos pais, portanto, antes de qualquer coisa, a família precisa equilibrar suas próprias expectativas, compreendendo que os filhos não vêm ao mundo para satisfazer os seus desejos frustrados.</a:t>
            </a:r>
          </a:p>
          <a:p>
            <a:r>
              <a:rPr lang="pt-BR" sz="1100" b="0" i="0" u="none" strike="noStrike" cap="none" dirty="0" smtClean="0">
                <a:solidFill>
                  <a:srgbClr val="000000"/>
                </a:solidFill>
                <a:effectLst/>
                <a:latin typeface="Arial"/>
                <a:ea typeface="Arial"/>
                <a:cs typeface="Arial"/>
                <a:sym typeface="Arial"/>
              </a:rPr>
              <a:t>5. </a:t>
            </a:r>
            <a:r>
              <a:rPr lang="pt-BR" sz="1100" b="1" i="0" u="none" strike="noStrike" cap="none" dirty="0" smtClean="0">
                <a:solidFill>
                  <a:srgbClr val="000000"/>
                </a:solidFill>
                <a:effectLst/>
                <a:latin typeface="Arial"/>
                <a:ea typeface="Arial"/>
                <a:cs typeface="Arial"/>
                <a:sym typeface="Arial"/>
              </a:rPr>
              <a:t>Elogio sincero</a:t>
            </a:r>
            <a:endParaRPr lang="pt-BR" sz="1100" b="0" i="0"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Os pais precisam evidenciar as habilidades dos filhos. Mas, atenção! Para isso eles precisam conhecê-los, precisam entender que eles não são dotados de todos os talentos. Quais são as habilidades legítimas dos seus filhos? </a:t>
            </a:r>
            <a:r>
              <a:rPr lang="pt-BR" sz="1100" b="1" i="0" u="none" strike="noStrike" cap="none" dirty="0" smtClean="0">
                <a:solidFill>
                  <a:srgbClr val="000000"/>
                </a:solidFill>
                <a:effectLst/>
                <a:latin typeface="Arial"/>
                <a:ea typeface="Arial"/>
                <a:cs typeface="Arial"/>
                <a:sym typeface="Arial"/>
              </a:rPr>
              <a:t>O elogio sempre deve ser sincero</a:t>
            </a:r>
            <a:r>
              <a:rPr lang="pt-BR" sz="1100" b="0" i="0" u="none" strike="noStrike" cap="none" dirty="0" smtClean="0">
                <a:solidFill>
                  <a:srgbClr val="000000"/>
                </a:solidFill>
                <a:effectLst/>
                <a:latin typeface="Arial"/>
                <a:ea typeface="Arial"/>
                <a:cs typeface="Arial"/>
                <a:sym typeface="Arial"/>
              </a:rPr>
              <a:t>, as palavras devem estar alinhadas à expressão corporal. Quando elogiamos um talento que não é verdadeiro, nós estamos, de certa forma, induzindo-os ao fracasso ao afetar negativamente a sua autoestima. Como vimos, pequenas atitudes diárias podem ajudar muito no desenvolvimento da autonomia na adolescência. </a:t>
            </a:r>
          </a:p>
          <a:p>
            <a:r>
              <a:rPr lang="pt-BR" sz="1100" b="0" i="0" u="none" strike="noStrike" cap="none" dirty="0" smtClean="0">
                <a:solidFill>
                  <a:srgbClr val="000000"/>
                </a:solidFill>
                <a:effectLst/>
                <a:latin typeface="Arial"/>
                <a:ea typeface="Arial"/>
                <a:cs typeface="Arial"/>
                <a:sym typeface="Arial"/>
              </a:rPr>
              <a:t>A autonomia também auxilia na </a:t>
            </a:r>
            <a:r>
              <a:rPr lang="pt-BR" sz="1100" b="1" i="0" u="none" strike="noStrike" cap="none" dirty="0" smtClean="0">
                <a:solidFill>
                  <a:srgbClr val="000000"/>
                </a:solidFill>
                <a:effectLst/>
                <a:latin typeface="Arial"/>
                <a:ea typeface="Arial"/>
                <a:cs typeface="Arial"/>
                <a:sym typeface="Arial"/>
              </a:rPr>
              <a:t>gestão das emoções</a:t>
            </a:r>
            <a:r>
              <a:rPr lang="pt-BR" sz="1100" b="0" i="0" u="none" strike="noStrike" cap="none" dirty="0" smtClean="0">
                <a:solidFill>
                  <a:srgbClr val="000000"/>
                </a:solidFill>
                <a:effectLst/>
                <a:latin typeface="Arial"/>
                <a:ea typeface="Arial"/>
                <a:cs typeface="Arial"/>
                <a:sym typeface="Arial"/>
              </a:rPr>
              <a:t>, ensinando a</a:t>
            </a:r>
            <a:r>
              <a:rPr lang="pt-BR" sz="1100" b="1" i="0" u="none" strike="noStrike" cap="none" dirty="0" smtClean="0">
                <a:solidFill>
                  <a:srgbClr val="000000"/>
                </a:solidFill>
                <a:effectLst/>
                <a:latin typeface="Arial"/>
                <a:ea typeface="Arial"/>
                <a:cs typeface="Arial"/>
                <a:sym typeface="Arial"/>
              </a:rPr>
              <a:t> lidar com situações adversas, frustrações, perdas</a:t>
            </a:r>
            <a:r>
              <a:rPr lang="pt-BR" sz="1100" b="0" i="0" u="none" strike="noStrike" cap="none" dirty="0" smtClean="0">
                <a:solidFill>
                  <a:srgbClr val="000000"/>
                </a:solidFill>
                <a:effectLst/>
                <a:latin typeface="Arial"/>
                <a:ea typeface="Arial"/>
                <a:cs typeface="Arial"/>
                <a:sym typeface="Arial"/>
              </a:rPr>
              <a:t> e o temperamento daqueles que estão ao seu redor. Um adolescente mais independente tende a encontrar saídas mais conscientes para situações com as quais lida, focando em seu bem-estar.</a:t>
            </a:r>
          </a:p>
          <a:p>
            <a:r>
              <a:rPr lang="pt-BR" sz="1100" b="0" i="0" u="none" strike="noStrike" cap="none" dirty="0" smtClean="0">
                <a:solidFill>
                  <a:srgbClr val="000000"/>
                </a:solidFill>
                <a:effectLst/>
                <a:latin typeface="Arial"/>
                <a:ea typeface="Arial"/>
                <a:cs typeface="Arial"/>
                <a:sym typeface="Arial"/>
              </a:rPr>
              <a:t>Por interferir na autoconfiança e autoestima, a autonomia do adolescente também favorece sua </a:t>
            </a:r>
            <a:r>
              <a:rPr lang="pt-BR" sz="1100" b="1" i="0" u="none" strike="noStrike" cap="none" dirty="0" smtClean="0">
                <a:solidFill>
                  <a:srgbClr val="000000"/>
                </a:solidFill>
                <a:effectLst/>
                <a:latin typeface="Arial"/>
                <a:ea typeface="Arial"/>
                <a:cs typeface="Arial"/>
                <a:sym typeface="Arial"/>
              </a:rPr>
              <a:t>motivação para atingir objetivos</a:t>
            </a:r>
            <a:r>
              <a:rPr lang="pt-BR" sz="1100" b="0" i="0" u="none" strike="noStrike" cap="none" dirty="0" smtClean="0">
                <a:solidFill>
                  <a:srgbClr val="000000"/>
                </a:solidFill>
                <a:effectLst/>
                <a:latin typeface="Arial"/>
                <a:ea typeface="Arial"/>
                <a:cs typeface="Arial"/>
                <a:sym typeface="Arial"/>
              </a:rPr>
              <a:t>, levando-a a ser mais persistente em seus desejos e a ter um comportamento mais social.</a:t>
            </a:r>
          </a:p>
          <a:p>
            <a:endParaRPr lang="pt-BR" dirty="0"/>
          </a:p>
        </p:txBody>
      </p:sp>
    </p:spTree>
    <p:extLst>
      <p:ext uri="{BB962C8B-B14F-4D97-AF65-F5344CB8AC3E}">
        <p14:creationId xmlns:p14="http://schemas.microsoft.com/office/powerpoint/2010/main" val="252652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1" i="0" u="none" strike="noStrike" cap="none" dirty="0" smtClean="0">
                <a:solidFill>
                  <a:srgbClr val="000000"/>
                </a:solidFill>
                <a:effectLst/>
                <a:latin typeface="Arial"/>
                <a:ea typeface="Arial"/>
                <a:cs typeface="Arial"/>
                <a:sym typeface="Arial"/>
              </a:rPr>
              <a:t>Proporcione um ambiente positivo</a:t>
            </a:r>
            <a:r>
              <a:rPr lang="pt-BR" sz="1100" b="0" i="0" u="none" strike="noStrike" cap="none" dirty="0" smtClean="0">
                <a:solidFill>
                  <a:srgbClr val="000000"/>
                </a:solidFill>
                <a:effectLst/>
                <a:latin typeface="Arial"/>
                <a:ea typeface="Arial"/>
                <a:cs typeface="Arial"/>
                <a:sym typeface="Arial"/>
              </a:rPr>
              <a:t>: Os adolescentes precisam de um ambiente acolhedor e positivo para se desenvolverem emocionalmente. Isso inclui garantir um espaço seguro para expressar seus pensamentos e sentimentos sem julgamento, </a:t>
            </a:r>
            <a:r>
              <a:rPr lang="pt-BR" sz="1100" b="1" i="0" u="none" strike="noStrike" cap="none" dirty="0" smtClean="0">
                <a:solidFill>
                  <a:srgbClr val="000000"/>
                </a:solidFill>
                <a:effectLst/>
                <a:latin typeface="Arial"/>
                <a:ea typeface="Arial"/>
                <a:cs typeface="Arial"/>
                <a:sym typeface="Arial"/>
              </a:rPr>
              <a:t>ouvir ativamente</a:t>
            </a:r>
            <a:r>
              <a:rPr lang="pt-BR" sz="1100" b="0" i="0" u="none" strike="noStrike" cap="none" dirty="0" smtClean="0">
                <a:solidFill>
                  <a:srgbClr val="000000"/>
                </a:solidFill>
                <a:effectLst/>
                <a:latin typeface="Arial"/>
                <a:ea typeface="Arial"/>
                <a:cs typeface="Arial"/>
                <a:sym typeface="Arial"/>
              </a:rPr>
              <a:t> suas preocupações e oferecer apoio e encorajamento.</a:t>
            </a:r>
            <a:endParaRPr lang="pt-BR" sz="1600" b="0" i="0" u="none" strike="noStrike" cap="none" dirty="0" smtClean="0">
              <a:solidFill>
                <a:srgbClr val="000000"/>
              </a:solidFill>
              <a:effectLst/>
              <a:latin typeface="Arial"/>
              <a:ea typeface="Arial"/>
              <a:cs typeface="Arial"/>
              <a:sym typeface="Arial"/>
            </a:endParaRPr>
          </a:p>
          <a:p>
            <a:pPr lvl="0"/>
            <a:r>
              <a:rPr lang="pt-BR" sz="1100" b="1" i="0" u="none" strike="noStrike" cap="none" dirty="0" smtClean="0">
                <a:solidFill>
                  <a:srgbClr val="000000"/>
                </a:solidFill>
                <a:effectLst/>
                <a:latin typeface="Arial"/>
                <a:ea typeface="Arial"/>
                <a:cs typeface="Arial"/>
                <a:sym typeface="Arial"/>
              </a:rPr>
              <a:t>Promova o autoconhecimento</a:t>
            </a:r>
            <a:r>
              <a:rPr lang="pt-BR" sz="1100" b="0" i="0" u="none" strike="noStrike" cap="none" dirty="0" smtClean="0">
                <a:solidFill>
                  <a:srgbClr val="000000"/>
                </a:solidFill>
                <a:effectLst/>
                <a:latin typeface="Arial"/>
                <a:ea typeface="Arial"/>
                <a:cs typeface="Arial"/>
                <a:sym typeface="Arial"/>
              </a:rPr>
              <a:t>: Ajude o adolescente a identificar suas habilidades, interesses e valores pessoais. Incentive-o a explorar seus talentos e atividades que o fazem se sentir bem consigo mesmo. Exemplo: faça perguntas reflexivas sobre as diversas áreas: esporte, artes, música, teatro e incentive a praticar.</a:t>
            </a:r>
            <a:endParaRPr lang="pt-BR" sz="1600" b="0" i="0" u="none" strike="noStrike" cap="none" dirty="0" smtClean="0">
              <a:solidFill>
                <a:srgbClr val="000000"/>
              </a:solidFill>
              <a:effectLst/>
              <a:latin typeface="Arial"/>
              <a:ea typeface="Arial"/>
              <a:cs typeface="Arial"/>
              <a:sym typeface="Arial"/>
            </a:endParaRPr>
          </a:p>
          <a:p>
            <a:pPr lvl="1"/>
            <a:r>
              <a:rPr lang="pt-BR" sz="1100" b="1" i="0" u="none" strike="noStrike" cap="none" dirty="0" smtClean="0">
                <a:solidFill>
                  <a:srgbClr val="000000"/>
                </a:solidFill>
                <a:effectLst/>
                <a:latin typeface="Arial"/>
                <a:ea typeface="Arial"/>
                <a:cs typeface="Arial"/>
                <a:sym typeface="Arial"/>
              </a:rPr>
              <a:t>Reconheça e elogie as conquistas</a:t>
            </a:r>
            <a:r>
              <a:rPr lang="pt-BR" sz="1100" b="0" i="0" u="none" strike="noStrike" cap="none" dirty="0" smtClean="0">
                <a:solidFill>
                  <a:srgbClr val="000000"/>
                </a:solidFill>
                <a:effectLst/>
                <a:latin typeface="Arial"/>
                <a:ea typeface="Arial"/>
                <a:cs typeface="Arial"/>
                <a:sym typeface="Arial"/>
              </a:rPr>
              <a:t> do adolescente, seja em casa, na escola ou em outras áreas da vida. Certifique-se de que o feedback seja específico e baseado em </a:t>
            </a:r>
            <a:r>
              <a:rPr lang="pt-BR" sz="1100" b="1" i="0" u="none" strike="noStrike" cap="none" dirty="0" smtClean="0">
                <a:solidFill>
                  <a:srgbClr val="000000"/>
                </a:solidFill>
                <a:effectLst/>
                <a:latin typeface="Arial"/>
                <a:ea typeface="Arial"/>
                <a:cs typeface="Arial"/>
                <a:sym typeface="Arial"/>
              </a:rPr>
              <a:t>comportamentos</a:t>
            </a:r>
            <a:r>
              <a:rPr lang="pt-BR" sz="1100" b="0" i="0" u="none" strike="noStrike" cap="none" dirty="0" smtClean="0">
                <a:solidFill>
                  <a:srgbClr val="000000"/>
                </a:solidFill>
                <a:effectLst/>
                <a:latin typeface="Arial"/>
                <a:ea typeface="Arial"/>
                <a:cs typeface="Arial"/>
                <a:sym typeface="Arial"/>
              </a:rPr>
              <a:t>, em vez de generalizações vagas e comparações. </a:t>
            </a:r>
            <a:r>
              <a:rPr lang="pt-BR" sz="1100" b="1" i="0" u="none" strike="noStrike" cap="none" dirty="0" smtClean="0">
                <a:solidFill>
                  <a:srgbClr val="000000"/>
                </a:solidFill>
                <a:effectLst/>
                <a:latin typeface="Arial"/>
                <a:ea typeface="Arial"/>
                <a:cs typeface="Arial"/>
                <a:sym typeface="Arial"/>
              </a:rPr>
              <a:t>Elogio sincero</a:t>
            </a:r>
            <a:r>
              <a:rPr lang="pt-BR" sz="1100" b="0" i="0" u="none" strike="noStrike" cap="none" dirty="0" smtClean="0">
                <a:solidFill>
                  <a:srgbClr val="000000"/>
                </a:solidFill>
                <a:effectLst/>
                <a:latin typeface="Arial"/>
                <a:ea typeface="Arial"/>
                <a:cs typeface="Arial"/>
                <a:sym typeface="Arial"/>
              </a:rPr>
              <a:t>. </a:t>
            </a:r>
            <a:r>
              <a:rPr lang="pt-BR" sz="1000" b="0" i="0" u="none" strike="noStrike" cap="none" dirty="0" smtClean="0">
                <a:solidFill>
                  <a:srgbClr val="000000"/>
                </a:solidFill>
                <a:effectLst/>
                <a:latin typeface="Arial"/>
                <a:ea typeface="Arial"/>
                <a:cs typeface="Arial"/>
                <a:sym typeface="Arial"/>
              </a:rPr>
              <a:t>Exemplo: </a:t>
            </a:r>
            <a:r>
              <a:rPr lang="pt-BR" sz="1100" b="0" i="0" u="none" strike="noStrike" cap="none" dirty="0" smtClean="0">
                <a:solidFill>
                  <a:srgbClr val="000000"/>
                </a:solidFill>
                <a:effectLst/>
                <a:latin typeface="Arial"/>
                <a:ea typeface="Arial"/>
                <a:cs typeface="Arial"/>
                <a:sym typeface="Arial"/>
              </a:rPr>
              <a:t>Em vez de fazer elogios vagos como "você é inteligente", use: “observei que você tem se esforçado para melhorar suas notas em matemática. ”</a:t>
            </a:r>
            <a:endParaRPr lang="pt-BR" sz="1600" b="0" i="0" u="none" strike="noStrike" cap="none" dirty="0" smtClean="0">
              <a:solidFill>
                <a:srgbClr val="000000"/>
              </a:solidFill>
              <a:effectLst/>
              <a:latin typeface="Arial"/>
              <a:ea typeface="Arial"/>
              <a:cs typeface="Arial"/>
              <a:sym typeface="Arial"/>
            </a:endParaRPr>
          </a:p>
          <a:p>
            <a:pPr lvl="1"/>
            <a:r>
              <a:rPr lang="pt-BR" sz="1200" b="1" i="0" u="none" strike="noStrike" cap="none" dirty="0" smtClean="0">
                <a:solidFill>
                  <a:srgbClr val="000000"/>
                </a:solidFill>
                <a:effectLst/>
                <a:latin typeface="Arial"/>
                <a:ea typeface="Arial"/>
                <a:cs typeface="Arial"/>
                <a:sym typeface="Arial"/>
              </a:rPr>
              <a:t>Ajude a desenvolver habilidades sociais</a:t>
            </a:r>
            <a:r>
              <a:rPr lang="pt-BR" sz="1200" b="0" i="0" u="none" strike="noStrike" cap="none" dirty="0" smtClean="0">
                <a:solidFill>
                  <a:srgbClr val="000000"/>
                </a:solidFill>
                <a:effectLst/>
                <a:latin typeface="Arial"/>
                <a:ea typeface="Arial"/>
                <a:cs typeface="Arial"/>
                <a:sym typeface="Arial"/>
              </a:rPr>
              <a:t>: Ensine o adolescente habilidades de comunicação eficazes e estratégias de resolução de conflitos. Isso ajuda a promover relacionamentos saudáveis ​​e aumentar a autoconfiança. </a:t>
            </a:r>
            <a:r>
              <a:rPr lang="pt-BR" sz="1100" b="0" i="0" u="none" strike="noStrike" cap="none" dirty="0" smtClean="0">
                <a:solidFill>
                  <a:srgbClr val="000000"/>
                </a:solidFill>
                <a:effectLst/>
                <a:latin typeface="Arial"/>
                <a:ea typeface="Arial"/>
                <a:cs typeface="Arial"/>
                <a:sym typeface="Arial"/>
              </a:rPr>
              <a:t>Exemplo: inaugure conversas do tipo: O que você faria se estivesse no lugar dele? - Incentive-o a reconhecer e elogiar atitudes de outros colegas e -incentive-o a participar de atividades extracurriculares ou grupos nos quais ele possa interagir com outras pessoas.</a:t>
            </a:r>
            <a:endParaRPr lang="pt-BR" sz="1800" b="0" i="0"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 </a:t>
            </a:r>
            <a:endParaRPr lang="pt-BR" sz="1600" b="0" i="0" u="none" strike="noStrike" cap="none" dirty="0" smtClean="0">
              <a:solidFill>
                <a:srgbClr val="000000"/>
              </a:solidFill>
              <a:effectLst/>
              <a:latin typeface="Arial"/>
              <a:ea typeface="Arial"/>
              <a:cs typeface="Arial"/>
              <a:sym typeface="Arial"/>
            </a:endParaRPr>
          </a:p>
          <a:p>
            <a:pPr lvl="1"/>
            <a:r>
              <a:rPr lang="pt-BR" sz="1100" b="1" i="0" u="none" strike="noStrike" cap="none" dirty="0" smtClean="0">
                <a:solidFill>
                  <a:srgbClr val="000000"/>
                </a:solidFill>
                <a:effectLst/>
                <a:latin typeface="Arial"/>
                <a:ea typeface="Arial"/>
                <a:cs typeface="Arial"/>
                <a:sym typeface="Arial"/>
              </a:rPr>
              <a:t>Permita que o adolescente tome decisões e assuma responsabilidades</a:t>
            </a:r>
            <a:r>
              <a:rPr lang="pt-BR" sz="1100" b="0" i="0" u="none" strike="noStrike" cap="none" dirty="0" smtClean="0">
                <a:solidFill>
                  <a:srgbClr val="000000"/>
                </a:solidFill>
                <a:effectLst/>
                <a:latin typeface="Arial"/>
                <a:ea typeface="Arial"/>
                <a:cs typeface="Arial"/>
                <a:sym typeface="Arial"/>
              </a:rPr>
              <a:t> próprias a sua idade. Isso ajuda a construir a autoconfiança e a autoestima, além de promover um senso de independência e autonomia</a:t>
            </a:r>
            <a:r>
              <a:rPr lang="pt-BR" sz="1050" b="0" i="0" u="none" strike="noStrike" cap="none" dirty="0" smtClean="0">
                <a:solidFill>
                  <a:srgbClr val="000000"/>
                </a:solidFill>
                <a:effectLst/>
                <a:latin typeface="Arial"/>
                <a:ea typeface="Arial"/>
                <a:cs typeface="Arial"/>
                <a:sym typeface="Arial"/>
              </a:rPr>
              <a:t>. Exemplo: Administrar mesada incluindo crédito do celular com responsabilidade.</a:t>
            </a:r>
            <a:endParaRPr lang="pt-BR" sz="1400" b="0" i="0"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 </a:t>
            </a:r>
            <a:endParaRPr lang="pt-BR" sz="1400" b="0" i="0" u="none" strike="noStrike" cap="none" dirty="0" smtClean="0">
              <a:solidFill>
                <a:srgbClr val="000000"/>
              </a:solidFill>
              <a:effectLst/>
              <a:latin typeface="Arial"/>
              <a:ea typeface="Arial"/>
              <a:cs typeface="Arial"/>
              <a:sym typeface="Arial"/>
            </a:endParaRPr>
          </a:p>
          <a:p>
            <a:pPr lvl="1"/>
            <a:r>
              <a:rPr lang="pt-BR" sz="1100" b="1" i="0" u="none" strike="noStrike" cap="none" dirty="0" smtClean="0">
                <a:solidFill>
                  <a:srgbClr val="000000"/>
                </a:solidFill>
                <a:effectLst/>
                <a:latin typeface="Arial"/>
                <a:ea typeface="Arial"/>
                <a:cs typeface="Arial"/>
                <a:sym typeface="Arial"/>
              </a:rPr>
              <a:t>Apoie e valide seus sentimentos</a:t>
            </a:r>
            <a:r>
              <a:rPr lang="pt-BR" sz="1100" b="0" i="0" u="none" strike="noStrike" cap="none" dirty="0" smtClean="0">
                <a:solidFill>
                  <a:srgbClr val="000000"/>
                </a:solidFill>
                <a:effectLst/>
                <a:latin typeface="Arial"/>
                <a:ea typeface="Arial"/>
                <a:cs typeface="Arial"/>
                <a:sym typeface="Arial"/>
              </a:rPr>
              <a:t>: Mostre ao adolescente que seus sentimentos são válidos e importantes. Ajude-o a expressar emoções de maneira saudável e dê suporte emocional, quando necessário. Isso ajuda a promover a autoaceitação e a resiliência emocional. </a:t>
            </a:r>
            <a:r>
              <a:rPr lang="pt-BR" sz="1050" b="0" i="0" u="none" strike="noStrike" cap="none" dirty="0" smtClean="0">
                <a:solidFill>
                  <a:srgbClr val="000000"/>
                </a:solidFill>
                <a:effectLst/>
                <a:latin typeface="Arial"/>
                <a:ea typeface="Arial"/>
                <a:cs typeface="Arial"/>
                <a:sym typeface="Arial"/>
              </a:rPr>
              <a:t>Exemplo: Entendo que você está com raiva, mas não permito que agrida seu irmão. </a:t>
            </a:r>
            <a:endParaRPr lang="pt-BR" sz="1400" b="0" i="0" u="none" strike="noStrike" cap="none" dirty="0" smtClean="0">
              <a:solidFill>
                <a:srgbClr val="000000"/>
              </a:solidFill>
              <a:effectLst/>
              <a:latin typeface="Arial"/>
              <a:ea typeface="Arial"/>
              <a:cs typeface="Arial"/>
              <a:sym typeface="Arial"/>
            </a:endParaRPr>
          </a:p>
          <a:p>
            <a:endParaRPr lang="pt-BR" dirty="0"/>
          </a:p>
        </p:txBody>
      </p:sp>
    </p:spTree>
    <p:extLst>
      <p:ext uri="{BB962C8B-B14F-4D97-AF65-F5344CB8AC3E}">
        <p14:creationId xmlns:p14="http://schemas.microsoft.com/office/powerpoint/2010/main" val="59639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227070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b="0" i="0" u="none" strike="noStrike" cap="none" dirty="0">
                <a:solidFill>
                  <a:srgbClr val="000000"/>
                </a:solidFill>
                <a:effectLst/>
                <a:latin typeface="Arial"/>
                <a:ea typeface="Arial"/>
                <a:cs typeface="Arial"/>
                <a:sym typeface="Arial"/>
              </a:rPr>
              <a:t>Pais, educadores e gestores escolares precisam estar engajados em efetuar uma verdadeira mudança cultural. O foco deve ser a </a:t>
            </a:r>
            <a:r>
              <a:rPr lang="pt-BR" sz="1100" b="1" i="0" u="none" strike="noStrike" cap="none" dirty="0">
                <a:solidFill>
                  <a:srgbClr val="000000"/>
                </a:solidFill>
                <a:effectLst/>
                <a:latin typeface="Arial"/>
                <a:ea typeface="Arial"/>
                <a:cs typeface="Arial"/>
                <a:sym typeface="Arial"/>
              </a:rPr>
              <a:t>criação de um ambiente que propicie o estabelecimento de relações mais saudáveis e respeitosas entre todos</a:t>
            </a:r>
            <a:r>
              <a:rPr lang="pt-BR" sz="1100" b="0" i="0" u="none" strike="noStrike" cap="none" dirty="0">
                <a:solidFill>
                  <a:srgbClr val="000000"/>
                </a:solidFill>
                <a:effectLst/>
                <a:latin typeface="Arial"/>
                <a:ea typeface="Arial"/>
                <a:cs typeface="Arial"/>
                <a:sym typeface="Arial"/>
              </a:rPr>
              <a:t>. “ Qualquer solução precisa incluir o agressor, a vítima e os espectadores, pois todos são afetados e envolvidos no problema. ” </a:t>
            </a:r>
          </a:p>
        </p:txBody>
      </p:sp>
    </p:spTree>
    <p:extLst>
      <p:ext uri="{BB962C8B-B14F-4D97-AF65-F5344CB8AC3E}">
        <p14:creationId xmlns:p14="http://schemas.microsoft.com/office/powerpoint/2010/main" val="3936688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lvl="0" indent="0">
              <a:buNone/>
            </a:pPr>
            <a:r>
              <a:rPr lang="pt-BR" sz="1100" b="0" i="0" u="none" strike="noStrike" cap="none" dirty="0" smtClean="0">
                <a:solidFill>
                  <a:srgbClr val="000000"/>
                </a:solidFill>
                <a:effectLst/>
                <a:latin typeface="Arial"/>
                <a:ea typeface="Arial"/>
                <a:cs typeface="Arial"/>
                <a:sym typeface="Arial"/>
              </a:rPr>
              <a:t>demonstre </a:t>
            </a:r>
            <a:r>
              <a:rPr lang="pt-BR" sz="1100" b="0" i="0" u="none" strike="noStrike" cap="none" dirty="0">
                <a:solidFill>
                  <a:srgbClr val="000000"/>
                </a:solidFill>
                <a:effectLst/>
                <a:latin typeface="Arial"/>
                <a:ea typeface="Arial"/>
                <a:cs typeface="Arial"/>
                <a:sym typeface="Arial"/>
              </a:rPr>
              <a:t>abertura para ouvir os sentimentos do adolescente;</a:t>
            </a:r>
          </a:p>
          <a:p>
            <a:pPr lvl="0"/>
            <a:r>
              <a:rPr lang="pt-BR" sz="1100" b="0" i="0" u="none" strike="noStrike" cap="none" dirty="0">
                <a:solidFill>
                  <a:srgbClr val="000000"/>
                </a:solidFill>
                <a:effectLst/>
                <a:latin typeface="Arial"/>
                <a:ea typeface="Arial"/>
                <a:cs typeface="Arial"/>
                <a:sym typeface="Arial"/>
              </a:rPr>
              <a:t>informe-se sobre o que é a depressão na adolescência;</a:t>
            </a:r>
          </a:p>
          <a:p>
            <a:pPr lvl="0"/>
            <a:r>
              <a:rPr lang="pt-BR" sz="1100" b="0" i="0" u="none" strike="noStrike" cap="none" dirty="0">
                <a:solidFill>
                  <a:srgbClr val="000000"/>
                </a:solidFill>
                <a:effectLst/>
                <a:latin typeface="Arial"/>
                <a:ea typeface="Arial"/>
                <a:cs typeface="Arial"/>
                <a:sym typeface="Arial"/>
              </a:rPr>
              <a:t>converse com a escola e tente entender o que está acontecendo;</a:t>
            </a:r>
          </a:p>
          <a:p>
            <a:pPr lvl="0"/>
            <a:r>
              <a:rPr lang="pt-BR" sz="1100" b="0" i="0" u="none" strike="noStrike" cap="none" dirty="0">
                <a:solidFill>
                  <a:srgbClr val="000000"/>
                </a:solidFill>
                <a:effectLst/>
                <a:latin typeface="Arial"/>
                <a:ea typeface="Arial"/>
                <a:cs typeface="Arial"/>
                <a:sym typeface="Arial"/>
              </a:rPr>
              <a:t>procure um psiquiatra e/ou um psicoterapeuta de confiança;</a:t>
            </a:r>
          </a:p>
          <a:p>
            <a:pPr lvl="0"/>
            <a:r>
              <a:rPr lang="pt-BR" sz="1100" b="0" i="0" u="none" strike="noStrike" cap="none" dirty="0">
                <a:solidFill>
                  <a:srgbClr val="000000"/>
                </a:solidFill>
                <a:effectLst/>
                <a:latin typeface="Arial"/>
                <a:ea typeface="Arial"/>
                <a:cs typeface="Arial"/>
                <a:sym typeface="Arial"/>
              </a:rPr>
              <a:t>trace uma estratégia de tratamento com esses profissionais;</a:t>
            </a:r>
          </a:p>
          <a:p>
            <a:pPr lvl="0"/>
            <a:r>
              <a:rPr lang="pt-BR" sz="1100" b="0" i="0" u="none" strike="noStrike" cap="none" dirty="0">
                <a:solidFill>
                  <a:srgbClr val="000000"/>
                </a:solidFill>
                <a:effectLst/>
                <a:latin typeface="Arial"/>
                <a:ea typeface="Arial"/>
                <a:cs typeface="Arial"/>
                <a:sym typeface="Arial"/>
              </a:rPr>
              <a:t>acompanhe a rotina diária do adolescente;</a:t>
            </a:r>
          </a:p>
          <a:p>
            <a:pPr lvl="0"/>
            <a:r>
              <a:rPr lang="pt-BR" sz="1100" b="0" i="0" u="none" strike="noStrike" cap="none" dirty="0">
                <a:solidFill>
                  <a:srgbClr val="000000"/>
                </a:solidFill>
                <a:effectLst/>
                <a:latin typeface="Arial"/>
                <a:ea typeface="Arial"/>
                <a:cs typeface="Arial"/>
                <a:sym typeface="Arial"/>
              </a:rPr>
              <a:t>ajude o adolescente a ter uma vida mais saudável (alimentação, dormir nos horários certos, exercitar-se etc.);</a:t>
            </a:r>
          </a:p>
          <a:p>
            <a:pPr lvl="0"/>
            <a:r>
              <a:rPr lang="pt-BR" sz="1100" b="0" i="0" u="none" strike="noStrike" cap="none" dirty="0">
                <a:solidFill>
                  <a:srgbClr val="000000"/>
                </a:solidFill>
                <a:effectLst/>
                <a:latin typeface="Arial"/>
                <a:ea typeface="Arial"/>
                <a:cs typeface="Arial"/>
                <a:sym typeface="Arial"/>
              </a:rPr>
              <a:t>preste atenção aos hábitos, atividades e conteúdos que o adolescente consome, especialmente na internet;</a:t>
            </a:r>
          </a:p>
          <a:p>
            <a:pPr lvl="0"/>
            <a:r>
              <a:rPr lang="pt-BR" sz="1100" b="0" i="0" u="none" strike="noStrike" cap="none" dirty="0">
                <a:solidFill>
                  <a:srgbClr val="000000"/>
                </a:solidFill>
                <a:effectLst/>
                <a:latin typeface="Arial"/>
                <a:ea typeface="Arial"/>
                <a:cs typeface="Arial"/>
                <a:sym typeface="Arial"/>
              </a:rPr>
              <a:t>tenha calma, paciência e empatia, mesmo nos momentos de maior descontrole.</a:t>
            </a:r>
          </a:p>
          <a:p>
            <a:endParaRPr lang="pt-BR"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dirty="0"/>
          </a:p>
          <a:p>
            <a:endParaRPr lang="pt-BR" dirty="0"/>
          </a:p>
        </p:txBody>
      </p:sp>
    </p:spTree>
    <p:extLst>
      <p:ext uri="{BB962C8B-B14F-4D97-AF65-F5344CB8AC3E}">
        <p14:creationId xmlns:p14="http://schemas.microsoft.com/office/powerpoint/2010/main" val="14060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1" i="0" u="none" strike="noStrike" cap="none" dirty="0" smtClean="0">
                <a:solidFill>
                  <a:srgbClr val="000000"/>
                </a:solidFill>
                <a:effectLst/>
                <a:latin typeface="Arial"/>
                <a:ea typeface="Arial"/>
                <a:cs typeface="Arial"/>
                <a:sym typeface="Arial"/>
              </a:rPr>
              <a:t>Proporcione um ambiente positivo</a:t>
            </a:r>
            <a:r>
              <a:rPr lang="pt-BR" sz="1100" b="0" i="0" u="none" strike="noStrike" cap="none" dirty="0" smtClean="0">
                <a:solidFill>
                  <a:srgbClr val="000000"/>
                </a:solidFill>
                <a:effectLst/>
                <a:latin typeface="Arial"/>
                <a:ea typeface="Arial"/>
                <a:cs typeface="Arial"/>
                <a:sym typeface="Arial"/>
              </a:rPr>
              <a:t>:, </a:t>
            </a:r>
            <a:r>
              <a:rPr lang="pt-BR" sz="1100" b="1" i="0" u="none" strike="noStrike" cap="none" dirty="0" smtClean="0">
                <a:solidFill>
                  <a:srgbClr val="000000"/>
                </a:solidFill>
                <a:effectLst/>
                <a:latin typeface="Arial"/>
                <a:ea typeface="Arial"/>
                <a:cs typeface="Arial"/>
                <a:sym typeface="Arial"/>
              </a:rPr>
              <a:t>ouvir ativamente</a:t>
            </a:r>
            <a:r>
              <a:rPr lang="pt-BR" sz="1100" b="0" i="0" u="none" strike="noStrike" cap="none" dirty="0" smtClean="0">
                <a:solidFill>
                  <a:srgbClr val="000000"/>
                </a:solidFill>
                <a:effectLst/>
                <a:latin typeface="Arial"/>
                <a:ea typeface="Arial"/>
                <a:cs typeface="Arial"/>
                <a:sym typeface="Arial"/>
              </a:rPr>
              <a:t> suas preocupações e oferecer apoio e encorajamento.</a:t>
            </a:r>
            <a:endParaRPr lang="pt-BR" sz="1600" b="0" i="0" u="none" strike="noStrike" cap="none" dirty="0" smtClean="0">
              <a:solidFill>
                <a:srgbClr val="000000"/>
              </a:solidFill>
              <a:effectLst/>
              <a:latin typeface="Arial"/>
              <a:ea typeface="Arial"/>
              <a:cs typeface="Arial"/>
              <a:sym typeface="Arial"/>
            </a:endParaRPr>
          </a:p>
          <a:p>
            <a:pPr lvl="0"/>
            <a:r>
              <a:rPr lang="pt-BR" sz="1100" b="1" i="0" u="none" strike="noStrike" cap="none" dirty="0" smtClean="0">
                <a:solidFill>
                  <a:srgbClr val="000000"/>
                </a:solidFill>
                <a:effectLst/>
                <a:latin typeface="Arial"/>
                <a:ea typeface="Arial"/>
                <a:cs typeface="Arial"/>
                <a:sym typeface="Arial"/>
              </a:rPr>
              <a:t>Promova o autoconhecimento</a:t>
            </a:r>
            <a:r>
              <a:rPr lang="pt-BR" sz="1100" b="0" i="0" u="none" strike="noStrike" cap="none" dirty="0" smtClean="0">
                <a:solidFill>
                  <a:srgbClr val="000000"/>
                </a:solidFill>
                <a:effectLst/>
                <a:latin typeface="Arial"/>
                <a:ea typeface="Arial"/>
                <a:cs typeface="Arial"/>
                <a:sym typeface="Arial"/>
              </a:rPr>
              <a:t>: </a:t>
            </a:r>
            <a:r>
              <a:rPr lang="pt-BR" sz="1200" b="1" i="0" u="none" strike="noStrike" cap="none" dirty="0" smtClean="0">
                <a:solidFill>
                  <a:srgbClr val="000000"/>
                </a:solidFill>
                <a:effectLst/>
                <a:latin typeface="Arial"/>
                <a:ea typeface="Arial"/>
                <a:cs typeface="Arial"/>
                <a:sym typeface="Arial"/>
              </a:rPr>
              <a:t>Ajude a desenvolver habilidades sociais</a:t>
            </a:r>
            <a:r>
              <a:rPr lang="pt-BR" sz="1100" b="0" i="0" u="none" strike="noStrike" cap="none" dirty="0" smtClean="0">
                <a:solidFill>
                  <a:srgbClr val="000000"/>
                </a:solidFill>
                <a:effectLst/>
                <a:latin typeface="Arial"/>
                <a:ea typeface="Arial"/>
                <a:cs typeface="Arial"/>
                <a:sym typeface="Arial"/>
              </a:rPr>
              <a:t> </a:t>
            </a:r>
            <a:endParaRPr lang="pt-BR" sz="1600" b="0" i="0" u="none" strike="noStrike" cap="none" dirty="0" smtClean="0">
              <a:solidFill>
                <a:srgbClr val="000000"/>
              </a:solidFill>
              <a:effectLst/>
              <a:latin typeface="Arial"/>
              <a:ea typeface="Arial"/>
              <a:cs typeface="Arial"/>
              <a:sym typeface="Arial"/>
            </a:endParaRPr>
          </a:p>
          <a:p>
            <a:pPr lvl="1"/>
            <a:r>
              <a:rPr lang="pt-BR" sz="1100" b="1" i="0" u="none" strike="noStrike" cap="none" dirty="0" smtClean="0">
                <a:solidFill>
                  <a:srgbClr val="000000"/>
                </a:solidFill>
                <a:effectLst/>
                <a:latin typeface="Arial"/>
                <a:ea typeface="Arial"/>
                <a:cs typeface="Arial"/>
                <a:sym typeface="Arial"/>
              </a:rPr>
              <a:t>Permita que o adolescente tome decisões e assuma responsabilidades</a:t>
            </a:r>
            <a:r>
              <a:rPr lang="pt-BR" sz="1100" b="0" i="0" u="none" strike="noStrike" cap="none" dirty="0" smtClean="0">
                <a:solidFill>
                  <a:srgbClr val="000000"/>
                </a:solidFill>
                <a:effectLst/>
                <a:latin typeface="Arial"/>
                <a:ea typeface="Arial"/>
                <a:cs typeface="Arial"/>
                <a:sym typeface="Arial"/>
              </a:rPr>
              <a:t> próprias a sua idade </a:t>
            </a:r>
            <a:endParaRPr lang="pt-BR" sz="1400" b="0" i="0" u="none" strike="noStrike" cap="none" dirty="0" smtClean="0">
              <a:solidFill>
                <a:srgbClr val="000000"/>
              </a:solidFill>
              <a:effectLst/>
              <a:latin typeface="Arial"/>
              <a:ea typeface="Arial"/>
              <a:cs typeface="Arial"/>
              <a:sym typeface="Arial"/>
            </a:endParaRPr>
          </a:p>
          <a:p>
            <a:pPr lvl="1"/>
            <a:r>
              <a:rPr lang="pt-BR" sz="1100" b="1" i="0" u="none" strike="noStrike" cap="none" dirty="0" smtClean="0">
                <a:solidFill>
                  <a:srgbClr val="000000"/>
                </a:solidFill>
                <a:effectLst/>
                <a:latin typeface="Arial"/>
                <a:ea typeface="Arial"/>
                <a:cs typeface="Arial"/>
                <a:sym typeface="Arial"/>
              </a:rPr>
              <a:t>Apoie e valide seus sentimentos</a:t>
            </a:r>
            <a:r>
              <a:rPr lang="pt-BR" sz="1100" b="0" i="0" u="none" strike="noStrike" cap="none" dirty="0" smtClean="0">
                <a:solidFill>
                  <a:srgbClr val="000000"/>
                </a:solidFill>
                <a:effectLst/>
                <a:latin typeface="Arial"/>
                <a:ea typeface="Arial"/>
                <a:cs typeface="Arial"/>
                <a:sym typeface="Arial"/>
              </a:rPr>
              <a:t>:</a:t>
            </a:r>
          </a:p>
          <a:p>
            <a:r>
              <a:rPr lang="pt-BR" sz="1100" b="1" i="0" u="none" strike="noStrike" cap="none" dirty="0" smtClean="0">
                <a:solidFill>
                  <a:srgbClr val="000000"/>
                </a:solidFill>
                <a:effectLst/>
                <a:latin typeface="Arial"/>
                <a:ea typeface="Arial"/>
                <a:cs typeface="Arial"/>
                <a:sym typeface="Arial"/>
              </a:rPr>
              <a:t>Deixe que ele organize sua própria rotina</a:t>
            </a:r>
            <a:endParaRPr lang="pt-BR" sz="1100" b="0" i="0" u="none" strike="noStrike" cap="none" dirty="0" smtClean="0">
              <a:solidFill>
                <a:srgbClr val="000000"/>
              </a:solidFill>
              <a:effectLst/>
              <a:latin typeface="Arial"/>
              <a:ea typeface="Arial"/>
              <a:cs typeface="Arial"/>
              <a:sym typeface="Arial"/>
            </a:endParaRPr>
          </a:p>
          <a:p>
            <a:r>
              <a:rPr lang="pt-BR" sz="1100" b="1" i="1" u="none" strike="noStrike" cap="none" dirty="0" smtClean="0">
                <a:solidFill>
                  <a:srgbClr val="000000"/>
                </a:solidFill>
                <a:effectLst/>
                <a:latin typeface="Arial"/>
                <a:ea typeface="Arial"/>
                <a:cs typeface="Arial"/>
                <a:sym typeface="Arial"/>
              </a:rPr>
              <a:t>2. </a:t>
            </a:r>
            <a:r>
              <a:rPr lang="pt-BR" sz="1100" b="1" i="0" u="none" strike="noStrike" cap="none" dirty="0" smtClean="0">
                <a:solidFill>
                  <a:srgbClr val="000000"/>
                </a:solidFill>
                <a:effectLst/>
                <a:latin typeface="Arial"/>
                <a:ea typeface="Arial"/>
                <a:cs typeface="Arial"/>
                <a:sym typeface="Arial"/>
              </a:rPr>
              <a:t>Dê liberdade de escolha</a:t>
            </a:r>
            <a:endParaRPr lang="pt-BR" sz="1100" b="1" i="1" u="none" strike="noStrike" cap="none" dirty="0" smtClean="0">
              <a:solidFill>
                <a:srgbClr val="000000"/>
              </a:solidFill>
              <a:effectLst/>
              <a:latin typeface="Arial"/>
              <a:ea typeface="Arial"/>
              <a:cs typeface="Arial"/>
              <a:sym typeface="Arial"/>
            </a:endParaRPr>
          </a:p>
          <a:p>
            <a:r>
              <a:rPr lang="pt-BR" sz="1100" b="1" i="1" u="none" strike="noStrike" cap="none" dirty="0" smtClean="0">
                <a:solidFill>
                  <a:srgbClr val="000000"/>
                </a:solidFill>
                <a:effectLst/>
                <a:latin typeface="Arial"/>
                <a:ea typeface="Arial"/>
                <a:cs typeface="Arial"/>
                <a:sym typeface="Arial"/>
              </a:rPr>
              <a:t>3. </a:t>
            </a:r>
            <a:r>
              <a:rPr lang="pt-BR" sz="1100" b="1" i="0" u="none" strike="noStrike" cap="none" dirty="0" smtClean="0">
                <a:solidFill>
                  <a:srgbClr val="000000"/>
                </a:solidFill>
                <a:effectLst/>
                <a:latin typeface="Arial"/>
                <a:ea typeface="Arial"/>
                <a:cs typeface="Arial"/>
                <a:sym typeface="Arial"/>
              </a:rPr>
              <a:t>Dê responsabilidades ao seu filho</a:t>
            </a:r>
            <a:r>
              <a:rPr lang="pt-BR" sz="1100" b="0" i="0" u="none" strike="noStrike" cap="none" dirty="0" smtClean="0">
                <a:solidFill>
                  <a:srgbClr val="000000"/>
                </a:solidFill>
                <a:effectLst/>
                <a:latin typeface="Arial"/>
                <a:ea typeface="Arial"/>
                <a:cs typeface="Arial"/>
                <a:sym typeface="Arial"/>
              </a:rPr>
              <a:t>.</a:t>
            </a:r>
          </a:p>
          <a:p>
            <a:r>
              <a:rPr lang="pt-BR" sz="1100" b="1" i="1" u="none" strike="noStrike" cap="none" dirty="0" smtClean="0">
                <a:solidFill>
                  <a:srgbClr val="000000"/>
                </a:solidFill>
                <a:effectLst/>
                <a:latin typeface="Arial"/>
                <a:ea typeface="Arial"/>
                <a:cs typeface="Arial"/>
                <a:sym typeface="Arial"/>
              </a:rPr>
              <a:t>4. </a:t>
            </a:r>
            <a:r>
              <a:rPr lang="pt-BR" sz="1100" b="1" i="0" u="none" strike="noStrike" cap="none" dirty="0" smtClean="0">
                <a:solidFill>
                  <a:srgbClr val="000000"/>
                </a:solidFill>
                <a:effectLst/>
                <a:latin typeface="Arial"/>
                <a:ea typeface="Arial"/>
                <a:cs typeface="Arial"/>
                <a:sym typeface="Arial"/>
              </a:rPr>
              <a:t>Deixe que ele lide com frustrações</a:t>
            </a:r>
            <a:endParaRPr lang="pt-BR" sz="1100" b="1" i="1"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Algo muito importante para desenvolver autonomia na adolescência é passar por uma frustração e lidar com ela. Isso porque, na vida adulta, todos passamos por frustrações diárias, desde perder o ônibus até uma demissão. E, se você não sabe lidar com isso, o processo de recuperação se torna mais complexo. Por isso, quando seu filho tiver alguma frustração, demonstre apoio e o ajude a encontrar uma solução, mas não faça isso por ele.</a:t>
            </a:r>
          </a:p>
          <a:p>
            <a:r>
              <a:rPr lang="pt-BR" sz="1100" b="0" i="0" u="none" strike="noStrike" cap="none" dirty="0" smtClean="0">
                <a:solidFill>
                  <a:srgbClr val="000000"/>
                </a:solidFill>
                <a:effectLst/>
                <a:latin typeface="Arial"/>
                <a:ea typeface="Arial"/>
                <a:cs typeface="Arial"/>
                <a:sym typeface="Arial"/>
              </a:rPr>
              <a:t>É valido reforçar que os filhos valorizam a si na medida em que são valorizados pelos pais, portanto, antes de qualquer coisa, a família precisa equilibrar suas próprias expectativas, compreendendo que os filhos não vêm ao mundo para satisfazer os seus desejos frustrados.</a:t>
            </a:r>
          </a:p>
          <a:p>
            <a:r>
              <a:rPr lang="pt-BR" sz="1100" b="0" i="0" u="none" strike="noStrike" cap="none" dirty="0" smtClean="0">
                <a:solidFill>
                  <a:srgbClr val="000000"/>
                </a:solidFill>
                <a:effectLst/>
                <a:latin typeface="Arial"/>
                <a:ea typeface="Arial"/>
                <a:cs typeface="Arial"/>
                <a:sym typeface="Arial"/>
              </a:rPr>
              <a:t>5. </a:t>
            </a:r>
            <a:r>
              <a:rPr lang="pt-BR" sz="1100" b="1" i="0" u="none" strike="noStrike" cap="none" dirty="0" smtClean="0">
                <a:solidFill>
                  <a:srgbClr val="000000"/>
                </a:solidFill>
                <a:effectLst/>
                <a:latin typeface="Arial"/>
                <a:ea typeface="Arial"/>
                <a:cs typeface="Arial"/>
                <a:sym typeface="Arial"/>
              </a:rPr>
              <a:t>Elogio sincero</a:t>
            </a:r>
            <a:endParaRPr lang="pt-BR" sz="1100" b="0" i="0"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A autonomia também auxilia na </a:t>
            </a:r>
            <a:r>
              <a:rPr lang="pt-BR" sz="1100" b="1" i="0" u="none" strike="noStrike" cap="none" dirty="0" smtClean="0">
                <a:solidFill>
                  <a:srgbClr val="000000"/>
                </a:solidFill>
                <a:effectLst/>
                <a:latin typeface="Arial"/>
                <a:ea typeface="Arial"/>
                <a:cs typeface="Arial"/>
                <a:sym typeface="Arial"/>
              </a:rPr>
              <a:t>gestão das emoções</a:t>
            </a:r>
            <a:r>
              <a:rPr lang="pt-BR" sz="1100" b="0" i="0" u="none" strike="noStrike" cap="none" dirty="0" smtClean="0">
                <a:solidFill>
                  <a:srgbClr val="000000"/>
                </a:solidFill>
                <a:effectLst/>
                <a:latin typeface="Arial"/>
                <a:ea typeface="Arial"/>
                <a:cs typeface="Arial"/>
                <a:sym typeface="Arial"/>
              </a:rPr>
              <a:t>, ensinando a</a:t>
            </a:r>
            <a:r>
              <a:rPr lang="pt-BR" sz="1100" b="1" i="0" u="none" strike="noStrike" cap="none" dirty="0" smtClean="0">
                <a:solidFill>
                  <a:srgbClr val="000000"/>
                </a:solidFill>
                <a:effectLst/>
                <a:latin typeface="Arial"/>
                <a:ea typeface="Arial"/>
                <a:cs typeface="Arial"/>
                <a:sym typeface="Arial"/>
              </a:rPr>
              <a:t> lidar com situações adversas, frustrações, perdas</a:t>
            </a:r>
            <a:r>
              <a:rPr lang="pt-BR" sz="1100" b="0" i="0" u="none" strike="noStrike" cap="none" dirty="0" smtClean="0">
                <a:solidFill>
                  <a:srgbClr val="000000"/>
                </a:solidFill>
                <a:effectLst/>
                <a:latin typeface="Arial"/>
                <a:ea typeface="Arial"/>
                <a:cs typeface="Arial"/>
                <a:sym typeface="Arial"/>
              </a:rPr>
              <a:t> e o temperamento daqueles que estão ao seu redor. Um adolescente mais independente tende a encontrar saídas mais conscientes para situações com as quais lida, focando em seu bem-estar.</a:t>
            </a:r>
          </a:p>
          <a:p>
            <a:r>
              <a:rPr lang="pt-BR" sz="1100" b="0" i="0" u="none" strike="noStrike" cap="none" dirty="0" smtClean="0">
                <a:solidFill>
                  <a:srgbClr val="000000"/>
                </a:solidFill>
                <a:effectLst/>
                <a:latin typeface="Arial"/>
                <a:ea typeface="Arial"/>
                <a:cs typeface="Arial"/>
                <a:sym typeface="Arial"/>
              </a:rPr>
              <a:t>Por interferir na autoconfiança e autoestima, a autonomia do adolescente também favorece sua </a:t>
            </a:r>
            <a:r>
              <a:rPr lang="pt-BR" sz="1100" b="1" i="0" u="none" strike="noStrike" cap="none" dirty="0" smtClean="0">
                <a:solidFill>
                  <a:srgbClr val="000000"/>
                </a:solidFill>
                <a:effectLst/>
                <a:latin typeface="Arial"/>
                <a:ea typeface="Arial"/>
                <a:cs typeface="Arial"/>
                <a:sym typeface="Arial"/>
              </a:rPr>
              <a:t>motivação para atingir objetivos</a:t>
            </a:r>
            <a:r>
              <a:rPr lang="pt-BR" sz="1100" b="0" i="0" u="none" strike="noStrike" cap="none" dirty="0" smtClean="0">
                <a:solidFill>
                  <a:srgbClr val="000000"/>
                </a:solidFill>
                <a:effectLst/>
                <a:latin typeface="Arial"/>
                <a:ea typeface="Arial"/>
                <a:cs typeface="Arial"/>
                <a:sym typeface="Arial"/>
              </a:rPr>
              <a:t>, levando-a a ser mais persistente em seus desejos e a ter um comportamento mais social.</a:t>
            </a:r>
          </a:p>
          <a:p>
            <a:endParaRPr lang="pt-BR" dirty="0" smtClean="0"/>
          </a:p>
          <a:p>
            <a:pPr lvl="1"/>
            <a:endParaRPr lang="pt-BR"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823536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54013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fontAlgn="t">
              <a:buNone/>
            </a:pPr>
            <a:r>
              <a:rPr lang="pt-BR" sz="1100" b="0" i="0" u="none" strike="noStrike" cap="none" dirty="0">
                <a:solidFill>
                  <a:srgbClr val="000000"/>
                </a:solidFill>
                <a:effectLst/>
                <a:latin typeface="Arial"/>
                <a:ea typeface="Arial"/>
                <a:cs typeface="Arial"/>
                <a:sym typeface="Arial"/>
              </a:rPr>
              <a:t>Ementas: </a:t>
            </a:r>
          </a:p>
          <a:p>
            <a:pPr lvl="0"/>
            <a:r>
              <a:rPr lang="pt-BR" dirty="0" smtClean="0"/>
              <a:t>Características físicas, motoras e cognitivas das fases pré-adolescência  e adolescência</a:t>
            </a:r>
            <a:r>
              <a:rPr lang="pt-BR" baseline="0" dirty="0" smtClean="0"/>
              <a:t> </a:t>
            </a:r>
            <a:endParaRPr lang="pt-BR" dirty="0" smtClean="0"/>
          </a:p>
          <a:p>
            <a:pPr lvl="0"/>
            <a:r>
              <a:rPr lang="pt-BR" dirty="0" smtClean="0"/>
              <a:t>2-Ansiedade, medo, preocupações, Ideação suicida. Drogas. Autonomia. Autoestima.  </a:t>
            </a:r>
          </a:p>
          <a:p>
            <a:pPr lvl="0"/>
            <a:r>
              <a:rPr lang="pt-BR" dirty="0" smtClean="0"/>
              <a:t>3-Uso de telas. Socialização.  Sexualidade. Relacionamentos amorosos. Escola.  Amigos.</a:t>
            </a:r>
          </a:p>
          <a:p>
            <a:pPr lvl="0"/>
            <a:r>
              <a:rPr lang="pt-BR" dirty="0" smtClean="0"/>
              <a:t>4- Relacionamentos na família.  Processo educativo (valores, limites). Baseados nos Princípios da Disciplina Positiva e CNV.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dirty="0" smtClean="0"/>
              <a:t>5-</a:t>
            </a:r>
            <a:r>
              <a:rPr lang="pt-BR" baseline="0" dirty="0" smtClean="0"/>
              <a:t> </a:t>
            </a:r>
            <a:r>
              <a:rPr lang="pt-BR" dirty="0" smtClean="0"/>
              <a:t>Projeto de vida. Uso do dinheiro.  Felicidade. </a:t>
            </a:r>
            <a:endParaRPr lang="pt-BR" dirty="0"/>
          </a:p>
        </p:txBody>
      </p:sp>
    </p:spTree>
    <p:extLst>
      <p:ext uri="{BB962C8B-B14F-4D97-AF65-F5344CB8AC3E}">
        <p14:creationId xmlns:p14="http://schemas.microsoft.com/office/powerpoint/2010/main" val="1665975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100" kern="100" dirty="0" smtClean="0">
                <a:solidFill>
                  <a:schemeClr val="tx1"/>
                </a:solidFill>
                <a:latin typeface="Inter" panose="02000503000000020004" pitchFamily="2" charset="0"/>
                <a:ea typeface="Inter" panose="02000503000000020004" pitchFamily="2" charset="0"/>
                <a:cs typeface="Times New Roman" panose="02020603050405020304" pitchFamily="18" charset="0"/>
              </a:rPr>
              <a:t>R</a:t>
            </a:r>
            <a:r>
              <a:rPr lang="pt-BR" sz="1100" kern="100" dirty="0" smtClean="0">
                <a:solidFill>
                  <a:schemeClr val="tx1"/>
                </a:solidFill>
                <a:effectLst/>
                <a:latin typeface="Inter" panose="02000503000000020004" pitchFamily="2" charset="0"/>
                <a:ea typeface="Inter" panose="02000503000000020004" pitchFamily="2" charset="0"/>
                <a:cs typeface="Times New Roman" panose="02020603050405020304" pitchFamily="18" charset="0"/>
              </a:rPr>
              <a:t>econhecer que a REBELDIA é temporária e inevitável neste caminho do autoconhecimento do jovem</a:t>
            </a:r>
            <a:endParaRPr lang="pt-BR" dirty="0"/>
          </a:p>
        </p:txBody>
      </p:sp>
    </p:spTree>
    <p:extLst>
      <p:ext uri="{BB962C8B-B14F-4D97-AF65-F5344CB8AC3E}">
        <p14:creationId xmlns:p14="http://schemas.microsoft.com/office/powerpoint/2010/main" val="3715535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561873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aa9ef042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aa9ef04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970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dirty="0" smtClean="0"/>
              <a:t>Relembrar</a:t>
            </a:r>
            <a:r>
              <a:rPr lang="pt-BR" baseline="0" dirty="0" smtClean="0"/>
              <a:t> pontos chaves do 1º encontro e o convite à ação.</a:t>
            </a:r>
          </a:p>
          <a:p>
            <a:pPr marL="158750" indent="0">
              <a:buNone/>
            </a:pPr>
            <a:r>
              <a:rPr lang="pt-BR" dirty="0" smtClean="0">
                <a:solidFill>
                  <a:srgbClr val="FFC62C"/>
                </a:solidFill>
              </a:rPr>
              <a:t>Para lidar com a complexidade da adolescência, os adultos precisam entender a natureza das mudanças, apoiar de forma compreensiva as </a:t>
            </a:r>
            <a:r>
              <a:rPr lang="pt-BR" dirty="0" err="1" smtClean="0">
                <a:solidFill>
                  <a:srgbClr val="FFC62C"/>
                </a:solidFill>
              </a:rPr>
              <a:t>multifacetas</a:t>
            </a:r>
            <a:r>
              <a:rPr lang="pt-BR" baseline="0" dirty="0" smtClean="0">
                <a:solidFill>
                  <a:srgbClr val="FFC62C"/>
                </a:solidFill>
              </a:rPr>
              <a:t> que envolvem o desenvolvimento: físico, cognitivo, social, emocional e os valores próprios dos adolescentes.</a:t>
            </a:r>
          </a:p>
          <a:p>
            <a:pPr marL="180975" indent="-180975" algn="l">
              <a:spcBef>
                <a:spcPts val="600"/>
              </a:spcBef>
              <a:buFont typeface="Arial" panose="020B0604020202020204" pitchFamily="34" charset="0"/>
              <a:buChar char="•"/>
            </a:pPr>
            <a:r>
              <a:rPr lang="pt-BR" baseline="0" dirty="0" smtClean="0">
                <a:solidFill>
                  <a:srgbClr val="FFC62C"/>
                </a:solidFill>
              </a:rPr>
              <a:t>Convite à ação: Diálogos a partir de perguntas estratégicas: </a:t>
            </a:r>
            <a:r>
              <a:rPr lang="pt-BR" sz="1100" dirty="0" smtClean="0"/>
              <a:t>O que você  poderia ter feito diferente? Quais as consequências do que você fez? O que mais poderia ter dado errado? E preparar</a:t>
            </a:r>
            <a:r>
              <a:rPr lang="pt-BR" sz="1100" baseline="0" dirty="0" smtClean="0"/>
              <a:t> uma refeição com foco no diálogo/trocas ...</a:t>
            </a:r>
            <a:endParaRPr lang="pt-BR" sz="1100" dirty="0" smtClean="0"/>
          </a:p>
          <a:p>
            <a:pPr marL="158750" indent="0">
              <a:buNone/>
            </a:pPr>
            <a:endParaRPr lang="pt-BR" dirty="0"/>
          </a:p>
        </p:txBody>
      </p:sp>
    </p:spTree>
    <p:extLst>
      <p:ext uri="{BB962C8B-B14F-4D97-AF65-F5344CB8AC3E}">
        <p14:creationId xmlns:p14="http://schemas.microsoft.com/office/powerpoint/2010/main" val="81598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0" i="0" u="none" strike="noStrike" cap="none" dirty="0" smtClean="0">
                <a:solidFill>
                  <a:srgbClr val="000000"/>
                </a:solidFill>
                <a:effectLst/>
                <a:latin typeface="Arial"/>
                <a:ea typeface="Arial"/>
                <a:cs typeface="Arial"/>
                <a:sym typeface="Arial"/>
              </a:rPr>
              <a:t>A função dos pais é preparar seus filhos para a vida. Tanto mais cedo tenham começado, mais fácil será agora, mas se não o fizeram, a hora de começar é agora. É preciso dar pequenos passos e trabalhar nas novas habilidades, uma de cada vez, até sentirem-se mais à vontade. É possível manter a alegria ao educar adolescentes.</a:t>
            </a:r>
          </a:p>
          <a:p>
            <a:r>
              <a:rPr lang="pt-BR" sz="1100" b="0" i="0" u="none" strike="noStrike" cap="none" dirty="0" smtClean="0">
                <a:solidFill>
                  <a:srgbClr val="000000"/>
                </a:solidFill>
                <a:effectLst/>
                <a:latin typeface="Arial"/>
                <a:ea typeface="Arial"/>
                <a:cs typeface="Arial"/>
                <a:sym typeface="Arial"/>
              </a:rPr>
              <a:t>A adolescência é uma fase crucial em termos de formação da identidade, fase em que são tomadas decisões importantes para a vida futura.  Segundo Reichert (2016) “O que aconteceu no passado da criança afetará as decisões do adolescente e essas influenciarão a vida adulta. É a época em que a identidade em formação chega a uma resolução, assumindo a tonalidade e seu modo de ser.”</a:t>
            </a:r>
          </a:p>
          <a:p>
            <a:endParaRPr lang="pt-BR" dirty="0"/>
          </a:p>
        </p:txBody>
      </p:sp>
    </p:spTree>
    <p:extLst>
      <p:ext uri="{BB962C8B-B14F-4D97-AF65-F5344CB8AC3E}">
        <p14:creationId xmlns:p14="http://schemas.microsoft.com/office/powerpoint/2010/main" val="656838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0" i="0" u="none" strike="noStrike" cap="none" dirty="0" smtClean="0">
                <a:solidFill>
                  <a:srgbClr val="000000"/>
                </a:solidFill>
                <a:effectLst/>
                <a:latin typeface="Arial"/>
                <a:ea typeface="Arial"/>
                <a:cs typeface="Arial"/>
                <a:sym typeface="Arial"/>
              </a:rPr>
              <a:t>Pais e educadores devem olhar para a adolescência como um tempo de riscos e de mudanças muito significativas. A exposição aos mais diversos riscos acontece todo o tempo e acompanha também, ao mesmo tempo, as mudanças profundas de suas vidas. O desafio é dar um equilíbrio adequado entre monitorar o comportamento dos adolescentes e dar-lhes mais independência. O objetivo principal nesta fase é o desenvolvimento positivo e o bem-estar do adolescente, facilitando sua transição para a fase adulta.</a:t>
            </a:r>
          </a:p>
          <a:p>
            <a:r>
              <a:rPr lang="pt-BR" sz="1100" b="0" i="0" u="none" strike="noStrike" cap="none" dirty="0" smtClean="0">
                <a:solidFill>
                  <a:srgbClr val="000000"/>
                </a:solidFill>
                <a:effectLst/>
                <a:latin typeface="Arial"/>
                <a:ea typeface="Arial"/>
                <a:cs typeface="Arial"/>
                <a:sym typeface="Arial"/>
              </a:rPr>
              <a:t>Embora possa parecer diferente, os adolescentes ainda não cresceram. Seu comportamento é apenas temporário. Os adolescentes querem explorar quais são seus próprios valores, como são diferentes de suas famílias, como se sentem e o que pensam sobre as coisas. Esse processo de “separação da família é chamado de individuação”, (NELSEN,2019).</a:t>
            </a:r>
          </a:p>
          <a:p>
            <a:r>
              <a:rPr lang="pt-BR" sz="1100" b="0" i="0" u="none" strike="noStrike" cap="none" dirty="0" smtClean="0">
                <a:solidFill>
                  <a:srgbClr val="000000"/>
                </a:solidFill>
                <a:effectLst/>
                <a:latin typeface="Arial"/>
                <a:ea typeface="Arial"/>
                <a:cs typeface="Arial"/>
                <a:sym typeface="Arial"/>
              </a:rPr>
              <a:t>Para Nelsen (2019), a individuação pode chegar cedo, aos 10 ou 11, ou tarde, aos 18 ou 19 anos. Algumas pessoas nunca passam desse processo, apenas mudam fisicamente, ou só na vida adulta dão os grandes passos descritos a seguir:</a:t>
            </a:r>
          </a:p>
          <a:p>
            <a:endParaRPr lang="pt-BR" dirty="0"/>
          </a:p>
        </p:txBody>
      </p:sp>
    </p:spTree>
    <p:extLst>
      <p:ext uri="{BB962C8B-B14F-4D97-AF65-F5344CB8AC3E}">
        <p14:creationId xmlns:p14="http://schemas.microsoft.com/office/powerpoint/2010/main" val="3177637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1" i="0" u="none" strike="noStrike" cap="none" dirty="0" smtClean="0">
                <a:solidFill>
                  <a:srgbClr val="000000"/>
                </a:solidFill>
                <a:effectLst/>
                <a:latin typeface="Arial"/>
                <a:ea typeface="Arial"/>
                <a:cs typeface="Arial"/>
                <a:sym typeface="Arial"/>
              </a:rPr>
              <a:t>Os adolescentes têm necessidade de descobrir quem são -</a:t>
            </a:r>
            <a:r>
              <a:rPr lang="pt-BR" sz="1100" b="0" i="0" u="none" strike="noStrike" cap="none" dirty="0" smtClean="0">
                <a:solidFill>
                  <a:srgbClr val="000000"/>
                </a:solidFill>
                <a:effectLst/>
                <a:latin typeface="Arial"/>
                <a:ea typeface="Arial"/>
                <a:cs typeface="Arial"/>
                <a:sym typeface="Arial"/>
              </a:rPr>
              <a:t>Quando os adolescentes começam a guardar segredos dos pais, sabemos que estão se individualizando. Quem não lembra dos próprios segredos da adolescência? Esses pais hoje são empresários, professores, mecânicos médicos, encanadores, pais e mães que têm medo de que seus filhos repitam o que eles faziam quando adolescentes.</a:t>
            </a:r>
          </a:p>
          <a:p>
            <a:r>
              <a:rPr lang="pt-BR" sz="1100" b="1" i="0" u="none" strike="noStrike" cap="none" dirty="0" smtClean="0">
                <a:solidFill>
                  <a:srgbClr val="000000"/>
                </a:solidFill>
                <a:effectLst/>
                <a:latin typeface="Arial"/>
                <a:ea typeface="Arial"/>
                <a:cs typeface="Arial"/>
                <a:sym typeface="Arial"/>
              </a:rPr>
              <a:t>A individuação muitas vezes se parece com rebeldia- </a:t>
            </a:r>
            <a:r>
              <a:rPr lang="pt-BR" sz="1100" b="0" i="0" u="none" strike="noStrike" cap="none" dirty="0" smtClean="0">
                <a:solidFill>
                  <a:srgbClr val="000000"/>
                </a:solidFill>
                <a:effectLst/>
                <a:latin typeface="Arial"/>
                <a:ea typeface="Arial"/>
                <a:cs typeface="Arial"/>
                <a:sym typeface="Arial"/>
              </a:rPr>
              <a:t>A rebeldia é o que dá ao adolescente a capacidade de iniciar a separação de sua família.  A individuação é uma reação contra seus pais, e fazer o oposto é a maneira mais simples e natural de ser diferente. Se os pais não permitirem que os adolescentes se rebelem, eles podem fazê-lo aos 20, 30 ou 50 anos. Adolescentes que não se rebelam (individualizam) podem se tornar viciados em aprovação, temerosos de correr riscos ou de se sentirem confortáveis com quem são. Quando passam por esse processo em processo de apoio, ficam propensos a readotar os valores da família aos 20 anos.</a:t>
            </a:r>
          </a:p>
          <a:p>
            <a:r>
              <a:rPr lang="pt-BR" sz="1100" b="1" i="0" u="none" strike="noStrike" cap="none" dirty="0" smtClean="0">
                <a:solidFill>
                  <a:srgbClr val="000000"/>
                </a:solidFill>
                <a:effectLst/>
                <a:latin typeface="Arial"/>
                <a:ea typeface="Arial"/>
                <a:cs typeface="Arial"/>
                <a:sym typeface="Arial"/>
              </a:rPr>
              <a:t>Os adolescentes passam por grandes mudanças físicas e emocionais -</a:t>
            </a:r>
            <a:r>
              <a:rPr lang="pt-BR" sz="1100" b="0" i="0" u="none" strike="noStrike" cap="none" dirty="0" smtClean="0">
                <a:solidFill>
                  <a:srgbClr val="000000"/>
                </a:solidFill>
                <a:effectLst/>
                <a:latin typeface="Arial"/>
                <a:ea typeface="Arial"/>
                <a:cs typeface="Arial"/>
                <a:sym typeface="Arial"/>
              </a:rPr>
              <a:t>Os adolescentes estão amadurecendo física e sexualmente, passam por processos biológicos que estão fora de seu controle. O processo de maturação física, com suas mudanças hormonais repentinas e poderosas, provoca mudanças de humor. Além disso alguns adolescentes crescem fisicamente numa velocidade tão rápida que experimentas verdadeira “dores do crescimento” que fazem seus corpos doerem.</a:t>
            </a:r>
          </a:p>
          <a:p>
            <a:r>
              <a:rPr lang="pt-BR" sz="1100" b="0" i="0" u="none" strike="noStrike" cap="none" dirty="0" smtClean="0">
                <a:solidFill>
                  <a:srgbClr val="000000"/>
                </a:solidFill>
                <a:effectLst/>
                <a:latin typeface="Arial"/>
                <a:ea typeface="Arial"/>
                <a:cs typeface="Arial"/>
                <a:sym typeface="Arial"/>
              </a:rPr>
              <a:t>Durante a adolescência, a maioria dos pesquisadores acredita que o cérebro passa por uma “segunda onda” de desenvolvimento. O córtex pré-frontal, responsável por muitas funções “adultas” como o controle de impulsos, gestão e regulação emocional e resolução de problemas, ainda está amadurecendo. Eles ainda reagem aos outros, identificam seus próprios sentimentos e </a:t>
            </a:r>
            <a:r>
              <a:rPr lang="pt-BR" sz="1100" b="1" i="0" u="none" strike="noStrike" cap="none" dirty="0" smtClean="0">
                <a:solidFill>
                  <a:srgbClr val="000000"/>
                </a:solidFill>
                <a:effectLst/>
                <a:latin typeface="Arial"/>
                <a:ea typeface="Arial"/>
                <a:cs typeface="Arial"/>
                <a:sym typeface="Arial"/>
              </a:rPr>
              <a:t>tomam decisões com seu “instinto</a:t>
            </a:r>
            <a:r>
              <a:rPr lang="pt-BR" sz="1100" b="0" i="0" u="none" strike="noStrike" cap="none" dirty="0" smtClean="0">
                <a:solidFill>
                  <a:srgbClr val="000000"/>
                </a:solidFill>
                <a:effectLst/>
                <a:latin typeface="Arial"/>
                <a:ea typeface="Arial"/>
                <a:cs typeface="Arial"/>
                <a:sym typeface="Arial"/>
              </a:rPr>
              <a:t>”.</a:t>
            </a:r>
          </a:p>
          <a:p>
            <a:r>
              <a:rPr lang="pt-BR" sz="1100" b="0" i="0" u="none" strike="noStrike" cap="none" dirty="0" smtClean="0">
                <a:solidFill>
                  <a:srgbClr val="000000"/>
                </a:solidFill>
                <a:effectLst/>
                <a:latin typeface="Arial"/>
                <a:ea typeface="Arial"/>
                <a:cs typeface="Arial"/>
                <a:sym typeface="Arial"/>
              </a:rPr>
              <a:t>O desenvolvimento do cérebro não justifica escolhas e comportamentos ruins, mas ajuda pais e professores a entender por que os adolescentes </a:t>
            </a:r>
            <a:r>
              <a:rPr lang="pt-BR" sz="1100" b="1" i="0" u="none" strike="noStrike" cap="none" dirty="0" smtClean="0">
                <a:solidFill>
                  <a:srgbClr val="000000"/>
                </a:solidFill>
                <a:effectLst/>
                <a:latin typeface="Arial"/>
                <a:ea typeface="Arial"/>
                <a:cs typeface="Arial"/>
                <a:sym typeface="Arial"/>
              </a:rPr>
              <a:t>precisam de conexão, disciplina com gentileza e firmeza</a:t>
            </a:r>
            <a:r>
              <a:rPr lang="pt-BR" sz="1100" b="0" i="0" u="none" strike="noStrike" cap="none" dirty="0" smtClean="0">
                <a:solidFill>
                  <a:srgbClr val="000000"/>
                </a:solidFill>
                <a:effectLst/>
                <a:latin typeface="Arial"/>
                <a:ea typeface="Arial"/>
                <a:cs typeface="Arial"/>
                <a:sym typeface="Arial"/>
              </a:rPr>
              <a:t>, capaz de ensinar e boas habilidades para a vida. E muita </a:t>
            </a:r>
            <a:r>
              <a:rPr lang="pt-BR" sz="1100" b="1" i="0" u="none" strike="noStrike" cap="none" dirty="0" smtClean="0">
                <a:solidFill>
                  <a:srgbClr val="000000"/>
                </a:solidFill>
                <a:effectLst/>
                <a:latin typeface="Arial"/>
                <a:ea typeface="Arial"/>
                <a:cs typeface="Arial"/>
                <a:sym typeface="Arial"/>
              </a:rPr>
              <a:t>paciência</a:t>
            </a:r>
            <a:r>
              <a:rPr lang="pt-BR" sz="1100" b="0" i="0" u="none" strike="noStrike" cap="none" dirty="0" smtClean="0">
                <a:solidFill>
                  <a:srgbClr val="000000"/>
                </a:solidFill>
                <a:effectLst/>
                <a:latin typeface="Arial"/>
                <a:ea typeface="Arial"/>
                <a:cs typeface="Arial"/>
                <a:sym typeface="Arial"/>
              </a:rPr>
              <a:t> para manterem-se calmos, gentis e firmes ao estabelecer limites e acompanhamento eficaz.</a:t>
            </a:r>
          </a:p>
          <a:p>
            <a:r>
              <a:rPr lang="pt-BR" sz="1100" b="1" i="0" u="none" strike="noStrike" cap="none" dirty="0" smtClean="0">
                <a:solidFill>
                  <a:srgbClr val="000000"/>
                </a:solidFill>
                <a:effectLst/>
                <a:latin typeface="Arial"/>
                <a:ea typeface="Arial"/>
                <a:cs typeface="Arial"/>
                <a:sym typeface="Arial"/>
              </a:rPr>
              <a:t>Os relacionamentos</a:t>
            </a:r>
            <a:r>
              <a:rPr lang="pt-BR" sz="1100" b="1" i="0" u="none" strike="noStrike" cap="none" baseline="0" dirty="0" smtClean="0">
                <a:solidFill>
                  <a:srgbClr val="000000"/>
                </a:solidFill>
                <a:effectLst/>
                <a:latin typeface="Arial"/>
                <a:ea typeface="Arial"/>
                <a:cs typeface="Arial"/>
                <a:sym typeface="Arial"/>
              </a:rPr>
              <a:t> com</a:t>
            </a:r>
            <a:r>
              <a:rPr lang="pt-BR" sz="1100" b="1" i="0" u="none" strike="noStrike" cap="none" dirty="0" smtClean="0">
                <a:solidFill>
                  <a:srgbClr val="000000"/>
                </a:solidFill>
                <a:effectLst/>
                <a:latin typeface="Arial"/>
                <a:ea typeface="Arial"/>
                <a:cs typeface="Arial"/>
                <a:sym typeface="Arial"/>
              </a:rPr>
              <a:t> seus pares tornam-se mais importantes que os relacionamentos familiares</a:t>
            </a:r>
            <a:endParaRPr lang="pt-BR" sz="1100" b="0" i="0"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Um dos maiores indicadores da adolescência é quando eles começam a se preocupar se pertencem ou não à turma. Embora os relacionamentos com seus pares ajudem os adolescentes no processo de separação, ao pais muitas vezes interpretam a preocupação com os amigos como rejeição ou rebeldia. Os pais que conseguirem evitar as disputas por poder e as críticas, os adolescentes se tornarão um de seus melhores amigos após os 20 anos.</a:t>
            </a:r>
          </a:p>
          <a:p>
            <a:r>
              <a:rPr lang="pt-BR" sz="1100" b="1" i="0" u="none" strike="noStrike" cap="none" dirty="0" smtClean="0">
                <a:solidFill>
                  <a:srgbClr val="000000"/>
                </a:solidFill>
                <a:effectLst/>
                <a:latin typeface="Arial"/>
                <a:ea typeface="Arial"/>
                <a:cs typeface="Arial"/>
                <a:sym typeface="Arial"/>
              </a:rPr>
              <a:t>Os adolescentes exploram e exercitam o poder pessoal e a autonomia -</a:t>
            </a:r>
            <a:r>
              <a:rPr lang="pt-BR" sz="1100" b="0" i="0" u="none" strike="noStrike" cap="none" dirty="0" smtClean="0">
                <a:solidFill>
                  <a:srgbClr val="000000"/>
                </a:solidFill>
                <a:effectLst/>
                <a:latin typeface="Arial"/>
                <a:ea typeface="Arial"/>
                <a:cs typeface="Arial"/>
                <a:sym typeface="Arial"/>
              </a:rPr>
              <a:t>Quem já se sentiu chocado ao ouvir de um amigo ou vizinho, o quanto seu filho adolescente é simpático e educado? E se perguntou: “de quem ele está falando? ”. Isso pode ser sinal de uma boa parentalidade. O adolescente se sente seguro para “testar” o poder pessoal ao seu redor, e pratica o que está aprendendo em casa enquanto está em público.</a:t>
            </a:r>
          </a:p>
          <a:p>
            <a:r>
              <a:rPr lang="pt-BR" sz="1100" b="0" i="0" u="none" strike="noStrike" cap="none" dirty="0" smtClean="0">
                <a:solidFill>
                  <a:srgbClr val="000000"/>
                </a:solidFill>
                <a:effectLst/>
                <a:latin typeface="Arial"/>
                <a:ea typeface="Arial"/>
                <a:cs typeface="Arial"/>
                <a:sym typeface="Arial"/>
              </a:rPr>
              <a:t>A chave é aprender a apoiar a exploração do adolescente de maneiras respeitosas que ensinam habilidades importantes para a vida. Quanto mais seguros se sentem em casa, menos traumático será o processo de individuação.</a:t>
            </a:r>
          </a:p>
          <a:p>
            <a:r>
              <a:rPr lang="pt-BR" sz="1100" b="1" i="0" u="none" strike="noStrike" cap="none" dirty="0" smtClean="0">
                <a:solidFill>
                  <a:srgbClr val="000000"/>
                </a:solidFill>
                <a:effectLst/>
                <a:latin typeface="Arial"/>
                <a:ea typeface="Arial"/>
                <a:cs typeface="Arial"/>
                <a:sym typeface="Arial"/>
              </a:rPr>
              <a:t>Os adolescentes têm uma grande necessidade de privacidade</a:t>
            </a:r>
            <a:endParaRPr lang="pt-BR" sz="1100" b="0" i="0" u="none" strike="noStrike" cap="none" dirty="0" smtClean="0">
              <a:solidFill>
                <a:srgbClr val="000000"/>
              </a:solidFill>
              <a:effectLst/>
              <a:latin typeface="Arial"/>
              <a:ea typeface="Arial"/>
              <a:cs typeface="Arial"/>
              <a:sym typeface="Arial"/>
            </a:endParaRPr>
          </a:p>
          <a:p>
            <a:r>
              <a:rPr lang="pt-BR" sz="1100" b="0" i="0" u="none" strike="noStrike" cap="none" dirty="0" smtClean="0">
                <a:solidFill>
                  <a:srgbClr val="000000"/>
                </a:solidFill>
                <a:effectLst/>
                <a:latin typeface="Arial"/>
                <a:ea typeface="Arial"/>
                <a:cs typeface="Arial"/>
                <a:sym typeface="Arial"/>
              </a:rPr>
              <a:t>Como os adolescentes se desenvolvem rapidamente não são necessariamente racionais, embora expõem pensamentos, sentimentos e muito mais para o mundo nas redes sociais, podem sentir-se envergonhados de ter sua família os observando. Talvez os pais podem fazer menos perguntas e tornarem-se seus amigos nas redes sociais.</a:t>
            </a:r>
          </a:p>
          <a:p>
            <a:r>
              <a:rPr lang="pt-BR" sz="1100" b="0" i="0" u="none" strike="noStrike" cap="none" dirty="0" smtClean="0">
                <a:solidFill>
                  <a:srgbClr val="000000"/>
                </a:solidFill>
                <a:effectLst/>
                <a:latin typeface="Arial"/>
                <a:ea typeface="Arial"/>
                <a:cs typeface="Arial"/>
                <a:sym typeface="Arial"/>
              </a:rPr>
              <a:t>Outra maneira de os adolescentes protegerem sua privacidade é mentir, porque amam os pais e querem protege-los. </a:t>
            </a:r>
          </a:p>
          <a:p>
            <a:r>
              <a:rPr lang="pt-BR" sz="1100" b="0" i="0" u="none" strike="noStrike" cap="none" dirty="0" smtClean="0">
                <a:solidFill>
                  <a:srgbClr val="000000"/>
                </a:solidFill>
                <a:effectLst/>
                <a:latin typeface="Arial"/>
                <a:ea typeface="Arial"/>
                <a:cs typeface="Arial"/>
                <a:sym typeface="Arial"/>
              </a:rPr>
              <a:t>Quando entendermos a motivação do adolescente mentir, pode ser mais eficaz criar uma atmosfera em que o adolescente se sinta seguro para dizer a verdade. Quem diria a verdade se soubesse que receberia culpa, vergonha ou dor? Se isso significasse não poder mais fazer algo que realmente quer fazer?</a:t>
            </a:r>
          </a:p>
          <a:p>
            <a:r>
              <a:rPr lang="pt-BR" sz="1100" b="0" i="0" u="none" strike="noStrike" cap="none" dirty="0" smtClean="0">
                <a:solidFill>
                  <a:srgbClr val="000000"/>
                </a:solidFill>
                <a:effectLst/>
                <a:latin typeface="Arial"/>
                <a:ea typeface="Arial"/>
                <a:cs typeface="Arial"/>
                <a:sym typeface="Arial"/>
              </a:rPr>
              <a:t>A melhor prevenção é construir relações baseadas na gentileza e firmeza com os adolescentes. Eles precisam saber que são realmente amados e importantes. </a:t>
            </a:r>
            <a:r>
              <a:rPr lang="pt-BR" sz="1100" b="1" i="0" u="none" strike="noStrike" cap="none" dirty="0" smtClean="0">
                <a:solidFill>
                  <a:srgbClr val="000000"/>
                </a:solidFill>
                <a:effectLst/>
                <a:latin typeface="Arial"/>
                <a:ea typeface="Arial"/>
                <a:cs typeface="Arial"/>
                <a:sym typeface="Arial"/>
              </a:rPr>
              <a:t>Olhos abertos e prontidão para ajudar quando o adolescente precisar da sabedoria e ajuda adulta para descobrir o que é importante para ele.</a:t>
            </a:r>
            <a:endParaRPr lang="pt-BR" sz="1100" b="0" i="0" u="none" strike="noStrike" cap="none" dirty="0" smtClean="0">
              <a:solidFill>
                <a:srgbClr val="000000"/>
              </a:solidFill>
              <a:effectLst/>
              <a:latin typeface="Arial"/>
              <a:ea typeface="Arial"/>
              <a:cs typeface="Arial"/>
              <a:sym typeface="Arial"/>
            </a:endParaRPr>
          </a:p>
          <a:p>
            <a:r>
              <a:rPr lang="pt-BR" sz="1100" b="1" i="0" u="none" strike="noStrike" cap="none" dirty="0" smtClean="0">
                <a:solidFill>
                  <a:srgbClr val="000000"/>
                </a:solidFill>
                <a:effectLst/>
                <a:latin typeface="Arial"/>
                <a:ea typeface="Arial"/>
                <a:cs typeface="Arial"/>
                <a:sym typeface="Arial"/>
              </a:rPr>
              <a:t>Os pais se tornam um constrangimento para os adolescentes -</a:t>
            </a:r>
            <a:r>
              <a:rPr lang="pt-BR" sz="1100" b="0" i="0" u="none" strike="noStrike" cap="none" dirty="0" smtClean="0">
                <a:solidFill>
                  <a:srgbClr val="000000"/>
                </a:solidFill>
                <a:effectLst/>
                <a:latin typeface="Arial"/>
                <a:ea typeface="Arial"/>
                <a:cs typeface="Arial"/>
                <a:sym typeface="Arial"/>
              </a:rPr>
              <a:t>As vezes os adolescentes ficam constrangidos ao ser visto com seus pais e famílias em público. O afeto que pode ter sido normal na vida familiar pode subitamente torna-se tabu. Essa é uma condição temporária, a maneira como os adolescentes agem quando estão na presença dos pais nesses casso, não representa como realmente se sentem.</a:t>
            </a:r>
          </a:p>
          <a:p>
            <a:r>
              <a:rPr lang="pt-BR" sz="1100" b="1" i="0" u="none" strike="noStrike" cap="none" dirty="0" smtClean="0">
                <a:solidFill>
                  <a:srgbClr val="000000"/>
                </a:solidFill>
                <a:effectLst/>
                <a:latin typeface="Arial"/>
                <a:ea typeface="Arial"/>
                <a:cs typeface="Arial"/>
                <a:sym typeface="Arial"/>
              </a:rPr>
              <a:t>Os adolescentes se consideram onipotentes e acham que sabem tudo - </a:t>
            </a:r>
            <a:r>
              <a:rPr lang="pt-BR" sz="1100" b="0" i="0" u="none" strike="noStrike" cap="none" dirty="0" smtClean="0">
                <a:solidFill>
                  <a:srgbClr val="000000"/>
                </a:solidFill>
                <a:effectLst/>
                <a:latin typeface="Arial"/>
                <a:ea typeface="Arial"/>
                <a:cs typeface="Arial"/>
                <a:sym typeface="Arial"/>
              </a:rPr>
              <a:t>Pais precisam ter em mente que a rebeldia é geralmente temporária. Dizer como se vestir, o que comer, o que podem ou não fazer ...  Os adolescentes precisam de orientação, mas não de controles externos, que apenas aumentam a rebeldia.</a:t>
            </a:r>
          </a:p>
          <a:p>
            <a:endParaRPr lang="pt-BR" dirty="0"/>
          </a:p>
        </p:txBody>
      </p:sp>
    </p:spTree>
    <p:extLst>
      <p:ext uri="{BB962C8B-B14F-4D97-AF65-F5344CB8AC3E}">
        <p14:creationId xmlns:p14="http://schemas.microsoft.com/office/powerpoint/2010/main" val="657311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1" i="0" u="none" strike="noStrike" cap="none" dirty="0" smtClean="0">
                <a:solidFill>
                  <a:srgbClr val="000000"/>
                </a:solidFill>
                <a:effectLst/>
                <a:latin typeface="Arial"/>
                <a:ea typeface="Arial"/>
                <a:cs typeface="Arial"/>
                <a:sym typeface="Arial"/>
              </a:rPr>
              <a:t>Dificuldade para prestar atenção na aula - </a:t>
            </a:r>
            <a:r>
              <a:rPr lang="pt-BR" sz="1100" b="0" i="0" u="none" strike="noStrike" cap="none" dirty="0" smtClean="0">
                <a:solidFill>
                  <a:srgbClr val="000000"/>
                </a:solidFill>
                <a:effectLst/>
                <a:latin typeface="Arial"/>
                <a:ea typeface="Arial"/>
                <a:cs typeface="Arial"/>
                <a:sym typeface="Arial"/>
              </a:rPr>
              <a:t> É um indicativo de que seu filho pode estar sofrendo com a ansiedade. Ela faz com que o adolescente não consiga se concentrar no presente, passando a pensar já no resultado das provas, por exemplo, o que não é saudável. Isso pode ser notado pela queda das notas e por uma irritação com assuntos relacionados ao estudo. </a:t>
            </a:r>
            <a:r>
              <a:rPr lang="pt-BR" sz="1100" b="1" i="0" u="none" strike="noStrike" cap="none" dirty="0" smtClean="0">
                <a:solidFill>
                  <a:srgbClr val="000000"/>
                </a:solidFill>
                <a:effectLst/>
                <a:latin typeface="Arial"/>
                <a:ea typeface="Arial"/>
                <a:cs typeface="Arial"/>
                <a:sym typeface="Arial"/>
              </a:rPr>
              <a:t>Preocupação em excesso - </a:t>
            </a:r>
            <a:r>
              <a:rPr lang="pt-BR" sz="1100" b="0" i="0" u="none" strike="noStrike" cap="none" dirty="0" smtClean="0">
                <a:solidFill>
                  <a:srgbClr val="000000"/>
                </a:solidFill>
                <a:effectLst/>
                <a:latin typeface="Arial"/>
                <a:ea typeface="Arial"/>
                <a:cs typeface="Arial"/>
                <a:sym typeface="Arial"/>
              </a:rPr>
              <a:t>O adolescente ansioso costuma expressar mais preocupação sobre o que as outras pessoas pensam dele. Essa é uma fase complicada, na qual é necessário conciliar transformações físicas e </a:t>
            </a:r>
            <a:r>
              <a:rPr lang="pt-BR" sz="1100" b="1" i="0" u="none" strike="noStrike" cap="none" dirty="0" smtClean="0">
                <a:solidFill>
                  <a:srgbClr val="000000"/>
                </a:solidFill>
                <a:effectLst/>
                <a:latin typeface="Arial"/>
                <a:ea typeface="Arial"/>
                <a:cs typeface="Arial"/>
                <a:sym typeface="Arial"/>
              </a:rPr>
              <a:t>emocionais</a:t>
            </a:r>
            <a:r>
              <a:rPr lang="pt-BR" sz="1100" b="0" i="0" u="none" strike="noStrike" cap="none" dirty="0" smtClean="0">
                <a:solidFill>
                  <a:srgbClr val="000000"/>
                </a:solidFill>
                <a:effectLst/>
                <a:latin typeface="Arial"/>
                <a:ea typeface="Arial"/>
                <a:cs typeface="Arial"/>
                <a:sym typeface="Arial"/>
              </a:rPr>
              <a:t> com a pressão dos estudos, o que pode prejudicar a autoconfiança do adolescente. </a:t>
            </a:r>
            <a:r>
              <a:rPr lang="pt-BR" sz="1100" b="1" i="0" u="none" strike="noStrike" cap="none" dirty="0" smtClean="0">
                <a:solidFill>
                  <a:srgbClr val="000000"/>
                </a:solidFill>
                <a:effectLst/>
                <a:latin typeface="Arial"/>
                <a:ea typeface="Arial"/>
                <a:cs typeface="Arial"/>
                <a:sym typeface="Arial"/>
              </a:rPr>
              <a:t>Desconforto intenso em situações sociais - </a:t>
            </a:r>
            <a:r>
              <a:rPr lang="pt-BR" sz="1100" b="0" i="0" u="none" strike="noStrike" cap="none" dirty="0" smtClean="0">
                <a:solidFill>
                  <a:srgbClr val="000000"/>
                </a:solidFill>
                <a:effectLst/>
                <a:latin typeface="Arial"/>
                <a:ea typeface="Arial"/>
                <a:cs typeface="Arial"/>
                <a:sym typeface="Arial"/>
              </a:rPr>
              <a:t>Essa é uma das demonstrações mais comuns durante a adolescência. Nela, o adolescente demonstra desconforto, suor, gagueira e náusea quando necessita passar por um momento de interação social. </a:t>
            </a:r>
            <a:r>
              <a:rPr lang="pt-BR" sz="1100" b="1" i="0" u="none" strike="noStrike" cap="none" dirty="0" smtClean="0">
                <a:solidFill>
                  <a:srgbClr val="000000"/>
                </a:solidFill>
                <a:effectLst/>
                <a:latin typeface="Arial"/>
                <a:ea typeface="Arial"/>
                <a:cs typeface="Arial"/>
                <a:sym typeface="Arial"/>
              </a:rPr>
              <a:t>O adolescente que costuma ficar sozinho, tirar notas baixas e não demonstra interesse pelas atividades escolares ou pelo futuro profissional pode estar com esse sintoma. não confundir o desconforto social com a timidez- muito comum nessa fase da vida.</a:t>
            </a:r>
            <a:endParaRPr lang="pt-BR" sz="1100" b="0" i="0" u="none" strike="noStrike" cap="none" dirty="0" smtClean="0">
              <a:solidFill>
                <a:srgbClr val="000000"/>
              </a:solidFill>
              <a:effectLst/>
              <a:latin typeface="Arial"/>
              <a:ea typeface="Arial"/>
              <a:cs typeface="Arial"/>
              <a:sym typeface="Arial"/>
            </a:endParaRPr>
          </a:p>
          <a:p>
            <a:r>
              <a:rPr lang="pt-BR" sz="1100" b="1" i="0" u="none" strike="noStrike" cap="none" dirty="0" smtClean="0">
                <a:solidFill>
                  <a:srgbClr val="000000"/>
                </a:solidFill>
                <a:effectLst/>
                <a:latin typeface="Arial"/>
                <a:ea typeface="Arial"/>
                <a:cs typeface="Arial"/>
                <a:sym typeface="Arial"/>
              </a:rPr>
              <a:t>Inquietação emocional - </a:t>
            </a:r>
            <a:r>
              <a:rPr lang="pt-BR" sz="1100" b="0" i="0" u="none" strike="noStrike" cap="none" dirty="0" smtClean="0">
                <a:solidFill>
                  <a:srgbClr val="000000"/>
                </a:solidFill>
                <a:effectLst/>
                <a:latin typeface="Arial"/>
                <a:ea typeface="Arial"/>
                <a:cs typeface="Arial"/>
                <a:sym typeface="Arial"/>
              </a:rPr>
              <a:t>Esse é um problema detectado quando o adolescente demonstra inquietação ao imaginar ou perceber que precisa se afastar de pessoas com quem divide forte conexão emocional. Desse modo, ele fica </a:t>
            </a:r>
            <a:r>
              <a:rPr lang="pt-BR" sz="1100" b="1" i="0" u="none" strike="noStrike" cap="none" dirty="0" smtClean="0">
                <a:solidFill>
                  <a:srgbClr val="000000"/>
                </a:solidFill>
                <a:effectLst/>
                <a:latin typeface="Arial"/>
                <a:ea typeface="Arial"/>
                <a:cs typeface="Arial"/>
                <a:sym typeface="Arial"/>
              </a:rPr>
              <a:t>incomodado</a:t>
            </a:r>
            <a:r>
              <a:rPr lang="pt-BR" sz="1100" b="0" i="0" u="none" strike="noStrike" cap="none" dirty="0" smtClean="0">
                <a:solidFill>
                  <a:srgbClr val="000000"/>
                </a:solidFill>
                <a:effectLst/>
                <a:latin typeface="Arial"/>
                <a:ea typeface="Arial"/>
                <a:cs typeface="Arial"/>
                <a:sym typeface="Arial"/>
              </a:rPr>
              <a:t> ao ficar longe da família, parentes próximos ou amigos mais chegados. Essa agitação prejudica a concentração e provoca irritação. O resultado desse comportamento é uma dificuldade em participar de atividades simples de convivência, como uma reunião social ou, em casos mais complexos, uma mudança de escola. </a:t>
            </a:r>
            <a:r>
              <a:rPr lang="pt-BR" sz="1100" b="1" i="0" u="none" strike="noStrike" cap="none" dirty="0" smtClean="0">
                <a:solidFill>
                  <a:srgbClr val="000000"/>
                </a:solidFill>
                <a:effectLst/>
                <a:latin typeface="Arial"/>
                <a:ea typeface="Arial"/>
                <a:cs typeface="Arial"/>
                <a:sym typeface="Arial"/>
              </a:rPr>
              <a:t>Ações repetitivas e pensamentos intrusivos - </a:t>
            </a:r>
            <a:r>
              <a:rPr lang="pt-BR" sz="1100" b="0" i="0" u="none" strike="noStrike" cap="none" dirty="0" smtClean="0">
                <a:solidFill>
                  <a:srgbClr val="000000"/>
                </a:solidFill>
                <a:effectLst/>
                <a:latin typeface="Arial"/>
                <a:ea typeface="Arial"/>
                <a:cs typeface="Arial"/>
                <a:sym typeface="Arial"/>
              </a:rPr>
              <a:t>Algumas ações repetitivas, como mudar constantemente um objeto de lugar ou lavar as mãos em excesso, podem ser um sinal de que ele está desenvolvendo o </a:t>
            </a:r>
            <a:r>
              <a:rPr lang="pt-BR" sz="1100" b="1" i="0" u="none" strike="noStrike" cap="none" dirty="0" smtClean="0">
                <a:solidFill>
                  <a:srgbClr val="000000"/>
                </a:solidFill>
                <a:effectLst/>
                <a:latin typeface="Arial"/>
                <a:ea typeface="Arial"/>
                <a:cs typeface="Arial"/>
                <a:sym typeface="Arial"/>
              </a:rPr>
              <a:t>Transtorno Obsessivo Compulsivo</a:t>
            </a:r>
            <a:r>
              <a:rPr lang="pt-BR" sz="1100" b="0" i="0" u="none" strike="noStrike" cap="none" dirty="0" smtClean="0">
                <a:solidFill>
                  <a:srgbClr val="000000"/>
                </a:solidFill>
                <a:effectLst/>
                <a:latin typeface="Arial"/>
                <a:ea typeface="Arial"/>
                <a:cs typeface="Arial"/>
                <a:sym typeface="Arial"/>
              </a:rPr>
              <a:t> (TOC). Este também é um tipo de ansiedade e deve ser notado pelos responsáveis. Os pensamentos intrusivos que atrapalham a rotina, impedindo a tomada de decisões simples, também devem ser analisados. Os dois casos dificultam a rotina do adolescente, que tem mais dificuldade para realizar atividades cotidianas, sentindo-se mal por isso.</a:t>
            </a:r>
          </a:p>
          <a:p>
            <a:pPr marL="158750" indent="0">
              <a:buNone/>
            </a:pPr>
            <a:r>
              <a:rPr lang="pt-BR" sz="1100" b="1" i="0" u="none" strike="noStrike" cap="none" dirty="0" smtClean="0">
                <a:solidFill>
                  <a:srgbClr val="000000"/>
                </a:solidFill>
                <a:effectLst/>
                <a:latin typeface="Arial"/>
                <a:ea typeface="Arial"/>
                <a:cs typeface="Arial"/>
                <a:sym typeface="Arial"/>
              </a:rPr>
              <a:t>COMO AJUDAR</a:t>
            </a:r>
          </a:p>
          <a:p>
            <a:r>
              <a:rPr lang="pt-BR" sz="1100" b="1" i="0" u="none" strike="noStrike" cap="none" dirty="0" smtClean="0">
                <a:solidFill>
                  <a:srgbClr val="000000"/>
                </a:solidFill>
                <a:effectLst/>
                <a:latin typeface="Arial"/>
                <a:ea typeface="Arial"/>
                <a:cs typeface="Arial"/>
                <a:sym typeface="Arial"/>
              </a:rPr>
              <a:t>movimento</a:t>
            </a:r>
            <a:r>
              <a:rPr lang="pt-BR" sz="1100" b="0" i="0" u="none" strike="noStrike" cap="none" dirty="0" smtClean="0">
                <a:solidFill>
                  <a:srgbClr val="000000"/>
                </a:solidFill>
                <a:effectLst/>
                <a:latin typeface="Arial"/>
                <a:ea typeface="Arial"/>
                <a:cs typeface="Arial"/>
                <a:sym typeface="Arial"/>
              </a:rPr>
              <a:t>. Procurar uma atividade física que lhe agrade, uma vez que a prática de exercícios é fundamental para combater a ansiedade.</a:t>
            </a:r>
          </a:p>
          <a:p>
            <a:r>
              <a:rPr lang="pt-BR" sz="1100" b="1" i="0" u="none" strike="noStrike" cap="none" dirty="0" smtClean="0">
                <a:solidFill>
                  <a:srgbClr val="000000"/>
                </a:solidFill>
                <a:effectLst/>
                <a:latin typeface="Arial"/>
                <a:ea typeface="Arial"/>
                <a:cs typeface="Arial"/>
                <a:sym typeface="Arial"/>
              </a:rPr>
              <a:t>Cuide da alimentação - </a:t>
            </a:r>
            <a:r>
              <a:rPr lang="pt-BR" sz="1100" b="0" i="0" u="none" strike="noStrike" cap="none" dirty="0" smtClean="0">
                <a:solidFill>
                  <a:srgbClr val="000000"/>
                </a:solidFill>
                <a:effectLst/>
                <a:latin typeface="Arial"/>
                <a:ea typeface="Arial"/>
                <a:cs typeface="Arial"/>
                <a:sym typeface="Arial"/>
              </a:rPr>
              <a:t>Pessoas que sofrem de ansiedade precisam redobrar os cuidados com a alimentação, já que é comum “descontar” a frustração e a ansiedade em comidas pouco saudáveis, ricas em gorduras, açúcares e carboidratos. O contrário também pode ocorrer, levando à falta de apetite. Ter uma rotina regrada e uma alimentação balanceada é fundamental para não desenvolver transtornos alimentares ligados à ansiedade.</a:t>
            </a:r>
          </a:p>
          <a:p>
            <a:r>
              <a:rPr lang="pt-BR" sz="1100" b="1" i="0" u="none" strike="noStrike" cap="none" dirty="0" smtClean="0">
                <a:solidFill>
                  <a:srgbClr val="000000"/>
                </a:solidFill>
                <a:effectLst/>
                <a:latin typeface="Arial"/>
                <a:ea typeface="Arial"/>
                <a:cs typeface="Arial"/>
                <a:sym typeface="Arial"/>
              </a:rPr>
              <a:t>Tenha um hobby - </a:t>
            </a:r>
            <a:r>
              <a:rPr lang="pt-BR" sz="1100" b="0" i="0" u="none" strike="noStrike" cap="none" dirty="0" smtClean="0">
                <a:solidFill>
                  <a:srgbClr val="000000"/>
                </a:solidFill>
                <a:effectLst/>
                <a:latin typeface="Arial"/>
                <a:ea typeface="Arial"/>
                <a:cs typeface="Arial"/>
                <a:sym typeface="Arial"/>
              </a:rPr>
              <a:t>Vestibular, cursinho, escola e muitas decisões para serem tomadas acabam ocupando muito tempo, porém é importante abrir um espaço para dedicar-se a uma atividade que lhe traga prazer e faça a mente descansar.</a:t>
            </a:r>
          </a:p>
          <a:p>
            <a:r>
              <a:rPr lang="pt-BR" sz="1100" b="1" i="0" u="none" strike="noStrike" cap="none" dirty="0" smtClean="0">
                <a:solidFill>
                  <a:srgbClr val="000000"/>
                </a:solidFill>
                <a:effectLst/>
                <a:latin typeface="Arial"/>
                <a:ea typeface="Arial"/>
                <a:cs typeface="Arial"/>
                <a:sym typeface="Arial"/>
              </a:rPr>
              <a:t>Organize – </a:t>
            </a:r>
            <a:r>
              <a:rPr lang="pt-BR" sz="1100" b="0" i="0" u="none" strike="noStrike" cap="none" dirty="0" smtClean="0">
                <a:solidFill>
                  <a:srgbClr val="000000"/>
                </a:solidFill>
                <a:effectLst/>
                <a:latin typeface="Arial"/>
                <a:ea typeface="Arial"/>
                <a:cs typeface="Arial"/>
                <a:sym typeface="Arial"/>
              </a:rPr>
              <a:t>Ter uma agenda semanal bem definida com prioridades, horários, locais e tudo o que for acontecer de importante nos próximos dias é uma boa opção para as pessoas ansiosas. É fundamental se organizar e focar em uma tarefa de cada vez.</a:t>
            </a:r>
          </a:p>
          <a:p>
            <a:r>
              <a:rPr lang="pt-BR" sz="1100" b="1" i="0" u="none" strike="noStrike" cap="none" dirty="0" smtClean="0">
                <a:solidFill>
                  <a:srgbClr val="000000"/>
                </a:solidFill>
                <a:effectLst/>
                <a:latin typeface="Arial"/>
                <a:ea typeface="Arial"/>
                <a:cs typeface="Arial"/>
                <a:sym typeface="Arial"/>
              </a:rPr>
              <a:t>Respire - </a:t>
            </a:r>
            <a:r>
              <a:rPr lang="pt-BR" sz="1100" b="0" i="0" u="none" strike="noStrike" cap="none" dirty="0" smtClean="0">
                <a:solidFill>
                  <a:srgbClr val="000000"/>
                </a:solidFill>
                <a:effectLst/>
                <a:latin typeface="Arial"/>
                <a:ea typeface="Arial"/>
                <a:cs typeface="Arial"/>
                <a:sym typeface="Arial"/>
              </a:rPr>
              <a:t>Dedique alguns minutos do seu dia para respirar. Inspirações e expirações longas e profundas podem diminuir a chance de ter uma crise de ansiedade. </a:t>
            </a:r>
            <a:r>
              <a:rPr lang="pt-BR" sz="1100" b="1" i="0" u="none" strike="noStrike" cap="none" dirty="0" smtClean="0">
                <a:solidFill>
                  <a:srgbClr val="000000"/>
                </a:solidFill>
                <a:effectLst/>
                <a:latin typeface="Arial"/>
                <a:ea typeface="Arial"/>
                <a:cs typeface="Arial"/>
                <a:sym typeface="Arial"/>
              </a:rPr>
              <a:t>Passo a passo da respiração:</a:t>
            </a:r>
            <a:r>
              <a:rPr lang="pt-BR" sz="1100" b="0" i="0" u="none" strike="noStrike" cap="none" dirty="0" smtClean="0">
                <a:solidFill>
                  <a:srgbClr val="000000"/>
                </a:solidFill>
                <a:effectLst/>
                <a:latin typeface="Arial"/>
                <a:ea typeface="Arial"/>
                <a:cs typeface="Arial"/>
                <a:sym typeface="Arial"/>
              </a:rPr>
              <a:t> desacelere e esvazie os pulmões. Em seguida, inspire suavemente pelo nariz, contando devagar até quatro e deixando a barriga se expandir. Por fim, expire suavemente, contando até seis. Tente respirar entre 8 e 12 vezes por minuto, estabelecendo um ritmo confortável e utilizando o diafragma.</a:t>
            </a:r>
          </a:p>
          <a:p>
            <a:endParaRPr lang="pt-BR"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177418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100" b="1" i="0" u="none" strike="noStrike" cap="none" dirty="0" smtClean="0">
                <a:solidFill>
                  <a:srgbClr val="000000"/>
                </a:solidFill>
                <a:effectLst/>
                <a:latin typeface="Arial"/>
                <a:ea typeface="Arial"/>
                <a:cs typeface="Arial"/>
                <a:sym typeface="Arial"/>
              </a:rPr>
              <a:t>. Dores e alterações nas funções do organismo - Sentir-se mal com frequência</a:t>
            </a:r>
            <a:r>
              <a:rPr lang="pt-BR" sz="1100" b="0" i="0" u="none" strike="noStrike" cap="none" dirty="0" smtClean="0">
                <a:solidFill>
                  <a:srgbClr val="000000"/>
                </a:solidFill>
                <a:effectLst/>
                <a:latin typeface="Arial"/>
                <a:ea typeface="Arial"/>
                <a:cs typeface="Arial"/>
                <a:sym typeface="Arial"/>
              </a:rPr>
              <a:t>, e sem motivo aparente</a:t>
            </a:r>
          </a:p>
          <a:p>
            <a:r>
              <a:rPr lang="pt-BR" sz="1100" b="1" i="0" u="none" strike="noStrike" cap="none" dirty="0" smtClean="0">
                <a:solidFill>
                  <a:srgbClr val="000000"/>
                </a:solidFill>
                <a:effectLst/>
                <a:latin typeface="Arial"/>
                <a:ea typeface="Arial"/>
                <a:cs typeface="Arial"/>
                <a:sym typeface="Arial"/>
              </a:rPr>
              <a:t>2. Tristeza, ansiedade ou um sentimento de desespero - </a:t>
            </a:r>
            <a:r>
              <a:rPr lang="pt-BR" sz="1100" b="0" i="0" u="none" strike="noStrike" cap="none" dirty="0" smtClean="0">
                <a:solidFill>
                  <a:srgbClr val="000000"/>
                </a:solidFill>
                <a:effectLst/>
                <a:latin typeface="Arial"/>
                <a:ea typeface="Arial"/>
                <a:cs typeface="Arial"/>
                <a:sym typeface="Arial"/>
              </a:rPr>
              <a:t>Outros </a:t>
            </a:r>
            <a:r>
              <a:rPr lang="pt-BR" sz="1100" b="1" i="0" u="none" strike="noStrike" cap="none" dirty="0" smtClean="0">
                <a:solidFill>
                  <a:srgbClr val="000000"/>
                </a:solidFill>
                <a:effectLst/>
                <a:latin typeface="Arial"/>
                <a:ea typeface="Arial"/>
                <a:cs typeface="Arial"/>
                <a:sym typeface="Arial"/>
              </a:rPr>
              <a:t>sinais associados</a:t>
            </a:r>
            <a:r>
              <a:rPr lang="pt-BR" sz="1100" b="0" i="0" u="none" strike="noStrike" cap="none" dirty="0" smtClean="0">
                <a:solidFill>
                  <a:srgbClr val="000000"/>
                </a:solidFill>
                <a:effectLst/>
                <a:latin typeface="Arial"/>
                <a:ea typeface="Arial"/>
                <a:cs typeface="Arial"/>
                <a:sym typeface="Arial"/>
              </a:rPr>
              <a:t> são:</a:t>
            </a:r>
          </a:p>
          <a:p>
            <a:pPr lvl="0"/>
            <a:r>
              <a:rPr lang="pt-BR" sz="1100" b="0" i="0" u="none" strike="noStrike" cap="none" dirty="0" smtClean="0">
                <a:solidFill>
                  <a:srgbClr val="000000"/>
                </a:solidFill>
                <a:effectLst/>
                <a:latin typeface="Arial"/>
                <a:ea typeface="Arial"/>
                <a:cs typeface="Arial"/>
                <a:sym typeface="Arial"/>
              </a:rPr>
              <a:t>sentimento de culpa; - desmotivação; - choro excessivo; - apatia; -isolamento da família e amigos; -autolesão ou comportamento autodestrutivo (uso de drogas, comportamento sexual promíscuo etc.).</a:t>
            </a:r>
          </a:p>
          <a:p>
            <a:r>
              <a:rPr lang="pt-BR" sz="1100" b="1" i="0" u="none" strike="noStrike" cap="none" dirty="0" smtClean="0">
                <a:solidFill>
                  <a:srgbClr val="000000"/>
                </a:solidFill>
                <a:effectLst/>
                <a:latin typeface="Arial"/>
                <a:ea typeface="Arial"/>
                <a:cs typeface="Arial"/>
                <a:sym typeface="Arial"/>
              </a:rPr>
              <a:t>3. Problemas para dormir nos horários certos - Distúrbios </a:t>
            </a:r>
            <a:r>
              <a:rPr lang="pt-BR" sz="1100" b="0" i="0" u="none" strike="noStrike" cap="none" dirty="0" smtClean="0">
                <a:solidFill>
                  <a:srgbClr val="000000"/>
                </a:solidFill>
                <a:effectLst/>
                <a:latin typeface="Arial"/>
                <a:ea typeface="Arial"/>
                <a:cs typeface="Arial"/>
                <a:sym typeface="Arial"/>
              </a:rPr>
              <a:t>tanto a </a:t>
            </a:r>
            <a:r>
              <a:rPr lang="pt-BR" sz="1100" b="1" i="0" u="none" strike="noStrike" cap="none" dirty="0" smtClean="0">
                <a:solidFill>
                  <a:srgbClr val="000000"/>
                </a:solidFill>
                <a:effectLst/>
                <a:latin typeface="Arial"/>
                <a:ea typeface="Arial"/>
                <a:cs typeface="Arial"/>
                <a:sym typeface="Arial"/>
              </a:rPr>
              <a:t>insônia</a:t>
            </a:r>
            <a:r>
              <a:rPr lang="pt-BR" sz="1100" b="0" i="0" u="none" strike="noStrike" cap="none" dirty="0" smtClean="0">
                <a:solidFill>
                  <a:srgbClr val="000000"/>
                </a:solidFill>
                <a:effectLst/>
                <a:latin typeface="Arial"/>
                <a:ea typeface="Arial"/>
                <a:cs typeface="Arial"/>
                <a:sym typeface="Arial"/>
              </a:rPr>
              <a:t>, quanto a </a:t>
            </a:r>
            <a:r>
              <a:rPr lang="pt-BR" sz="1100" b="1" i="0" u="none" strike="noStrike" cap="none" dirty="0" err="1" smtClean="0">
                <a:solidFill>
                  <a:srgbClr val="000000"/>
                </a:solidFill>
                <a:effectLst/>
                <a:latin typeface="Arial"/>
                <a:ea typeface="Arial"/>
                <a:cs typeface="Arial"/>
                <a:sym typeface="Arial"/>
              </a:rPr>
              <a:t>hipersonia</a:t>
            </a:r>
            <a:r>
              <a:rPr lang="pt-BR" sz="1100" b="0" i="0" u="none" strike="noStrike" cap="none" dirty="0" smtClean="0">
                <a:solidFill>
                  <a:srgbClr val="000000"/>
                </a:solidFill>
                <a:effectLst/>
                <a:latin typeface="Arial"/>
                <a:ea typeface="Arial"/>
                <a:cs typeface="Arial"/>
                <a:sym typeface="Arial"/>
              </a:rPr>
              <a:t>, definida como sonolência diurna excessiva e/ou duração excessiva do sono.</a:t>
            </a:r>
          </a:p>
          <a:p>
            <a:r>
              <a:rPr lang="pt-BR" sz="1100" b="1" i="0" u="none" strike="noStrike" cap="none" dirty="0" smtClean="0">
                <a:solidFill>
                  <a:srgbClr val="000000"/>
                </a:solidFill>
                <a:effectLst/>
                <a:latin typeface="Arial"/>
                <a:ea typeface="Arial"/>
                <a:cs typeface="Arial"/>
                <a:sym typeface="Arial"/>
              </a:rPr>
              <a:t>4. Dificuldade de concentração e baixo desempenho escolar – </a:t>
            </a:r>
            <a:r>
              <a:rPr lang="pt-BR" sz="1100" b="0" i="0" u="none" strike="noStrike" cap="none" dirty="0" smtClean="0">
                <a:solidFill>
                  <a:srgbClr val="000000"/>
                </a:solidFill>
                <a:effectLst/>
                <a:latin typeface="Arial"/>
                <a:ea typeface="Arial"/>
                <a:cs typeface="Arial"/>
                <a:sym typeface="Arial"/>
              </a:rPr>
              <a:t>Se, de repente, o adolescente começa a ficar desatento e </a:t>
            </a:r>
            <a:r>
              <a:rPr lang="pt-BR" sz="1100" b="1" i="0" u="none" strike="noStrike" cap="none" dirty="0" smtClean="0">
                <a:solidFill>
                  <a:srgbClr val="000000"/>
                </a:solidFill>
                <a:effectLst/>
                <a:latin typeface="Arial"/>
                <a:ea typeface="Arial"/>
                <a:cs typeface="Arial"/>
                <a:sym typeface="Arial"/>
              </a:rPr>
              <a:t>as notas começam a cair</a:t>
            </a:r>
            <a:r>
              <a:rPr lang="pt-BR" sz="1100" b="0" i="0" u="none" strike="noStrike" cap="none" dirty="0" smtClean="0">
                <a:solidFill>
                  <a:srgbClr val="000000"/>
                </a:solidFill>
                <a:effectLst/>
                <a:latin typeface="Arial"/>
                <a:ea typeface="Arial"/>
                <a:cs typeface="Arial"/>
                <a:sym typeface="Arial"/>
              </a:rPr>
              <a:t> sem explicação, esse pode ser mais um sinal de alerta para a depressão. A </a:t>
            </a:r>
            <a:r>
              <a:rPr lang="pt-BR" sz="1100" b="1" i="0" u="none" strike="noStrike" cap="none" dirty="0" smtClean="0">
                <a:solidFill>
                  <a:srgbClr val="000000"/>
                </a:solidFill>
                <a:effectLst/>
                <a:latin typeface="Arial"/>
                <a:ea typeface="Arial"/>
                <a:cs typeface="Arial"/>
                <a:sym typeface="Arial"/>
              </a:rPr>
              <a:t>falta de concentração</a:t>
            </a:r>
            <a:r>
              <a:rPr lang="pt-BR" sz="1100" b="0" i="0" u="none" strike="noStrike" cap="none" dirty="0" smtClean="0">
                <a:solidFill>
                  <a:srgbClr val="000000"/>
                </a:solidFill>
                <a:effectLst/>
                <a:latin typeface="Arial"/>
                <a:ea typeface="Arial"/>
                <a:cs typeface="Arial"/>
                <a:sym typeface="Arial"/>
              </a:rPr>
              <a:t> pode estar ligada a excesso de pensamentos pouco úteis e à falta de motivação para se destacar em suas tarefas e compromissos.</a:t>
            </a:r>
          </a:p>
          <a:p>
            <a:r>
              <a:rPr lang="pt-BR" sz="1100" b="1" i="0" u="none" strike="noStrike" cap="none" dirty="0" smtClean="0">
                <a:solidFill>
                  <a:srgbClr val="000000"/>
                </a:solidFill>
                <a:effectLst/>
                <a:latin typeface="Arial"/>
                <a:ea typeface="Arial"/>
                <a:cs typeface="Arial"/>
                <a:sym typeface="Arial"/>
              </a:rPr>
              <a:t>5. Agressividade e irritabilidade - 6. Compulsão por comida</a:t>
            </a:r>
          </a:p>
          <a:p>
            <a:pPr marL="158750" lvl="0" indent="0">
              <a:buNone/>
            </a:pPr>
            <a:r>
              <a:rPr lang="pt-BR" sz="1100" b="1" i="0" u="none" strike="noStrike" cap="none" dirty="0" smtClean="0">
                <a:solidFill>
                  <a:srgbClr val="000000"/>
                </a:solidFill>
                <a:effectLst/>
                <a:latin typeface="Arial"/>
                <a:cs typeface="Arial"/>
                <a:sym typeface="Arial"/>
              </a:rPr>
              <a:t>COMO AJUDAR</a:t>
            </a:r>
            <a:r>
              <a:rPr lang="pt-BR" sz="1100" b="1" i="0" u="none" strike="noStrike" cap="none" baseline="0" dirty="0" smtClean="0">
                <a:solidFill>
                  <a:srgbClr val="000000"/>
                </a:solidFill>
                <a:effectLst/>
                <a:latin typeface="Arial"/>
                <a:cs typeface="Arial"/>
                <a:sym typeface="Arial"/>
              </a:rPr>
              <a:t> - </a:t>
            </a:r>
            <a:r>
              <a:rPr lang="pt-BR" sz="1100" b="0" i="0" u="none" strike="noStrike" cap="none" dirty="0" smtClean="0">
                <a:solidFill>
                  <a:srgbClr val="000000"/>
                </a:solidFill>
                <a:effectLst/>
                <a:latin typeface="Arial"/>
                <a:ea typeface="Arial"/>
                <a:cs typeface="Arial"/>
                <a:sym typeface="Arial"/>
              </a:rPr>
              <a:t>demonstre abertura para ouvir os sentimentos do adolescente;</a:t>
            </a:r>
          </a:p>
          <a:p>
            <a:pPr lvl="0"/>
            <a:r>
              <a:rPr lang="pt-BR" sz="1100" b="0" i="0" u="none" strike="noStrike" cap="none" dirty="0" smtClean="0">
                <a:solidFill>
                  <a:srgbClr val="000000"/>
                </a:solidFill>
                <a:effectLst/>
                <a:latin typeface="Arial"/>
                <a:ea typeface="Arial"/>
                <a:cs typeface="Arial"/>
                <a:sym typeface="Arial"/>
              </a:rPr>
              <a:t>informe-se sobre o que é a depressão na adolescência;</a:t>
            </a:r>
          </a:p>
          <a:p>
            <a:pPr lvl="0"/>
            <a:r>
              <a:rPr lang="pt-BR" sz="1100" b="0" i="0" u="none" strike="noStrike" cap="none" dirty="0" smtClean="0">
                <a:solidFill>
                  <a:srgbClr val="000000"/>
                </a:solidFill>
                <a:effectLst/>
                <a:latin typeface="Arial"/>
                <a:ea typeface="Arial"/>
                <a:cs typeface="Arial"/>
                <a:sym typeface="Arial"/>
              </a:rPr>
              <a:t>converse com a escola e tente entender o que está acontecendo;</a:t>
            </a:r>
          </a:p>
          <a:p>
            <a:pPr lvl="0"/>
            <a:r>
              <a:rPr lang="pt-BR" sz="1100" b="0" i="0" u="none" strike="noStrike" cap="none" dirty="0" smtClean="0">
                <a:solidFill>
                  <a:srgbClr val="000000"/>
                </a:solidFill>
                <a:effectLst/>
                <a:latin typeface="Arial"/>
                <a:ea typeface="Arial"/>
                <a:cs typeface="Arial"/>
                <a:sym typeface="Arial"/>
              </a:rPr>
              <a:t>procure um psiquiatra e/ou um psicoterapeuta de confiança;</a:t>
            </a:r>
          </a:p>
          <a:p>
            <a:pPr lvl="0"/>
            <a:r>
              <a:rPr lang="pt-BR" sz="1100" b="0" i="0" u="none" strike="noStrike" cap="none" dirty="0" smtClean="0">
                <a:solidFill>
                  <a:srgbClr val="000000"/>
                </a:solidFill>
                <a:effectLst/>
                <a:latin typeface="Arial"/>
                <a:ea typeface="Arial"/>
                <a:cs typeface="Arial"/>
                <a:sym typeface="Arial"/>
              </a:rPr>
              <a:t>trace uma estratégia de tratamento com esses profissionais;</a:t>
            </a:r>
          </a:p>
          <a:p>
            <a:pPr lvl="0"/>
            <a:r>
              <a:rPr lang="pt-BR" sz="1100" b="0" i="0" u="none" strike="noStrike" cap="none" dirty="0" smtClean="0">
                <a:solidFill>
                  <a:srgbClr val="000000"/>
                </a:solidFill>
                <a:effectLst/>
                <a:latin typeface="Arial"/>
                <a:ea typeface="Arial"/>
                <a:cs typeface="Arial"/>
                <a:sym typeface="Arial"/>
              </a:rPr>
              <a:t>acompanhe a rotina diária do adolescente;</a:t>
            </a:r>
          </a:p>
          <a:p>
            <a:pPr lvl="0"/>
            <a:r>
              <a:rPr lang="pt-BR" sz="1100" b="0" i="0" u="none" strike="noStrike" cap="none" dirty="0" smtClean="0">
                <a:solidFill>
                  <a:srgbClr val="000000"/>
                </a:solidFill>
                <a:effectLst/>
                <a:latin typeface="Arial"/>
                <a:ea typeface="Arial"/>
                <a:cs typeface="Arial"/>
                <a:sym typeface="Arial"/>
              </a:rPr>
              <a:t>ajude o adolescente a ter uma vida mais saudável (alimentação, dormir nos horários certos, exercitar-se etc.);</a:t>
            </a:r>
          </a:p>
          <a:p>
            <a:pPr lvl="0"/>
            <a:r>
              <a:rPr lang="pt-BR" sz="1100" b="0" i="0" u="none" strike="noStrike" cap="none" dirty="0" smtClean="0">
                <a:solidFill>
                  <a:srgbClr val="000000"/>
                </a:solidFill>
                <a:effectLst/>
                <a:latin typeface="Arial"/>
                <a:ea typeface="Arial"/>
                <a:cs typeface="Arial"/>
                <a:sym typeface="Arial"/>
              </a:rPr>
              <a:t>preste atenção aos hábitos, atividades e conteúdos que o adolescente consome, especialmente na internet;</a:t>
            </a:r>
          </a:p>
          <a:p>
            <a:pPr lvl="0"/>
            <a:r>
              <a:rPr lang="pt-BR" sz="1100" b="0" i="0" u="none" strike="noStrike" cap="none" dirty="0" smtClean="0">
                <a:solidFill>
                  <a:srgbClr val="000000"/>
                </a:solidFill>
                <a:effectLst/>
                <a:latin typeface="Arial"/>
                <a:ea typeface="Arial"/>
                <a:cs typeface="Arial"/>
                <a:sym typeface="Arial"/>
              </a:rPr>
              <a:t>tenha calma, paciência e empatia, mesmo nos momentos de maior descontrole.</a:t>
            </a:r>
          </a:p>
          <a:p>
            <a:endParaRPr lang="pt-BR" dirty="0"/>
          </a:p>
        </p:txBody>
      </p:sp>
    </p:spTree>
    <p:extLst>
      <p:ext uri="{BB962C8B-B14F-4D97-AF65-F5344CB8AC3E}">
        <p14:creationId xmlns:p14="http://schemas.microsoft.com/office/powerpoint/2010/main" val="2321578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1" i="0" u="none" strike="noStrike" cap="none" dirty="0" smtClean="0">
                <a:solidFill>
                  <a:srgbClr val="000000"/>
                </a:solidFill>
                <a:effectLst/>
                <a:latin typeface="Arial"/>
                <a:ea typeface="Arial"/>
                <a:cs typeface="Arial"/>
                <a:sym typeface="Arial"/>
              </a:rPr>
              <a:t>Tipos de </a:t>
            </a:r>
            <a:r>
              <a:rPr lang="pt-BR" sz="1100" b="1" i="1" u="none" strike="noStrike" cap="none" dirty="0" smtClean="0">
                <a:solidFill>
                  <a:srgbClr val="000000"/>
                </a:solidFill>
                <a:effectLst/>
                <a:latin typeface="Arial"/>
                <a:ea typeface="Arial"/>
                <a:cs typeface="Arial"/>
                <a:sym typeface="Arial"/>
              </a:rPr>
              <a:t>bullying</a:t>
            </a:r>
            <a:r>
              <a:rPr lang="pt-BR" sz="1100" b="1" i="0" u="none" strike="noStrike" cap="none" dirty="0" smtClean="0">
                <a:solidFill>
                  <a:srgbClr val="000000"/>
                </a:solidFill>
                <a:effectLst/>
                <a:latin typeface="Arial"/>
                <a:ea typeface="Arial"/>
                <a:cs typeface="Arial"/>
                <a:sym typeface="Arial"/>
              </a:rPr>
              <a:t>: </a:t>
            </a:r>
            <a:endParaRPr lang="pt-BR" sz="1100" b="0" i="0" u="none" strike="noStrike" cap="none" dirty="0" smtClean="0">
              <a:solidFill>
                <a:srgbClr val="000000"/>
              </a:solidFill>
              <a:effectLst/>
              <a:latin typeface="Arial"/>
              <a:ea typeface="Arial"/>
              <a:cs typeface="Arial"/>
              <a:sym typeface="Arial"/>
            </a:endParaRPr>
          </a:p>
          <a:p>
            <a:r>
              <a:rPr lang="pt-BR" sz="1100" b="1" i="0" u="none" strike="noStrike" cap="none" dirty="0" smtClean="0">
                <a:solidFill>
                  <a:srgbClr val="000000"/>
                </a:solidFill>
                <a:effectLst/>
                <a:latin typeface="Arial"/>
                <a:ea typeface="Arial"/>
                <a:cs typeface="Arial"/>
                <a:sym typeface="Arial"/>
              </a:rPr>
              <a:t>Físico - </a:t>
            </a:r>
            <a:r>
              <a:rPr lang="pt-BR" sz="1100" b="0" i="0" u="none" strike="noStrike" cap="none" dirty="0" smtClean="0">
                <a:solidFill>
                  <a:srgbClr val="000000"/>
                </a:solidFill>
                <a:effectLst/>
                <a:latin typeface="Arial"/>
                <a:ea typeface="Arial"/>
                <a:cs typeface="Arial"/>
                <a:sym typeface="Arial"/>
              </a:rPr>
              <a:t>Esse tipo de abuso é revelado por meio de </a:t>
            </a:r>
            <a:r>
              <a:rPr lang="pt-BR" sz="1100" b="1" i="0" u="none" strike="noStrike" cap="none" dirty="0" smtClean="0">
                <a:solidFill>
                  <a:srgbClr val="000000"/>
                </a:solidFill>
                <a:effectLst/>
                <a:latin typeface="Arial"/>
                <a:ea typeface="Arial"/>
                <a:cs typeface="Arial"/>
                <a:sym typeface="Arial"/>
              </a:rPr>
              <a:t>ataques físicos, como chutes, tapas, socos, empurrões, bloqueios de passagem e outras atitudes cujo toque confunde-se com força bruta</a:t>
            </a:r>
            <a:r>
              <a:rPr lang="pt-BR" sz="1100" b="0" i="0" u="none" strike="noStrike" cap="none" dirty="0" smtClean="0">
                <a:solidFill>
                  <a:srgbClr val="000000"/>
                </a:solidFill>
                <a:effectLst/>
                <a:latin typeface="Arial"/>
                <a:ea typeface="Arial"/>
                <a:cs typeface="Arial"/>
                <a:sym typeface="Arial"/>
              </a:rPr>
              <a:t>. Importante dizer que, muitas vezes, tais atitudes são encaradas como “brincadeiras entre colegas”, o que não é verdade, uma vez que violência nada tem a ver com descontração.</a:t>
            </a:r>
          </a:p>
          <a:p>
            <a:r>
              <a:rPr lang="pt-BR" sz="1100" b="1" i="0" u="none" strike="noStrike" cap="none" dirty="0" smtClean="0">
                <a:solidFill>
                  <a:srgbClr val="000000"/>
                </a:solidFill>
                <a:effectLst/>
                <a:latin typeface="Arial"/>
                <a:ea typeface="Arial"/>
                <a:cs typeface="Arial"/>
                <a:sym typeface="Arial"/>
              </a:rPr>
              <a:t>Social - </a:t>
            </a:r>
            <a:r>
              <a:rPr lang="pt-BR" sz="1100" b="0" i="0" u="none" strike="noStrike" cap="none" dirty="0" smtClean="0">
                <a:solidFill>
                  <a:srgbClr val="000000"/>
                </a:solidFill>
                <a:effectLst/>
                <a:latin typeface="Arial"/>
                <a:ea typeface="Arial"/>
                <a:cs typeface="Arial"/>
                <a:sym typeface="Arial"/>
              </a:rPr>
              <a:t>A prática de </a:t>
            </a:r>
            <a:r>
              <a:rPr lang="pt-BR" sz="1100" b="0" i="1" u="none" strike="noStrike" cap="none" dirty="0" smtClean="0">
                <a:solidFill>
                  <a:srgbClr val="000000"/>
                </a:solidFill>
                <a:effectLst/>
                <a:latin typeface="Arial"/>
                <a:ea typeface="Arial"/>
                <a:cs typeface="Arial"/>
                <a:sym typeface="Arial"/>
              </a:rPr>
              <a:t>bullying</a:t>
            </a:r>
            <a:r>
              <a:rPr lang="pt-BR" sz="1100" b="0" i="0" u="none" strike="noStrike" cap="none" dirty="0" smtClean="0">
                <a:solidFill>
                  <a:srgbClr val="000000"/>
                </a:solidFill>
                <a:effectLst/>
                <a:latin typeface="Arial"/>
                <a:ea typeface="Arial"/>
                <a:cs typeface="Arial"/>
                <a:sym typeface="Arial"/>
              </a:rPr>
              <a:t> social consiste em </a:t>
            </a:r>
            <a:r>
              <a:rPr lang="pt-BR" sz="1100" b="1" i="0" u="none" strike="noStrike" cap="none" dirty="0" smtClean="0">
                <a:solidFill>
                  <a:srgbClr val="000000"/>
                </a:solidFill>
                <a:effectLst/>
                <a:latin typeface="Arial"/>
                <a:ea typeface="Arial"/>
                <a:cs typeface="Arial"/>
                <a:sym typeface="Arial"/>
              </a:rPr>
              <a:t>excluir, ignorar ou isolar de maneira sistemática determinado estudante</a:t>
            </a:r>
            <a:r>
              <a:rPr lang="pt-BR" sz="1100" b="0" i="0" u="none" strike="noStrike" cap="none" dirty="0" smtClean="0">
                <a:solidFill>
                  <a:srgbClr val="000000"/>
                </a:solidFill>
                <a:effectLst/>
                <a:latin typeface="Arial"/>
                <a:ea typeface="Arial"/>
                <a:cs typeface="Arial"/>
                <a:sym typeface="Arial"/>
              </a:rPr>
              <a:t>. O isolamento social faz com que a vítima se torne gradualmente mais retraída e não queira mais frequentar a escola, visto que acredita que não tem valor e não é desejada em nenhum ambiente.</a:t>
            </a:r>
          </a:p>
          <a:p>
            <a:r>
              <a:rPr lang="pt-BR" sz="1100" b="1" i="0" u="none" strike="noStrike" cap="none" dirty="0" smtClean="0">
                <a:solidFill>
                  <a:srgbClr val="000000"/>
                </a:solidFill>
                <a:effectLst/>
                <a:latin typeface="Arial"/>
                <a:ea typeface="Arial"/>
                <a:cs typeface="Arial"/>
                <a:sym typeface="Arial"/>
              </a:rPr>
              <a:t>Psicológico - </a:t>
            </a:r>
            <a:r>
              <a:rPr lang="pt-BR" sz="1100" b="0" i="0" u="none" strike="noStrike" cap="none" dirty="0" smtClean="0">
                <a:solidFill>
                  <a:srgbClr val="000000"/>
                </a:solidFill>
                <a:effectLst/>
                <a:latin typeface="Arial"/>
                <a:ea typeface="Arial"/>
                <a:cs typeface="Arial"/>
                <a:sym typeface="Arial"/>
              </a:rPr>
              <a:t>O </a:t>
            </a:r>
            <a:r>
              <a:rPr lang="pt-BR" sz="1100" b="0" i="1" u="none" strike="noStrike" cap="none" dirty="0" smtClean="0">
                <a:solidFill>
                  <a:srgbClr val="000000"/>
                </a:solidFill>
                <a:effectLst/>
                <a:latin typeface="Arial"/>
                <a:ea typeface="Arial"/>
                <a:cs typeface="Arial"/>
                <a:sym typeface="Arial"/>
              </a:rPr>
              <a:t>bullying</a:t>
            </a:r>
            <a:r>
              <a:rPr lang="pt-BR" sz="1100" b="0" i="0" u="none" strike="noStrike" cap="none" dirty="0" smtClean="0">
                <a:solidFill>
                  <a:srgbClr val="000000"/>
                </a:solidFill>
                <a:effectLst/>
                <a:latin typeface="Arial"/>
                <a:ea typeface="Arial"/>
                <a:cs typeface="Arial"/>
                <a:sym typeface="Arial"/>
              </a:rPr>
              <a:t> psicológico é caracterizado por </a:t>
            </a:r>
            <a:r>
              <a:rPr lang="pt-BR" sz="1100" b="1" i="0" u="none" strike="noStrike" cap="none" dirty="0" smtClean="0">
                <a:solidFill>
                  <a:srgbClr val="000000"/>
                </a:solidFill>
                <a:effectLst/>
                <a:latin typeface="Arial"/>
                <a:ea typeface="Arial"/>
                <a:cs typeface="Arial"/>
                <a:sym typeface="Arial"/>
              </a:rPr>
              <a:t>manipulações, perseguições, chantagens, ameaças e discriminações</a:t>
            </a:r>
            <a:r>
              <a:rPr lang="pt-BR" sz="1100" b="0" i="0" u="none" strike="noStrike" cap="none" dirty="0" smtClean="0">
                <a:solidFill>
                  <a:srgbClr val="000000"/>
                </a:solidFill>
                <a:effectLst/>
                <a:latin typeface="Arial"/>
                <a:ea typeface="Arial"/>
                <a:cs typeface="Arial"/>
                <a:sym typeface="Arial"/>
              </a:rPr>
              <a:t> que as vítimas sofrem em virtude de sua cor de pele, aparência, religião, gênero, orientação sexual, situação socioeconômica ou outras razões. Ele é tão sério que pode desencadear quadros graves de fobia social, ansiedade e depressão em quem sofre essas agressões.</a:t>
            </a:r>
          </a:p>
          <a:p>
            <a:r>
              <a:rPr lang="pt-BR" sz="1100" b="1" i="0" u="none" strike="noStrike" cap="none" dirty="0" smtClean="0">
                <a:solidFill>
                  <a:srgbClr val="000000"/>
                </a:solidFill>
                <a:effectLst/>
                <a:latin typeface="Arial"/>
                <a:ea typeface="Arial"/>
                <a:cs typeface="Arial"/>
                <a:sym typeface="Arial"/>
              </a:rPr>
              <a:t>Verbal - </a:t>
            </a:r>
            <a:r>
              <a:rPr lang="pt-BR" sz="1100" b="0" i="0" u="none" strike="noStrike" cap="none" dirty="0" smtClean="0">
                <a:solidFill>
                  <a:srgbClr val="000000"/>
                </a:solidFill>
                <a:effectLst/>
                <a:latin typeface="Arial"/>
                <a:ea typeface="Arial"/>
                <a:cs typeface="Arial"/>
                <a:sym typeface="Arial"/>
              </a:rPr>
              <a:t>O verbal aparece nos </a:t>
            </a:r>
            <a:r>
              <a:rPr lang="pt-BR" sz="1100" b="1" i="0" u="none" strike="noStrike" cap="none" dirty="0" smtClean="0">
                <a:solidFill>
                  <a:srgbClr val="000000"/>
                </a:solidFill>
                <a:effectLst/>
                <a:latin typeface="Arial"/>
                <a:ea typeface="Arial"/>
                <a:cs typeface="Arial"/>
                <a:sym typeface="Arial"/>
              </a:rPr>
              <a:t>xingamentos, nas piadas ou nos rótulos</a:t>
            </a:r>
            <a:r>
              <a:rPr lang="pt-BR" sz="1100" b="0" i="0" u="none" strike="noStrike" cap="none" dirty="0" smtClean="0">
                <a:solidFill>
                  <a:srgbClr val="000000"/>
                </a:solidFill>
                <a:effectLst/>
                <a:latin typeface="Arial"/>
                <a:ea typeface="Arial"/>
                <a:cs typeface="Arial"/>
                <a:sym typeface="Arial"/>
              </a:rPr>
              <a:t>. Em casos assim, determinado adolescente, por ser considerado “fora do padrão” e não “pertencente” ao grupo, é perseguido pelos seus colegas por meio de </a:t>
            </a:r>
            <a:r>
              <a:rPr lang="pt-BR" sz="1100" b="1" i="0" u="none" strike="noStrike" cap="none" dirty="0" smtClean="0">
                <a:solidFill>
                  <a:srgbClr val="000000"/>
                </a:solidFill>
                <a:effectLst/>
                <a:latin typeface="Arial"/>
                <a:ea typeface="Arial"/>
                <a:cs typeface="Arial"/>
                <a:sym typeface="Arial"/>
              </a:rPr>
              <a:t>apelidos vexatórios</a:t>
            </a:r>
            <a:r>
              <a:rPr lang="pt-BR" sz="1100" b="0" i="0" u="none" strike="noStrike" cap="none" dirty="0" smtClean="0">
                <a:solidFill>
                  <a:srgbClr val="000000"/>
                </a:solidFill>
                <a:effectLst/>
                <a:latin typeface="Arial"/>
                <a:ea typeface="Arial"/>
                <a:cs typeface="Arial"/>
                <a:sym typeface="Arial"/>
              </a:rPr>
              <a:t>. As consequências são igualmente danosas: as vítimas podem se tornar adultos extremamente inseguros, dependentes, com dificuldades de estabelecer relações e com a saúde mental comprometida.</a:t>
            </a:r>
          </a:p>
          <a:p>
            <a:r>
              <a:rPr lang="pt-BR" sz="1100" b="1" i="0" u="none" strike="noStrike" cap="none" dirty="0" smtClean="0">
                <a:solidFill>
                  <a:srgbClr val="000000"/>
                </a:solidFill>
                <a:effectLst/>
                <a:latin typeface="Arial"/>
                <a:ea typeface="Arial"/>
                <a:cs typeface="Arial"/>
                <a:sym typeface="Arial"/>
              </a:rPr>
              <a:t>Material - Esconder, rasgar, danificar, sujar ou destruir objetos</a:t>
            </a:r>
            <a:r>
              <a:rPr lang="pt-BR" sz="1100" b="0" i="0" u="none" strike="noStrike" cap="none" dirty="0" smtClean="0">
                <a:solidFill>
                  <a:srgbClr val="000000"/>
                </a:solidFill>
                <a:effectLst/>
                <a:latin typeface="Arial"/>
                <a:ea typeface="Arial"/>
                <a:cs typeface="Arial"/>
                <a:sym typeface="Arial"/>
              </a:rPr>
              <a:t> da vítima são formas de intimidação classificadas como </a:t>
            </a:r>
            <a:r>
              <a:rPr lang="pt-BR" sz="1100" b="0" i="1" u="none" strike="noStrike" cap="none" dirty="0" smtClean="0">
                <a:solidFill>
                  <a:srgbClr val="000000"/>
                </a:solidFill>
                <a:effectLst/>
                <a:latin typeface="Arial"/>
                <a:ea typeface="Arial"/>
                <a:cs typeface="Arial"/>
                <a:sym typeface="Arial"/>
              </a:rPr>
              <a:t>bullying</a:t>
            </a:r>
            <a:r>
              <a:rPr lang="pt-BR" sz="1100" b="0" i="0" u="none" strike="noStrike" cap="none" dirty="0" smtClean="0">
                <a:solidFill>
                  <a:srgbClr val="000000"/>
                </a:solidFill>
                <a:effectLst/>
                <a:latin typeface="Arial"/>
                <a:ea typeface="Arial"/>
                <a:cs typeface="Arial"/>
                <a:sym typeface="Arial"/>
              </a:rPr>
              <a:t> material. O agressor acredita que, dessa maneira, ele se mostra superior, corajoso e perigoso não só para o colega agredido, como para todos os demais.</a:t>
            </a:r>
          </a:p>
          <a:p>
            <a:r>
              <a:rPr lang="pt-BR" sz="1100" b="1" i="1" u="none" strike="noStrike" cap="none" dirty="0" smtClean="0">
                <a:solidFill>
                  <a:srgbClr val="000000"/>
                </a:solidFill>
                <a:effectLst/>
                <a:latin typeface="Arial"/>
                <a:ea typeface="Arial"/>
                <a:cs typeface="Arial"/>
                <a:sym typeface="Arial"/>
              </a:rPr>
              <a:t>Cyberbullying</a:t>
            </a:r>
            <a:r>
              <a:rPr lang="pt-BR" sz="1100" b="1" i="0" u="none" strike="noStrike" cap="none" dirty="0" smtClean="0">
                <a:solidFill>
                  <a:srgbClr val="000000"/>
                </a:solidFill>
                <a:effectLst/>
                <a:latin typeface="Arial"/>
                <a:ea typeface="Arial"/>
                <a:cs typeface="Arial"/>
                <a:sym typeface="Arial"/>
              </a:rPr>
              <a:t> - </a:t>
            </a:r>
            <a:r>
              <a:rPr lang="pt-BR" sz="1100" b="0" i="0" u="none" strike="noStrike" cap="none" dirty="0" smtClean="0">
                <a:solidFill>
                  <a:srgbClr val="000000"/>
                </a:solidFill>
                <a:effectLst/>
                <a:latin typeface="Arial"/>
                <a:ea typeface="Arial"/>
                <a:cs typeface="Arial"/>
                <a:sym typeface="Arial"/>
              </a:rPr>
              <a:t>Escondidos atrás de uma tela e protegidos pelo anonimato, os agressores atacam outros estudantes com </a:t>
            </a:r>
            <a:r>
              <a:rPr lang="pt-BR" sz="1100" b="1" i="0" u="none" strike="noStrike" cap="none" dirty="0" smtClean="0">
                <a:solidFill>
                  <a:srgbClr val="000000"/>
                </a:solidFill>
                <a:effectLst/>
                <a:latin typeface="Arial"/>
                <a:ea typeface="Arial"/>
                <a:cs typeface="Arial"/>
                <a:sym typeface="Arial"/>
              </a:rPr>
              <a:t>fofocas, “</a:t>
            </a:r>
            <a:r>
              <a:rPr lang="pt-BR" sz="1100" b="1" i="0" u="none" strike="noStrike" cap="none" dirty="0" err="1" smtClean="0">
                <a:solidFill>
                  <a:srgbClr val="000000"/>
                </a:solidFill>
                <a:effectLst/>
                <a:latin typeface="Arial"/>
                <a:ea typeface="Arial"/>
                <a:cs typeface="Arial"/>
                <a:sym typeface="Arial"/>
              </a:rPr>
              <a:t>memes</a:t>
            </a:r>
            <a:r>
              <a:rPr lang="pt-BR" sz="1100" b="1" i="0" u="none" strike="noStrike" cap="none" dirty="0" smtClean="0">
                <a:solidFill>
                  <a:srgbClr val="000000"/>
                </a:solidFill>
                <a:effectLst/>
                <a:latin typeface="Arial"/>
                <a:ea typeface="Arial"/>
                <a:cs typeface="Arial"/>
                <a:sym typeface="Arial"/>
              </a:rPr>
              <a:t>”, imagens ou vídeos humilhantes exibidos em sites e redes sociais</a:t>
            </a:r>
            <a:r>
              <a:rPr lang="pt-BR" sz="1100" b="0" i="0" u="none" strike="noStrike" cap="none" dirty="0" smtClean="0">
                <a:solidFill>
                  <a:srgbClr val="000000"/>
                </a:solidFill>
                <a:effectLst/>
                <a:latin typeface="Arial"/>
                <a:ea typeface="Arial"/>
                <a:cs typeface="Arial"/>
                <a:sym typeface="Arial"/>
              </a:rPr>
              <a:t>. Esse tipo de </a:t>
            </a:r>
            <a:r>
              <a:rPr lang="pt-BR" sz="1100" b="0" i="1" u="none" strike="noStrike" cap="none" dirty="0" smtClean="0">
                <a:solidFill>
                  <a:srgbClr val="000000"/>
                </a:solidFill>
                <a:effectLst/>
                <a:latin typeface="Arial"/>
                <a:ea typeface="Arial"/>
                <a:cs typeface="Arial"/>
                <a:sym typeface="Arial"/>
              </a:rPr>
              <a:t>bullying</a:t>
            </a:r>
            <a:r>
              <a:rPr lang="pt-BR" sz="1100" b="0" i="0" u="none" strike="noStrike" cap="none" dirty="0" smtClean="0">
                <a:solidFill>
                  <a:srgbClr val="000000"/>
                </a:solidFill>
                <a:effectLst/>
                <a:latin typeface="Arial"/>
                <a:ea typeface="Arial"/>
                <a:cs typeface="Arial"/>
                <a:sym typeface="Arial"/>
              </a:rPr>
              <a:t> configura uma invasão de privacidade e causa sofrimento, temor e constrangimento.</a:t>
            </a:r>
          </a:p>
          <a:p>
            <a:endParaRPr lang="pt-BR" dirty="0"/>
          </a:p>
        </p:txBody>
      </p:sp>
    </p:spTree>
    <p:extLst>
      <p:ext uri="{BB962C8B-B14F-4D97-AF65-F5344CB8AC3E}">
        <p14:creationId xmlns:p14="http://schemas.microsoft.com/office/powerpoint/2010/main" val="3107859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a:blip r:embed="rId3"/>
          <a:stretch>
            <a:fillRect/>
          </a:stretch>
        </p:blipFill>
        <p:spPr>
          <a:xfrm>
            <a:off x="589936" y="4389189"/>
            <a:ext cx="1449094" cy="251639"/>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54473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7253160" y="4732158"/>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spTree>
    <p:extLst>
      <p:ext uri="{BB962C8B-B14F-4D97-AF65-F5344CB8AC3E}">
        <p14:creationId xmlns:p14="http://schemas.microsoft.com/office/powerpoint/2010/main" val="36252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428907231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443300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344170241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3671553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399563994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173682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402194865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303136762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9658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1515255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327F94B-B8EB-0471-704A-6D8654B86E2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1DA49114-1D1D-A0DC-3114-712B160C17CF}"/>
              </a:ext>
            </a:extLst>
          </p:cNvPr>
          <p:cNvPicPr>
            <a:picLocks noChangeAspect="1"/>
          </p:cNvPicPr>
          <p:nvPr userDrawn="1"/>
        </p:nvPicPr>
        <p:blipFill>
          <a:blip r:embed="rId3"/>
          <a:stretch>
            <a:fillRect/>
          </a:stretch>
        </p:blipFill>
        <p:spPr>
          <a:xfrm>
            <a:off x="4956559" y="4586513"/>
            <a:ext cx="1575003" cy="273504"/>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883279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612162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3113801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rotWithShape="1">
          <a:blip r:embed="rId3"/>
          <a:srcRect r="43577" b="-25726"/>
          <a:stretch/>
        </p:blipFill>
        <p:spPr>
          <a:xfrm>
            <a:off x="230341" y="4409737"/>
            <a:ext cx="817624" cy="316375"/>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1301958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3771191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570849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2633853030"/>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1934833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329985" y="269741"/>
            <a:ext cx="1449094" cy="251639"/>
          </a:xfrm>
          <a:prstGeom prst="rect">
            <a:avLst/>
          </a:prstGeom>
        </p:spPr>
      </p:pic>
    </p:spTree>
    <p:extLst>
      <p:ext uri="{BB962C8B-B14F-4D97-AF65-F5344CB8AC3E}">
        <p14:creationId xmlns:p14="http://schemas.microsoft.com/office/powerpoint/2010/main" val="265162388"/>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82118" y="179830"/>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1" y="0"/>
            <a:ext cx="4000499" cy="5143499"/>
          </a:xfrm>
        </p:spPr>
        <p:txBody>
          <a:bodyPr/>
          <a:lstStyle/>
          <a:p>
            <a:endParaRPr lang="pt-BR"/>
          </a:p>
        </p:txBody>
      </p:sp>
    </p:spTree>
    <p:extLst>
      <p:ext uri="{BB962C8B-B14F-4D97-AF65-F5344CB8AC3E}">
        <p14:creationId xmlns:p14="http://schemas.microsoft.com/office/powerpoint/2010/main" val="4035490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40925490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246188" y="149884"/>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0" y="0"/>
            <a:ext cx="4000499" cy="5143499"/>
          </a:xfrm>
        </p:spPr>
        <p:txBody>
          <a:bodyPr/>
          <a:lstStyle/>
          <a:p>
            <a:endParaRPr lang="pt-BR" dirty="0"/>
          </a:p>
        </p:txBody>
      </p:sp>
    </p:spTree>
    <p:extLst>
      <p:ext uri="{BB962C8B-B14F-4D97-AF65-F5344CB8AC3E}">
        <p14:creationId xmlns:p14="http://schemas.microsoft.com/office/powerpoint/2010/main" val="73726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33301423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291223478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3239461"/>
            <a:ext cx="1315092" cy="1904039"/>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404879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94190745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579303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1724189700"/>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385501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119259754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1951595028"/>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40246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923312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96447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4046446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128800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350073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795664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025907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2925712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587395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246357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11021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117823728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a:p>
        </p:txBody>
      </p:sp>
    </p:spTree>
    <p:extLst>
      <p:ext uri="{BB962C8B-B14F-4D97-AF65-F5344CB8AC3E}">
        <p14:creationId xmlns:p14="http://schemas.microsoft.com/office/powerpoint/2010/main" val="120395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5990710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60" r:id="rId1"/>
    <p:sldLayoutId id="2147483664" r:id="rId2"/>
    <p:sldLayoutId id="2147483661" r:id="rId3"/>
    <p:sldLayoutId id="2147483662" r:id="rId4"/>
    <p:sldLayoutId id="2147483677" r:id="rId5"/>
    <p:sldLayoutId id="2147483651" r:id="rId6"/>
    <p:sldLayoutId id="2147483713" r:id="rId7"/>
    <p:sldLayoutId id="2147483714" r:id="rId8"/>
    <p:sldLayoutId id="2147483757" r:id="rId9"/>
    <p:sldLayoutId id="2147483780" r:id="rId10"/>
    <p:sldLayoutId id="2147483781" r:id="rId11"/>
    <p:sldLayoutId id="2147483678" r:id="rId12"/>
    <p:sldLayoutId id="2147483782" r:id="rId13"/>
    <p:sldLayoutId id="2147483711" r:id="rId14"/>
    <p:sldLayoutId id="2147483784" r:id="rId15"/>
    <p:sldLayoutId id="2147483783" r:id="rId16"/>
    <p:sldLayoutId id="2147483787" r:id="rId17"/>
    <p:sldLayoutId id="2147483788" r:id="rId18"/>
    <p:sldLayoutId id="2147483789" r:id="rId19"/>
    <p:sldLayoutId id="2147483650" r:id="rId20"/>
    <p:sldLayoutId id="2147483790" r:id="rId21"/>
    <p:sldLayoutId id="2147483712" r:id="rId22"/>
    <p:sldLayoutId id="2147483652" r:id="rId23"/>
    <p:sldLayoutId id="2147483653" r:id="rId24"/>
    <p:sldLayoutId id="2147483654" r:id="rId25"/>
    <p:sldLayoutId id="2147483655" r:id="rId26"/>
    <p:sldLayoutId id="2147483656" r:id="rId27"/>
    <p:sldLayoutId id="2147483657" r:id="rId28"/>
    <p:sldLayoutId id="214748365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281374747"/>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youtu.be/G3JeXhz8YuQ"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uzYexKhRs3I" TargetMode="External"/><Relationship Id="rId2" Type="http://schemas.openxmlformats.org/officeDocument/2006/relationships/hyperlink" Target="https://youtu.be/3SF-TDlNUzY"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escoladainteligencia.com.br/empatia-nascemos-com-ela-ou-a-construimos/" TargetMode="External"/><Relationship Id="rId2" Type="http://schemas.openxmlformats.org/officeDocument/2006/relationships/hyperlink" Target="http://escoladainteligencia.com.br/em-casos-de-bullying-agressor-precisa-de-tanta-atencao-quanto-a-vitima/" TargetMode="External"/><Relationship Id="rId1" Type="http://schemas.openxmlformats.org/officeDocument/2006/relationships/slideLayout" Target="../slideLayouts/slideLayout7.xml"/><Relationship Id="rId5" Type="http://schemas.openxmlformats.org/officeDocument/2006/relationships/hyperlink" Target="https://youtu.be/rI8dXXUGZ3o" TargetMode="External"/><Relationship Id="rId4" Type="http://schemas.openxmlformats.org/officeDocument/2006/relationships/hyperlink" Target="https://youtu.be/qbCJfUnhwBI"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lwveIEvOda8?list=PLxVoVzdOJcEyiZBkxardl65i4hXHrGWts&amp;t=419"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youtu.be/F5iq6CDAYww" TargetMode="External"/><Relationship Id="rId4" Type="http://schemas.openxmlformats.org/officeDocument/2006/relationships/hyperlink" Target="https://youtu.be/FIjHWV5qVvw?list=PLxVoVzdOJcEyiZBkxardl65i4hXHrGWts&amp;t=25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endParaRPr lang="pt-BR"/>
          </a:p>
        </p:txBody>
      </p:sp>
      <p:sp>
        <p:nvSpPr>
          <p:cNvPr id="3" name="Espaço Reservado para Texto 2"/>
          <p:cNvSpPr>
            <a:spLocks noGrp="1"/>
          </p:cNvSpPr>
          <p:nvPr>
            <p:ph type="body" sz="quarter" idx="14"/>
          </p:nvPr>
        </p:nvSpPr>
        <p:spPr/>
        <p:txBody>
          <a:bodyPr/>
          <a:lstStyle/>
          <a:p>
            <a:endParaRPr lang="pt-BR" dirty="0"/>
          </a:p>
        </p:txBody>
      </p:sp>
      <p:sp>
        <p:nvSpPr>
          <p:cNvPr id="6" name="CaixaDeTexto 5"/>
          <p:cNvSpPr txBox="1"/>
          <p:nvPr/>
        </p:nvSpPr>
        <p:spPr>
          <a:xfrm>
            <a:off x="4012442" y="1187355"/>
            <a:ext cx="36166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smtClean="0">
                <a:ln>
                  <a:noFill/>
                </a:ln>
                <a:solidFill>
                  <a:srgbClr val="FFFFFF"/>
                </a:solidFill>
                <a:effectLst/>
                <a:uLnTx/>
                <a:uFillTx/>
                <a:latin typeface="Syncopate" panose="02060507000000020003" pitchFamily="18" charset="0"/>
                <a:cs typeface="Arial"/>
                <a:sym typeface="Arial"/>
              </a:rPr>
              <a:t>Fase infantil</a:t>
            </a:r>
            <a:endParaRPr kumimoji="0" lang="pt-BR" sz="1800" b="0" i="0" u="none" strike="noStrike" kern="0" cap="none" spc="0" normalizeH="0" baseline="0" noProof="0" dirty="0">
              <a:ln>
                <a:noFill/>
              </a:ln>
              <a:solidFill>
                <a:srgbClr val="FFFFFF"/>
              </a:solidFill>
              <a:effectLst/>
              <a:uLnTx/>
              <a:uFillTx/>
              <a:latin typeface="Syncopate" panose="02060507000000020003" pitchFamily="18" charset="0"/>
              <a:cs typeface="Arial"/>
              <a:sym typeface="Arial"/>
            </a:endParaRPr>
          </a:p>
        </p:txBody>
      </p:sp>
      <p:pic>
        <p:nvPicPr>
          <p:cNvPr id="5" name="Imagem 4"/>
          <p:cNvPicPr>
            <a:picLocks noChangeAspect="1"/>
          </p:cNvPicPr>
          <p:nvPr/>
        </p:nvPicPr>
        <p:blipFill>
          <a:blip r:embed="rId3"/>
          <a:stretch>
            <a:fillRect/>
          </a:stretch>
        </p:blipFill>
        <p:spPr>
          <a:xfrm>
            <a:off x="1828800" y="0"/>
            <a:ext cx="7315200" cy="5166936"/>
          </a:xfrm>
          <a:prstGeom prst="rect">
            <a:avLst/>
          </a:prstGeom>
        </p:spPr>
      </p:pic>
    </p:spTree>
    <p:extLst>
      <p:ext uri="{BB962C8B-B14F-4D97-AF65-F5344CB8AC3E}">
        <p14:creationId xmlns:p14="http://schemas.microsoft.com/office/powerpoint/2010/main" val="4290253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CCE92-D9C7-5692-581B-937DCBE52EF9}"/>
              </a:ext>
            </a:extLst>
          </p:cNvPr>
          <p:cNvSpPr>
            <a:spLocks noGrp="1"/>
          </p:cNvSpPr>
          <p:nvPr>
            <p:ph type="title"/>
          </p:nvPr>
        </p:nvSpPr>
        <p:spPr>
          <a:xfrm>
            <a:off x="156715" y="855621"/>
            <a:ext cx="4708960" cy="625760"/>
          </a:xfrm>
        </p:spPr>
        <p:txBody>
          <a:bodyPr>
            <a:noAutofit/>
          </a:bodyPr>
          <a:lstStyle/>
          <a:p>
            <a:r>
              <a:rPr lang="pt-BR" sz="3200" dirty="0" smtClean="0"/>
              <a:t>ansiedade</a:t>
            </a:r>
            <a:endParaRPr lang="pt-BR" sz="3200" dirty="0"/>
          </a:p>
        </p:txBody>
      </p:sp>
      <p:sp>
        <p:nvSpPr>
          <p:cNvPr id="3" name="Espaço Reservado para Texto 2">
            <a:extLst>
              <a:ext uri="{FF2B5EF4-FFF2-40B4-BE49-F238E27FC236}">
                <a16:creationId xmlns:a16="http://schemas.microsoft.com/office/drawing/2014/main" id="{C924C567-79F5-2065-DDEC-395016AC09A8}"/>
              </a:ext>
            </a:extLst>
          </p:cNvPr>
          <p:cNvSpPr>
            <a:spLocks noGrp="1"/>
          </p:cNvSpPr>
          <p:nvPr>
            <p:ph type="body" idx="1"/>
          </p:nvPr>
        </p:nvSpPr>
        <p:spPr>
          <a:xfrm>
            <a:off x="1022888" y="1847601"/>
            <a:ext cx="3905574" cy="2290446"/>
          </a:xfrm>
        </p:spPr>
        <p:txBody>
          <a:bodyPr>
            <a:normAutofit/>
          </a:bodyPr>
          <a:lstStyle/>
          <a:p>
            <a:pPr marL="482600" indent="-342900">
              <a:spcBef>
                <a:spcPts val="1800"/>
              </a:spcBef>
              <a:spcAft>
                <a:spcPts val="1200"/>
              </a:spcAft>
              <a:buFont typeface="Wingdings" panose="05000000000000000000" pitchFamily="2" charset="2"/>
              <a:buChar char="Ø"/>
            </a:pPr>
            <a:r>
              <a:rPr lang="pt-BR" sz="3200" dirty="0" smtClean="0">
                <a:solidFill>
                  <a:schemeClr val="tx1"/>
                </a:solidFill>
                <a:cs typeface="Oswald"/>
                <a:sym typeface="Oswald"/>
              </a:rPr>
              <a:t>SINAIS</a:t>
            </a:r>
          </a:p>
          <a:p>
            <a:pPr marL="482600" indent="-342900">
              <a:spcBef>
                <a:spcPts val="1800"/>
              </a:spcBef>
              <a:spcAft>
                <a:spcPts val="1200"/>
              </a:spcAft>
              <a:buFont typeface="Wingdings" panose="05000000000000000000" pitchFamily="2" charset="2"/>
              <a:buChar char="Ø"/>
            </a:pPr>
            <a:r>
              <a:rPr lang="pt-BR" sz="3200" dirty="0" smtClean="0">
                <a:solidFill>
                  <a:schemeClr val="tx1"/>
                </a:solidFill>
                <a:sym typeface="Oswald"/>
              </a:rPr>
              <a:t>COMO AJUDAR</a:t>
            </a:r>
            <a:endParaRPr lang="pt-BR" sz="3200" dirty="0"/>
          </a:p>
        </p:txBody>
      </p:sp>
      <p:pic>
        <p:nvPicPr>
          <p:cNvPr id="5" name="Espaço Reservado para Imagem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3" b="7143"/>
          <a:stretch>
            <a:fillRect/>
          </a:stretch>
        </p:blipFill>
        <p:spPr/>
      </p:pic>
    </p:spTree>
    <p:extLst>
      <p:ext uri="{BB962C8B-B14F-4D97-AF65-F5344CB8AC3E}">
        <p14:creationId xmlns:p14="http://schemas.microsoft.com/office/powerpoint/2010/main" val="67830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671CA1-B10F-F7FB-824C-6A330E7A6982}"/>
              </a:ext>
            </a:extLst>
          </p:cNvPr>
          <p:cNvSpPr>
            <a:spLocks noGrp="1"/>
          </p:cNvSpPr>
          <p:nvPr>
            <p:ph type="title"/>
          </p:nvPr>
        </p:nvSpPr>
        <p:spPr>
          <a:xfrm>
            <a:off x="203211" y="712759"/>
            <a:ext cx="4708960" cy="642546"/>
          </a:xfrm>
        </p:spPr>
        <p:txBody>
          <a:bodyPr>
            <a:noAutofit/>
          </a:bodyPr>
          <a:lstStyle/>
          <a:p>
            <a:r>
              <a:rPr lang="pt-BR" sz="3200" dirty="0" smtClean="0"/>
              <a:t>Depressão</a:t>
            </a:r>
            <a:endParaRPr lang="pt-BR" sz="3200" dirty="0"/>
          </a:p>
        </p:txBody>
      </p:sp>
      <p:sp>
        <p:nvSpPr>
          <p:cNvPr id="3" name="Espaço Reservado para Texto 2">
            <a:extLst>
              <a:ext uri="{FF2B5EF4-FFF2-40B4-BE49-F238E27FC236}">
                <a16:creationId xmlns:a16="http://schemas.microsoft.com/office/drawing/2014/main" id="{0C7D3570-5C53-85A8-7F13-3AFA4A2CC5E6}"/>
              </a:ext>
            </a:extLst>
          </p:cNvPr>
          <p:cNvSpPr>
            <a:spLocks noGrp="1"/>
          </p:cNvSpPr>
          <p:nvPr>
            <p:ph type="body" idx="1"/>
          </p:nvPr>
        </p:nvSpPr>
        <p:spPr>
          <a:xfrm>
            <a:off x="991890" y="1789257"/>
            <a:ext cx="3920279" cy="2441781"/>
          </a:xfrm>
        </p:spPr>
        <p:txBody>
          <a:bodyPr>
            <a:normAutofit/>
          </a:bodyPr>
          <a:lstStyle/>
          <a:p>
            <a:pPr marL="482600" indent="-342900">
              <a:buFont typeface="Wingdings" panose="05000000000000000000" pitchFamily="2" charset="2"/>
              <a:buChar char="Ø"/>
            </a:pPr>
            <a:r>
              <a:rPr lang="pt-BR" sz="3200" dirty="0" smtClean="0">
                <a:latin typeface="Inter Medium" panose="02000503000000020004" pitchFamily="2" charset="0"/>
                <a:ea typeface="Inter Medium" panose="02000503000000020004" pitchFamily="2" charset="0"/>
                <a:cs typeface="Oswald"/>
                <a:sym typeface="Oswald"/>
              </a:rPr>
              <a:t>SINAIS </a:t>
            </a:r>
          </a:p>
          <a:p>
            <a:pPr marL="482600" indent="-342900">
              <a:buFont typeface="Wingdings" panose="05000000000000000000" pitchFamily="2" charset="2"/>
              <a:buChar char="Ø"/>
            </a:pPr>
            <a:endParaRPr lang="pt-BR" sz="3200" dirty="0">
              <a:latin typeface="Inter Medium" panose="02000503000000020004" pitchFamily="2" charset="0"/>
              <a:ea typeface="Inter Medium" panose="02000503000000020004" pitchFamily="2" charset="0"/>
              <a:cs typeface="Oswald"/>
              <a:sym typeface="Oswald"/>
            </a:endParaRPr>
          </a:p>
          <a:p>
            <a:pPr marL="482600" indent="-342900">
              <a:buFont typeface="Wingdings" panose="05000000000000000000" pitchFamily="2" charset="2"/>
              <a:buChar char="Ø"/>
            </a:pPr>
            <a:r>
              <a:rPr lang="pt-BR" sz="3200" dirty="0" smtClean="0">
                <a:latin typeface="Inter Medium" panose="02000503000000020004" pitchFamily="2" charset="0"/>
                <a:ea typeface="Inter Medium" panose="02000503000000020004" pitchFamily="2" charset="0"/>
                <a:cs typeface="Oswald"/>
                <a:sym typeface="Oswald"/>
              </a:rPr>
              <a:t>COMO AJUDAR</a:t>
            </a:r>
            <a:endParaRPr lang="pt-BR" sz="3200" dirty="0">
              <a:latin typeface="Inter Medium" panose="02000503000000020004" pitchFamily="2" charset="0"/>
              <a:ea typeface="Inter Medium" panose="02000503000000020004" pitchFamily="2" charset="0"/>
              <a:cs typeface="Oswald"/>
              <a:sym typeface="Oswald"/>
            </a:endParaRPr>
          </a:p>
        </p:txBody>
      </p:sp>
      <p:pic>
        <p:nvPicPr>
          <p:cNvPr id="8" name="Espaço Reservado para Imagem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3" b="7143"/>
          <a:stretch>
            <a:fillRect/>
          </a:stretch>
        </p:blipFill>
        <p:spPr/>
      </p:pic>
    </p:spTree>
    <p:extLst>
      <p:ext uri="{BB962C8B-B14F-4D97-AF65-F5344CB8AC3E}">
        <p14:creationId xmlns:p14="http://schemas.microsoft.com/office/powerpoint/2010/main" val="121911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p:cNvPicPr>
            <a:picLocks noGrp="1" noChangeAspect="1"/>
          </p:cNvPicPr>
          <p:nvPr>
            <p:ph type="pic" sz="quarter" idx="13"/>
          </p:nvPr>
        </p:nvPicPr>
        <p:blipFill>
          <a:blip r:embed="rId3"/>
          <a:srcRect t="7120" b="7120"/>
          <a:stretch>
            <a:fillRect/>
          </a:stretch>
        </p:blipFill>
        <p:spPr>
          <a:prstGeom prst="rect">
            <a:avLst/>
          </a:prstGeom>
        </p:spPr>
      </p:pic>
      <p:sp>
        <p:nvSpPr>
          <p:cNvPr id="3" name="Título 2">
            <a:extLst>
              <a:ext uri="{FF2B5EF4-FFF2-40B4-BE49-F238E27FC236}">
                <a16:creationId xmlns:a16="http://schemas.microsoft.com/office/drawing/2014/main" id="{5E78B743-914D-AA56-E5D8-2256752905B9}"/>
              </a:ext>
            </a:extLst>
          </p:cNvPr>
          <p:cNvSpPr>
            <a:spLocks noGrp="1"/>
          </p:cNvSpPr>
          <p:nvPr>
            <p:ph type="title"/>
          </p:nvPr>
        </p:nvSpPr>
        <p:spPr>
          <a:xfrm>
            <a:off x="4000500" y="139700"/>
            <a:ext cx="4076700" cy="1104900"/>
          </a:xfrm>
        </p:spPr>
        <p:txBody>
          <a:bodyPr>
            <a:noAutofit/>
          </a:bodyPr>
          <a:lstStyle/>
          <a:p>
            <a:r>
              <a:rPr lang="pt-BR" sz="3200" dirty="0" smtClean="0">
                <a:solidFill>
                  <a:schemeClr val="tx1"/>
                </a:solidFill>
              </a:rPr>
              <a:t>BULLYING</a:t>
            </a:r>
            <a:endParaRPr lang="pt-BR" sz="3200" dirty="0">
              <a:solidFill>
                <a:schemeClr val="tx1"/>
              </a:solidFill>
            </a:endParaRPr>
          </a:p>
        </p:txBody>
      </p:sp>
      <p:sp>
        <p:nvSpPr>
          <p:cNvPr id="6" name="Espaço Reservado para Texto 2">
            <a:extLst>
              <a:ext uri="{FF2B5EF4-FFF2-40B4-BE49-F238E27FC236}">
                <a16:creationId xmlns:a16="http://schemas.microsoft.com/office/drawing/2014/main" id="{C924C567-79F5-2065-DDEC-395016AC09A8}"/>
              </a:ext>
            </a:extLst>
          </p:cNvPr>
          <p:cNvSpPr txBox="1">
            <a:spLocks/>
          </p:cNvSpPr>
          <p:nvPr/>
        </p:nvSpPr>
        <p:spPr>
          <a:xfrm>
            <a:off x="4256221" y="963122"/>
            <a:ext cx="3905574" cy="34993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139700" marR="0" lvl="0" indent="0" algn="l" rtl="0">
              <a:lnSpc>
                <a:spcPct val="100000"/>
              </a:lnSpc>
              <a:spcBef>
                <a:spcPts val="0"/>
              </a:spcBef>
              <a:spcAft>
                <a:spcPts val="600"/>
              </a:spcAft>
              <a:buClr>
                <a:schemeClr val="dk2"/>
              </a:buClr>
              <a:buSzPts val="1400"/>
              <a:buFont typeface="Arial"/>
              <a:buNone/>
              <a:defRPr sz="2400" b="0" i="0" u="none" strike="noStrike" cap="none">
                <a:solidFill>
                  <a:schemeClr val="dk2"/>
                </a:solidFill>
                <a:latin typeface="Inter" panose="02000503000000020004" pitchFamily="2" charset="0"/>
                <a:ea typeface="Inter" panose="02000503000000020004"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596900" indent="-457200">
              <a:buFont typeface="Wingdings" panose="05000000000000000000" pitchFamily="2" charset="2"/>
              <a:buChar char="q"/>
            </a:pP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Físico </a:t>
            </a:r>
          </a:p>
          <a:p>
            <a:pPr marL="596900" indent="-457200">
              <a:buFont typeface="Wingdings" panose="05000000000000000000" pitchFamily="2" charset="2"/>
              <a:buChar char="q"/>
            </a:pP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Social </a:t>
            </a:r>
            <a:endParaRPr lang="pt-BR" sz="2800" dirty="0">
              <a:solidFill>
                <a:schemeClr val="tx1"/>
              </a:solidFill>
              <a:latin typeface="Inter Medium" panose="02000503000000020004" pitchFamily="2" charset="0"/>
              <a:ea typeface="Inter Medium" panose="02000503000000020004" pitchFamily="2" charset="0"/>
              <a:cs typeface="Oswald"/>
              <a:sym typeface="Oswald"/>
            </a:endParaRPr>
          </a:p>
          <a:p>
            <a:pPr marL="596900" indent="-457200">
              <a:buFont typeface="Wingdings" panose="05000000000000000000" pitchFamily="2" charset="2"/>
              <a:buChar char="q"/>
            </a:pP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 Psicológico </a:t>
            </a:r>
          </a:p>
          <a:p>
            <a:pPr marL="596900" indent="-457200">
              <a:buFont typeface="Wingdings" panose="05000000000000000000" pitchFamily="2" charset="2"/>
              <a:buChar char="q"/>
            </a:pP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 Verbal </a:t>
            </a:r>
          </a:p>
          <a:p>
            <a:pPr marL="596900" indent="-457200">
              <a:buFont typeface="Wingdings" panose="05000000000000000000" pitchFamily="2" charset="2"/>
              <a:buChar char="q"/>
            </a:pP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Material </a:t>
            </a:r>
          </a:p>
          <a:p>
            <a:pPr marL="596900" indent="-457200">
              <a:buFont typeface="Wingdings" panose="05000000000000000000" pitchFamily="2" charset="2"/>
              <a:buChar char="q"/>
            </a:pPr>
            <a:r>
              <a:rPr lang="pt-BR" sz="2800" i="1" dirty="0" smtClean="0">
                <a:solidFill>
                  <a:srgbClr val="000000"/>
                </a:solidFill>
                <a:latin typeface="Inter Medium" panose="02000503000000020004" pitchFamily="2" charset="0"/>
                <a:ea typeface="Inter Medium" panose="02000503000000020004" pitchFamily="2" charset="0"/>
              </a:rPr>
              <a:t>Cyberbullying</a:t>
            </a:r>
            <a:r>
              <a:rPr lang="pt-BR" sz="2800" dirty="0" smtClean="0">
                <a:solidFill>
                  <a:srgbClr val="000000"/>
                </a:solidFill>
                <a:latin typeface="Inter Medium" panose="02000503000000020004" pitchFamily="2" charset="0"/>
                <a:ea typeface="Inter Medium" panose="02000503000000020004" pitchFamily="2" charset="0"/>
              </a:rPr>
              <a:t> </a:t>
            </a: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 </a:t>
            </a:r>
          </a:p>
        </p:txBody>
      </p:sp>
    </p:spTree>
    <p:extLst>
      <p:ext uri="{BB962C8B-B14F-4D97-AF65-F5344CB8AC3E}">
        <p14:creationId xmlns:p14="http://schemas.microsoft.com/office/powerpoint/2010/main" val="37616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E78B743-914D-AA56-E5D8-2256752905B9}"/>
              </a:ext>
            </a:extLst>
          </p:cNvPr>
          <p:cNvSpPr>
            <a:spLocks noGrp="1"/>
          </p:cNvSpPr>
          <p:nvPr>
            <p:ph type="title"/>
          </p:nvPr>
        </p:nvSpPr>
        <p:spPr/>
        <p:txBody>
          <a:bodyPr>
            <a:noAutofit/>
          </a:bodyPr>
          <a:lstStyle/>
          <a:p>
            <a:r>
              <a:rPr lang="pt-BR" sz="3200" dirty="0" smtClean="0">
                <a:solidFill>
                  <a:srgbClr val="04AF4B"/>
                </a:solidFill>
              </a:rPr>
              <a:t>BULLYING</a:t>
            </a:r>
            <a:endParaRPr lang="pt-BR" sz="3200" dirty="0">
              <a:solidFill>
                <a:srgbClr val="04AF4B"/>
              </a:solidFill>
            </a:endParaRPr>
          </a:p>
        </p:txBody>
      </p:sp>
      <p:pic>
        <p:nvPicPr>
          <p:cNvPr id="5" name="Espaço Reservado para Imagem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3" b="7143"/>
          <a:stretch>
            <a:fillRect/>
          </a:stretch>
        </p:blipFill>
        <p:spPr/>
      </p:pic>
      <p:sp>
        <p:nvSpPr>
          <p:cNvPr id="6" name="Espaço Reservado para Texto 2">
            <a:extLst>
              <a:ext uri="{FF2B5EF4-FFF2-40B4-BE49-F238E27FC236}">
                <a16:creationId xmlns:a16="http://schemas.microsoft.com/office/drawing/2014/main" id="{C924C567-79F5-2065-DDEC-395016AC09A8}"/>
              </a:ext>
            </a:extLst>
          </p:cNvPr>
          <p:cNvSpPr txBox="1">
            <a:spLocks/>
          </p:cNvSpPr>
          <p:nvPr/>
        </p:nvSpPr>
        <p:spPr>
          <a:xfrm>
            <a:off x="5084735" y="1236710"/>
            <a:ext cx="3905574" cy="26624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139700" marR="0" lvl="0" indent="0" algn="l" rtl="0">
              <a:lnSpc>
                <a:spcPct val="100000"/>
              </a:lnSpc>
              <a:spcBef>
                <a:spcPts val="0"/>
              </a:spcBef>
              <a:spcAft>
                <a:spcPts val="600"/>
              </a:spcAft>
              <a:buClr>
                <a:schemeClr val="dk2"/>
              </a:buClr>
              <a:buSzPts val="1400"/>
              <a:buFont typeface="Arial"/>
              <a:buNone/>
              <a:defRPr sz="2400" b="0" i="0" u="none" strike="noStrike" cap="none">
                <a:solidFill>
                  <a:schemeClr val="dk2"/>
                </a:solidFill>
                <a:latin typeface="Inter" panose="02000503000000020004" pitchFamily="2" charset="0"/>
                <a:ea typeface="Inter" panose="02000503000000020004"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596900" indent="-457200">
              <a:spcBef>
                <a:spcPts val="600"/>
              </a:spcBef>
              <a:buFont typeface="Wingdings" panose="05000000000000000000" pitchFamily="2" charset="2"/>
              <a:buChar char="q"/>
            </a:pP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Vítima</a:t>
            </a:r>
          </a:p>
          <a:p>
            <a:pPr marL="596900" indent="-457200">
              <a:spcBef>
                <a:spcPts val="600"/>
              </a:spcBef>
              <a:buFont typeface="Wingdings" panose="05000000000000000000" pitchFamily="2" charset="2"/>
              <a:buChar char="q"/>
            </a:pP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Agressor</a:t>
            </a:r>
          </a:p>
          <a:p>
            <a:pPr marL="596900" indent="-457200">
              <a:spcBef>
                <a:spcPts val="600"/>
              </a:spcBef>
              <a:buFont typeface="Wingdings" panose="05000000000000000000" pitchFamily="2" charset="2"/>
              <a:buChar char="q"/>
            </a:pPr>
            <a:r>
              <a:rPr lang="pt-BR" sz="2800" dirty="0" smtClean="0">
                <a:solidFill>
                  <a:schemeClr val="tx1"/>
                </a:solidFill>
                <a:latin typeface="Inter Medium" panose="02000503000000020004" pitchFamily="2" charset="0"/>
                <a:ea typeface="Inter Medium" panose="02000503000000020004" pitchFamily="2" charset="0"/>
                <a:cs typeface="Oswald"/>
                <a:sym typeface="Oswald"/>
              </a:rPr>
              <a:t>Plateia</a:t>
            </a:r>
          </a:p>
          <a:p>
            <a:pPr marL="596900" indent="-457200">
              <a:spcBef>
                <a:spcPts val="600"/>
              </a:spcBef>
              <a:buFont typeface="Wingdings" panose="05000000000000000000" pitchFamily="2" charset="2"/>
              <a:buChar char="q"/>
            </a:pPr>
            <a:endParaRPr lang="pt-BR" sz="2800" dirty="0" smtClean="0">
              <a:solidFill>
                <a:schemeClr val="tx1"/>
              </a:solidFill>
              <a:latin typeface="Inter Medium" panose="02000503000000020004" pitchFamily="2" charset="0"/>
              <a:ea typeface="Inter Medium" panose="02000503000000020004" pitchFamily="2" charset="0"/>
              <a:cs typeface="Oswald"/>
              <a:sym typeface="Oswald"/>
            </a:endParaRPr>
          </a:p>
        </p:txBody>
      </p:sp>
      <p:sp>
        <p:nvSpPr>
          <p:cNvPr id="7" name="Retângulo 6"/>
          <p:cNvSpPr/>
          <p:nvPr/>
        </p:nvSpPr>
        <p:spPr>
          <a:xfrm>
            <a:off x="4548334" y="3740507"/>
            <a:ext cx="3361818" cy="523220"/>
          </a:xfrm>
          <a:prstGeom prst="rect">
            <a:avLst/>
          </a:prstGeom>
        </p:spPr>
        <p:txBody>
          <a:bodyPr wrap="none">
            <a:spAutoFit/>
          </a:bodyPr>
          <a:lstStyle/>
          <a:p>
            <a:pPr marL="482600" indent="-342900">
              <a:spcBef>
                <a:spcPts val="600"/>
              </a:spcBef>
              <a:buFont typeface="Wingdings" panose="05000000000000000000" pitchFamily="2" charset="2"/>
              <a:buChar char="Ø"/>
            </a:pPr>
            <a:r>
              <a:rPr lang="pt-BR" sz="2800" dirty="0">
                <a:solidFill>
                  <a:srgbClr val="FF5F00"/>
                </a:solidFill>
                <a:latin typeface="Inter Medium" panose="02000503000000020004" pitchFamily="2" charset="0"/>
                <a:ea typeface="Inter Medium" panose="02000503000000020004" pitchFamily="2" charset="0"/>
                <a:sym typeface="Oswald"/>
              </a:rPr>
              <a:t>COMO AJUDAR</a:t>
            </a:r>
            <a:endParaRPr lang="pt-BR" sz="2800" dirty="0">
              <a:solidFill>
                <a:srgbClr val="FF5F00"/>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612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8B09521-1C6B-6F15-A23D-0F68208249A4}"/>
              </a:ext>
            </a:extLst>
          </p:cNvPr>
          <p:cNvSpPr>
            <a:spLocks noGrp="1"/>
          </p:cNvSpPr>
          <p:nvPr>
            <p:ph type="title"/>
          </p:nvPr>
        </p:nvSpPr>
        <p:spPr>
          <a:xfrm>
            <a:off x="4223654" y="240577"/>
            <a:ext cx="3880250" cy="1092278"/>
          </a:xfrm>
        </p:spPr>
        <p:txBody>
          <a:bodyPr>
            <a:normAutofit/>
          </a:bodyPr>
          <a:lstStyle/>
          <a:p>
            <a:pPr marL="482600" indent="-342900">
              <a:buFont typeface="Wingdings" panose="05000000000000000000" pitchFamily="2" charset="2"/>
              <a:buChar char="Ø"/>
            </a:pPr>
            <a:r>
              <a:rPr lang="pt-BR" dirty="0"/>
              <a:t>Ideação suicida</a:t>
            </a:r>
          </a:p>
        </p:txBody>
      </p:sp>
      <p:pic>
        <p:nvPicPr>
          <p:cNvPr id="6" name="Espaço Reservado para Imagem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00" b="7100"/>
          <a:stretch>
            <a:fillRect/>
          </a:stretch>
        </p:blipFill>
        <p:spPr>
          <a:xfrm>
            <a:off x="0" y="1"/>
            <a:ext cx="4000499" cy="5143499"/>
          </a:xfrm>
        </p:spPr>
      </p:pic>
      <p:sp>
        <p:nvSpPr>
          <p:cNvPr id="5" name="Espaço Reservado para Texto 1">
            <a:extLst>
              <a:ext uri="{FF2B5EF4-FFF2-40B4-BE49-F238E27FC236}">
                <a16:creationId xmlns:a16="http://schemas.microsoft.com/office/drawing/2014/main" id="{31CA6ED1-E61C-0E3E-2488-155D2315833B}"/>
              </a:ext>
            </a:extLst>
          </p:cNvPr>
          <p:cNvSpPr txBox="1">
            <a:spLocks/>
          </p:cNvSpPr>
          <p:nvPr/>
        </p:nvSpPr>
        <p:spPr>
          <a:xfrm>
            <a:off x="4430676" y="1780595"/>
            <a:ext cx="4579497" cy="206298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139700" marR="0" lvl="0" indent="0" algn="l" rtl="0">
              <a:lnSpc>
                <a:spcPct val="100000"/>
              </a:lnSpc>
              <a:spcBef>
                <a:spcPts val="0"/>
              </a:spcBef>
              <a:spcAft>
                <a:spcPts val="600"/>
              </a:spcAft>
              <a:buClr>
                <a:schemeClr val="dk2"/>
              </a:buClr>
              <a:buSzPts val="1400"/>
              <a:buFont typeface="Arial"/>
              <a:buNone/>
              <a:defRPr sz="2400" b="0" i="0" u="none" strike="noStrike" cap="none">
                <a:solidFill>
                  <a:schemeClr val="tx1"/>
                </a:solidFill>
                <a:latin typeface="Inter" panose="02000503000000020004" pitchFamily="2" charset="0"/>
                <a:ea typeface="Inter" panose="02000503000000020004"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SINAIS </a:t>
            </a:r>
          </a:p>
          <a:p>
            <a:pPr marL="482600" indent="-342900">
              <a:buFont typeface="Wingdings" panose="05000000000000000000" pitchFamily="2" charset="2"/>
              <a:buChar char="Ø"/>
            </a:pPr>
            <a:endParaRPr lang="pt-BR" sz="2800" dirty="0" smtClean="0">
              <a:latin typeface="Inter Medium" panose="02000503000000020004" pitchFamily="2" charset="0"/>
              <a:ea typeface="Inter Medium" panose="02000503000000020004" pitchFamily="2" charset="0"/>
              <a:cs typeface="Oswald"/>
              <a:sym typeface="Oswald"/>
            </a:endParaRP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cs typeface="Oswald"/>
                <a:sym typeface="Oswald"/>
              </a:rPr>
              <a:t>COMO AJUDAR</a:t>
            </a:r>
          </a:p>
          <a:p>
            <a:endParaRPr lang="pt-BR" sz="2800" dirty="0">
              <a:latin typeface="Inter Medium" panose="02000503000000020004" pitchFamily="2" charset="0"/>
              <a:ea typeface="Inter Medium" panose="02000503000000020004" pitchFamily="2" charset="0"/>
            </a:endParaRPr>
          </a:p>
        </p:txBody>
      </p:sp>
      <p:pic>
        <p:nvPicPr>
          <p:cNvPr id="2" name="Imagem 1"/>
          <p:cNvPicPr>
            <a:picLocks noChangeAspect="1"/>
          </p:cNvPicPr>
          <p:nvPr/>
        </p:nvPicPr>
        <p:blipFill>
          <a:blip r:embed="rId4"/>
          <a:stretch>
            <a:fillRect/>
          </a:stretch>
        </p:blipFill>
        <p:spPr>
          <a:xfrm>
            <a:off x="1" y="0"/>
            <a:ext cx="4025900" cy="5145470"/>
          </a:xfrm>
          <a:prstGeom prst="rect">
            <a:avLst/>
          </a:prstGeom>
        </p:spPr>
      </p:pic>
    </p:spTree>
    <p:extLst>
      <p:ext uri="{BB962C8B-B14F-4D97-AF65-F5344CB8AC3E}">
        <p14:creationId xmlns:p14="http://schemas.microsoft.com/office/powerpoint/2010/main" val="107430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535577" y="718457"/>
            <a:ext cx="8294916" cy="3966003"/>
          </a:xfrm>
        </p:spPr>
        <p:txBody>
          <a:bodyPr>
            <a:noAutofit/>
          </a:bodyPr>
          <a:lstStyle/>
          <a:p>
            <a:pPr algn="just"/>
            <a:r>
              <a:rPr lang="pt-BR" sz="2800" dirty="0"/>
              <a:t>Leve seus filhos a </a:t>
            </a:r>
            <a:r>
              <a:rPr lang="pt-BR" sz="2800" dirty="0" smtClean="0"/>
              <a:t>sério. Se </a:t>
            </a:r>
            <a:r>
              <a:rPr lang="pt-BR" sz="2800" dirty="0"/>
              <a:t>eles mostrarem qualquer sinal, incentive-os a falar com você ou procurar alguém com quem possam conversar, </a:t>
            </a:r>
            <a:r>
              <a:rPr lang="pt-BR" sz="2800" dirty="0" smtClean="0"/>
              <a:t>dê atenção e </a:t>
            </a:r>
            <a:r>
              <a:rPr lang="pt-BR" sz="2800" dirty="0"/>
              <a:t>realmente os escute</a:t>
            </a:r>
            <a:r>
              <a:rPr lang="pt-BR" sz="2800" b="1" dirty="0" smtClean="0"/>
              <a:t>.</a:t>
            </a:r>
          </a:p>
          <a:p>
            <a:pPr algn="just"/>
            <a:r>
              <a:rPr lang="pt-BR" sz="2800" b="1" dirty="0" smtClean="0"/>
              <a:t> </a:t>
            </a:r>
            <a:r>
              <a:rPr lang="pt-BR" sz="2800" b="1" dirty="0"/>
              <a:t>Eles precisam de um raio de esperança para que saibam que, por pior que possa parecer o presente, há um amanhã em que também isso vai passar.</a:t>
            </a:r>
            <a:endParaRPr lang="pt-BR" sz="2800" dirty="0"/>
          </a:p>
          <a:p>
            <a:pPr algn="just"/>
            <a:r>
              <a:rPr lang="pt-BR" sz="2800" dirty="0"/>
              <a:t> </a:t>
            </a:r>
          </a:p>
          <a:p>
            <a:pPr algn="just"/>
            <a:endParaRPr lang="pt-BR" sz="2800" dirty="0"/>
          </a:p>
        </p:txBody>
      </p:sp>
    </p:spTree>
    <p:extLst>
      <p:ext uri="{BB962C8B-B14F-4D97-AF65-F5344CB8AC3E}">
        <p14:creationId xmlns:p14="http://schemas.microsoft.com/office/powerpoint/2010/main" val="3233949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A372147-C135-A857-591C-6A0D165762E4}"/>
              </a:ext>
            </a:extLst>
          </p:cNvPr>
          <p:cNvSpPr>
            <a:spLocks noGrp="1"/>
          </p:cNvSpPr>
          <p:nvPr>
            <p:ph type="body" idx="1"/>
          </p:nvPr>
        </p:nvSpPr>
        <p:spPr>
          <a:xfrm>
            <a:off x="4244169" y="766482"/>
            <a:ext cx="4603996" cy="3617260"/>
          </a:xfrm>
        </p:spPr>
        <p:txBody>
          <a:bodyPr>
            <a:normAutofit fontScale="85000" lnSpcReduction="10000"/>
          </a:bodyPr>
          <a:lstStyle/>
          <a:p>
            <a:r>
              <a:rPr lang="pt-BR" dirty="0" smtClean="0"/>
              <a:t>Permite: </a:t>
            </a:r>
          </a:p>
          <a:p>
            <a:pPr marL="482600" indent="-342900">
              <a:buFontTx/>
              <a:buChar char="-"/>
            </a:pPr>
            <a:r>
              <a:rPr lang="pt-BR" dirty="0" smtClean="0"/>
              <a:t>Independência</a:t>
            </a:r>
          </a:p>
          <a:p>
            <a:pPr marL="482600" indent="-342900">
              <a:buFontTx/>
              <a:buChar char="-"/>
            </a:pPr>
            <a:r>
              <a:rPr lang="pt-BR" dirty="0" smtClean="0"/>
              <a:t>Autorregulação </a:t>
            </a:r>
          </a:p>
          <a:p>
            <a:pPr marL="482600" indent="-342900">
              <a:buFontTx/>
              <a:buChar char="-"/>
            </a:pPr>
            <a:r>
              <a:rPr lang="pt-BR" dirty="0" smtClean="0"/>
              <a:t>Posturas conscientes</a:t>
            </a:r>
          </a:p>
          <a:p>
            <a:pPr marL="482600" indent="-342900">
              <a:buFontTx/>
              <a:buChar char="-"/>
            </a:pPr>
            <a:r>
              <a:rPr lang="pt-BR" dirty="0" smtClean="0"/>
              <a:t>Motivação e persistência </a:t>
            </a:r>
          </a:p>
          <a:p>
            <a:pPr algn="ctr"/>
            <a:r>
              <a:rPr lang="pt-BR" dirty="0"/>
              <a:t>A autonomia quando trabalhada ao longo da infância </a:t>
            </a:r>
            <a:r>
              <a:rPr lang="pt-BR" dirty="0" smtClean="0"/>
              <a:t>e  adolescência</a:t>
            </a:r>
            <a:r>
              <a:rPr lang="pt-BR" dirty="0"/>
              <a:t>, ajuda a formar um adulto seguro.</a:t>
            </a:r>
          </a:p>
          <a:p>
            <a:endParaRPr lang="pt-BR" dirty="0">
              <a:solidFill>
                <a:schemeClr val="tx1"/>
              </a:solidFill>
              <a:cs typeface="Oswald"/>
              <a:sym typeface="Oswald"/>
            </a:endParaRPr>
          </a:p>
          <a:p>
            <a:pPr marL="1077913" indent="-546100">
              <a:buFont typeface="Wingdings" panose="05000000000000000000" pitchFamily="2" charset="2"/>
              <a:buChar char="Ø"/>
            </a:pPr>
            <a:r>
              <a:rPr lang="pt-BR" b="1" dirty="0" smtClean="0">
                <a:solidFill>
                  <a:srgbClr val="FF5F00"/>
                </a:solidFill>
                <a:cs typeface="Oswald"/>
                <a:sym typeface="Oswald"/>
              </a:rPr>
              <a:t>COMO INCENTIVAR</a:t>
            </a:r>
            <a:endParaRPr lang="pt-BR" sz="1050" b="1" dirty="0" smtClean="0">
              <a:solidFill>
                <a:srgbClr val="FF5F00"/>
              </a:solidFill>
              <a:latin typeface="Acherus Grotesque Medium" pitchFamily="2" charset="0"/>
              <a:ea typeface="Oswald"/>
              <a:cs typeface="Oswald"/>
              <a:sym typeface="Oswald"/>
            </a:endParaRPr>
          </a:p>
          <a:p>
            <a:pPr marL="482600" indent="-342900">
              <a:spcBef>
                <a:spcPts val="1800"/>
              </a:spcBef>
              <a:spcAft>
                <a:spcPts val="1800"/>
              </a:spcAft>
              <a:buFont typeface="Wingdings" panose="05000000000000000000" pitchFamily="2" charset="2"/>
              <a:buChar char="Ø"/>
            </a:pPr>
            <a:endParaRPr lang="pt-BR" dirty="0"/>
          </a:p>
        </p:txBody>
      </p:sp>
      <p:sp>
        <p:nvSpPr>
          <p:cNvPr id="3" name="Título 2">
            <a:extLst>
              <a:ext uri="{FF2B5EF4-FFF2-40B4-BE49-F238E27FC236}">
                <a16:creationId xmlns:a16="http://schemas.microsoft.com/office/drawing/2014/main" id="{5E78B743-914D-AA56-E5D8-2256752905B9}"/>
              </a:ext>
            </a:extLst>
          </p:cNvPr>
          <p:cNvSpPr>
            <a:spLocks noGrp="1"/>
          </p:cNvSpPr>
          <p:nvPr>
            <p:ph type="title"/>
          </p:nvPr>
        </p:nvSpPr>
        <p:spPr>
          <a:xfrm>
            <a:off x="4208156" y="122118"/>
            <a:ext cx="3860079" cy="642546"/>
          </a:xfrm>
        </p:spPr>
        <p:txBody>
          <a:bodyPr>
            <a:noAutofit/>
          </a:bodyPr>
          <a:lstStyle/>
          <a:p>
            <a:r>
              <a:rPr lang="pt-BR" sz="3200" dirty="0" smtClean="0"/>
              <a:t>AUTONOMIA</a:t>
            </a:r>
            <a:endParaRPr lang="pt-BR" sz="3200" dirty="0"/>
          </a:p>
        </p:txBody>
      </p:sp>
      <p:pic>
        <p:nvPicPr>
          <p:cNvPr id="6" name="Espaço Reservado para Imagem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86" b="1786"/>
          <a:stretch>
            <a:fillRect/>
          </a:stretch>
        </p:blipFill>
        <p:spPr/>
      </p:pic>
    </p:spTree>
    <p:extLst>
      <p:ext uri="{BB962C8B-B14F-4D97-AF65-F5344CB8AC3E}">
        <p14:creationId xmlns:p14="http://schemas.microsoft.com/office/powerpoint/2010/main" val="1173484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8B09521-1C6B-6F15-A23D-0F68208249A4}"/>
              </a:ext>
            </a:extLst>
          </p:cNvPr>
          <p:cNvSpPr>
            <a:spLocks noGrp="1"/>
          </p:cNvSpPr>
          <p:nvPr>
            <p:ph type="title"/>
          </p:nvPr>
        </p:nvSpPr>
        <p:spPr>
          <a:xfrm>
            <a:off x="1535973" y="68238"/>
            <a:ext cx="3568289" cy="642546"/>
          </a:xfrm>
        </p:spPr>
        <p:txBody>
          <a:bodyPr>
            <a:normAutofit fontScale="90000"/>
          </a:bodyPr>
          <a:lstStyle/>
          <a:p>
            <a:pPr marL="139700"/>
            <a:r>
              <a:rPr lang="pt-BR" sz="3200" dirty="0" smtClean="0"/>
              <a:t>AUTOESTIMA</a:t>
            </a:r>
            <a:endParaRPr lang="pt-BR" dirty="0"/>
          </a:p>
        </p:txBody>
      </p:sp>
      <p:sp>
        <p:nvSpPr>
          <p:cNvPr id="7" name="Espaço Reservado para Texto 1">
            <a:extLst>
              <a:ext uri="{FF2B5EF4-FFF2-40B4-BE49-F238E27FC236}">
                <a16:creationId xmlns:a16="http://schemas.microsoft.com/office/drawing/2014/main" id="{6A372147-C135-A857-591C-6A0D165762E4}"/>
              </a:ext>
            </a:extLst>
          </p:cNvPr>
          <p:cNvSpPr txBox="1">
            <a:spLocks/>
          </p:cNvSpPr>
          <p:nvPr/>
        </p:nvSpPr>
        <p:spPr>
          <a:xfrm>
            <a:off x="0" y="699248"/>
            <a:ext cx="5054600" cy="4336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139700" marR="0" lvl="0" indent="0" algn="l" rtl="0">
              <a:lnSpc>
                <a:spcPct val="100000"/>
              </a:lnSpc>
              <a:spcBef>
                <a:spcPts val="0"/>
              </a:spcBef>
              <a:spcAft>
                <a:spcPts val="600"/>
              </a:spcAft>
              <a:buClr>
                <a:schemeClr val="dk2"/>
              </a:buClr>
              <a:buSzPts val="1400"/>
              <a:buFont typeface="Arial"/>
              <a:buNone/>
              <a:defRPr sz="2400" b="0" i="0" u="none" strike="noStrike" cap="none">
                <a:solidFill>
                  <a:schemeClr val="tx1"/>
                </a:solidFill>
                <a:latin typeface="Inter" panose="02000503000000020004" pitchFamily="2" charset="0"/>
                <a:ea typeface="Inter" panose="02000503000000020004"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algn="r">
              <a:spcBef>
                <a:spcPts val="600"/>
              </a:spcBef>
            </a:pPr>
            <a:r>
              <a:rPr lang="pt-BR" sz="2600" dirty="0"/>
              <a:t>J</a:t>
            </a:r>
            <a:r>
              <a:rPr lang="pt-BR" sz="2600" dirty="0" smtClean="0"/>
              <a:t>ulgamento </a:t>
            </a:r>
            <a:r>
              <a:rPr lang="pt-BR" sz="2600" dirty="0"/>
              <a:t>que o indivíduo faz de si </a:t>
            </a:r>
            <a:r>
              <a:rPr lang="pt-BR" sz="2600" dirty="0" smtClean="0"/>
              <a:t>mesmo.</a:t>
            </a:r>
          </a:p>
          <a:p>
            <a:pPr algn="r">
              <a:spcBef>
                <a:spcPts val="600"/>
              </a:spcBef>
            </a:pPr>
            <a:r>
              <a:rPr lang="pt-BR" sz="2600" dirty="0" smtClean="0"/>
              <a:t> Se  fortalecida, os adolescentes se mostram mais confiantes nas próprias capacidades e dispostos a enfrentar desafios.</a:t>
            </a:r>
          </a:p>
          <a:p>
            <a:pPr marL="990600" indent="-266700">
              <a:spcBef>
                <a:spcPts val="1800"/>
              </a:spcBef>
              <a:buFont typeface="Wingdings" panose="05000000000000000000" pitchFamily="2" charset="2"/>
              <a:buChar char="Ø"/>
              <a:tabLst>
                <a:tab pos="901700" algn="l"/>
              </a:tabLst>
            </a:pPr>
            <a:r>
              <a:rPr lang="pt-BR" dirty="0" smtClean="0">
                <a:solidFill>
                  <a:srgbClr val="FF5F00"/>
                </a:solidFill>
                <a:latin typeface="Syncopate" panose="02060507000000020003" pitchFamily="18" charset="0"/>
                <a:cs typeface="Oswald"/>
                <a:sym typeface="Oswald"/>
              </a:rPr>
              <a:t>COMO incentivar</a:t>
            </a:r>
            <a:endParaRPr lang="pt-BR" dirty="0" smtClean="0">
              <a:solidFill>
                <a:srgbClr val="FF5F00"/>
              </a:solidFill>
              <a:latin typeface="Syncopate" panose="02060507000000020003" pitchFamily="18" charset="0"/>
              <a:ea typeface="Oswald"/>
              <a:cs typeface="Oswald"/>
              <a:sym typeface="Oswald"/>
            </a:endParaRPr>
          </a:p>
          <a:p>
            <a:pPr marL="482600" indent="-342900">
              <a:spcBef>
                <a:spcPts val="600"/>
              </a:spcBef>
              <a:buFont typeface="Wingdings" panose="05000000000000000000" pitchFamily="2" charset="2"/>
              <a:buChar char="Ø"/>
            </a:pPr>
            <a:endParaRPr lang="pt-BR" sz="2800" dirty="0"/>
          </a:p>
        </p:txBody>
      </p:sp>
      <p:pic>
        <p:nvPicPr>
          <p:cNvPr id="4" name="Espaço Reservado para Imagem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38" b="7138"/>
          <a:stretch>
            <a:fillRect/>
          </a:stretch>
        </p:blipFill>
        <p:spPr>
          <a:xfrm>
            <a:off x="5283200" y="0"/>
            <a:ext cx="3860799" cy="5143499"/>
          </a:xfrm>
        </p:spPr>
      </p:pic>
    </p:spTree>
    <p:extLst>
      <p:ext uri="{BB962C8B-B14F-4D97-AF65-F5344CB8AC3E}">
        <p14:creationId xmlns:p14="http://schemas.microsoft.com/office/powerpoint/2010/main" val="3896403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r="22011" b="11285"/>
          <a:stretch/>
        </p:blipFill>
        <p:spPr>
          <a:xfrm>
            <a:off x="-1" y="0"/>
            <a:ext cx="5774499" cy="4384110"/>
          </a:xfrm>
          <a:prstGeom prst="rect">
            <a:avLst/>
          </a:prstGeom>
        </p:spPr>
      </p:pic>
      <p:pic>
        <p:nvPicPr>
          <p:cNvPr id="8" name="Imagem 7">
            <a:extLst>
              <a:ext uri="{FF2B5EF4-FFF2-40B4-BE49-F238E27FC236}">
                <a16:creationId xmlns:a16="http://schemas.microsoft.com/office/drawing/2014/main" id="{1F783EC7-E859-812D-F714-892528D58DB6}"/>
              </a:ext>
            </a:extLst>
          </p:cNvPr>
          <p:cNvPicPr>
            <a:picLocks noChangeAspect="1"/>
          </p:cNvPicPr>
          <p:nvPr/>
        </p:nvPicPr>
        <p:blipFill rotWithShape="1">
          <a:blip r:embed="rId4"/>
          <a:srcRect b="12115"/>
          <a:stretch/>
        </p:blipFill>
        <p:spPr>
          <a:xfrm>
            <a:off x="0" y="-80100"/>
            <a:ext cx="9144000" cy="4520381"/>
          </a:xfrm>
          <a:prstGeom prst="rect">
            <a:avLst/>
          </a:prstGeom>
        </p:spPr>
      </p:pic>
      <p:sp>
        <p:nvSpPr>
          <p:cNvPr id="9" name="Google Shape;130;p21">
            <a:extLst>
              <a:ext uri="{FF2B5EF4-FFF2-40B4-BE49-F238E27FC236}">
                <a16:creationId xmlns:a16="http://schemas.microsoft.com/office/drawing/2014/main" id="{93C0B71D-BF04-6044-F21D-5DE0490BFC48}"/>
              </a:ext>
            </a:extLst>
          </p:cNvPr>
          <p:cNvSpPr txBox="1"/>
          <p:nvPr/>
        </p:nvSpPr>
        <p:spPr>
          <a:xfrm>
            <a:off x="4780630" y="2560375"/>
            <a:ext cx="4218923" cy="1046410"/>
          </a:xfrm>
          <a:prstGeom prst="rect">
            <a:avLst/>
          </a:prstGeom>
          <a:noFill/>
          <a:ln>
            <a:noFill/>
          </a:ln>
        </p:spPr>
        <p:txBody>
          <a:bodyPr spcFirstLastPara="1" wrap="square" lIns="91425" tIns="91425" rIns="91425" bIns="91425" anchor="t" anchorCtr="0">
            <a:spAutoFit/>
          </a:bodyPr>
          <a:lstStyle/>
          <a:p>
            <a:pPr lvl="0" algn="ctr"/>
            <a:r>
              <a:rPr lang="pt-BR" sz="2800" b="1" dirty="0">
                <a:solidFill>
                  <a:schemeClr val="tx1"/>
                </a:solidFill>
                <a:latin typeface="Syncopate" panose="02060507000000020003" pitchFamily="18" charset="0"/>
                <a:ea typeface="Oswald ExtraLight"/>
                <a:cs typeface="Bakbak One" pitchFamily="2" charset="0"/>
                <a:sym typeface="Oswald ExtraLight"/>
              </a:rPr>
              <a:t>Dinâmica de grupo</a:t>
            </a:r>
            <a:endParaRPr lang="da-DK" sz="2800" b="1" dirty="0">
              <a:solidFill>
                <a:schemeClr val="tx1"/>
              </a:solidFill>
              <a:latin typeface="Syncopate" panose="02060507000000020003" pitchFamily="18" charset="0"/>
              <a:ea typeface="Oswald ExtraLight"/>
              <a:cs typeface="Bakbak One" pitchFamily="2" charset="0"/>
              <a:sym typeface="Oswald ExtraLight"/>
            </a:endParaRPr>
          </a:p>
        </p:txBody>
      </p:sp>
    </p:spTree>
    <p:extLst>
      <p:ext uri="{BB962C8B-B14F-4D97-AF65-F5344CB8AC3E}">
        <p14:creationId xmlns:p14="http://schemas.microsoft.com/office/powerpoint/2010/main" val="507084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smtClean="0"/>
              <a:t>Dinâmica de GRUPO</a:t>
            </a:r>
            <a:endParaRPr lang="pt-BR" dirty="0"/>
          </a:p>
        </p:txBody>
      </p:sp>
      <p:sp>
        <p:nvSpPr>
          <p:cNvPr id="3" name="Espaço Reservado para Texto 2">
            <a:extLst>
              <a:ext uri="{FF2B5EF4-FFF2-40B4-BE49-F238E27FC236}">
                <a16:creationId xmlns:a16="http://schemas.microsoft.com/office/drawing/2014/main" id="{C14C753D-912C-19AD-1110-E6C3FC171216}"/>
              </a:ext>
            </a:extLst>
          </p:cNvPr>
          <p:cNvSpPr>
            <a:spLocks noGrp="1"/>
          </p:cNvSpPr>
          <p:nvPr>
            <p:ph type="body" idx="2"/>
          </p:nvPr>
        </p:nvSpPr>
        <p:spPr>
          <a:xfrm>
            <a:off x="201488" y="1058957"/>
            <a:ext cx="8327030" cy="3510742"/>
          </a:xfrm>
        </p:spPr>
        <p:txBody>
          <a:bodyPr/>
          <a:lstStyle/>
          <a:p>
            <a:pPr marL="0" algn="just">
              <a:spcBef>
                <a:spcPts val="600"/>
              </a:spcBef>
              <a:defRPr/>
            </a:pPr>
            <a:r>
              <a:rPr lang="pt-BR" altLang="pt-BR" dirty="0" smtClean="0">
                <a:solidFill>
                  <a:schemeClr val="tx1">
                    <a:lumMod val="85000"/>
                    <a:lumOff val="15000"/>
                  </a:schemeClr>
                </a:solidFill>
              </a:rPr>
              <a:t>1- Quais as dificuldades que enfrentamos como pais, mães e educadores? Que experiências positivas podemos compartilhar?</a:t>
            </a:r>
            <a:endParaRPr lang="pt-BR" altLang="pt-BR" dirty="0">
              <a:solidFill>
                <a:schemeClr val="tx1">
                  <a:lumMod val="85000"/>
                  <a:lumOff val="15000"/>
                </a:schemeClr>
              </a:solidFill>
            </a:endParaRPr>
          </a:p>
          <a:p>
            <a:pPr marL="0" algn="just">
              <a:spcBef>
                <a:spcPts val="600"/>
              </a:spcBef>
              <a:defRPr/>
            </a:pPr>
            <a:r>
              <a:rPr lang="pt-BR" altLang="pt-BR" dirty="0">
                <a:solidFill>
                  <a:schemeClr val="tx1">
                    <a:lumMod val="85000"/>
                    <a:lumOff val="15000"/>
                  </a:schemeClr>
                </a:solidFill>
              </a:rPr>
              <a:t>2. Como  preparar os adolescentes  para enfrentar questões como</a:t>
            </a:r>
            <a:r>
              <a:rPr lang="pt-BR" altLang="pt-BR" dirty="0" smtClean="0">
                <a:solidFill>
                  <a:schemeClr val="tx1">
                    <a:lumMod val="85000"/>
                    <a:lumOff val="15000"/>
                  </a:schemeClr>
                </a:solidFill>
              </a:rPr>
              <a:t>: Bullying e Depressão?</a:t>
            </a:r>
            <a:endParaRPr lang="pt-BR" altLang="pt-BR" dirty="0">
              <a:solidFill>
                <a:schemeClr val="tx1">
                  <a:lumMod val="85000"/>
                  <a:lumOff val="15000"/>
                </a:schemeClr>
              </a:solidFill>
            </a:endParaRPr>
          </a:p>
          <a:p>
            <a:pPr marL="0" algn="just">
              <a:spcBef>
                <a:spcPts val="600"/>
              </a:spcBef>
              <a:defRPr/>
            </a:pPr>
            <a:r>
              <a:rPr lang="pt-BR" dirty="0">
                <a:solidFill>
                  <a:schemeClr val="tx1">
                    <a:lumMod val="85000"/>
                    <a:lumOff val="15000"/>
                  </a:schemeClr>
                </a:solidFill>
              </a:rPr>
              <a:t>3. Como </a:t>
            </a:r>
            <a:r>
              <a:rPr lang="pt-BR" dirty="0" smtClean="0">
                <a:solidFill>
                  <a:schemeClr val="tx1">
                    <a:lumMod val="85000"/>
                    <a:lumOff val="15000"/>
                  </a:schemeClr>
                </a:solidFill>
              </a:rPr>
              <a:t>contribuir para a formação da autoestima e autonomia dos adolescentes?</a:t>
            </a:r>
            <a:endParaRPr lang="pt-BR" altLang="pt-BR" dirty="0">
              <a:solidFill>
                <a:schemeClr val="tx1">
                  <a:lumMod val="85000"/>
                  <a:lumOff val="15000"/>
                </a:schemeClr>
              </a:solidFill>
            </a:endParaRPr>
          </a:p>
        </p:txBody>
      </p:sp>
    </p:spTree>
    <p:extLst>
      <p:ext uri="{BB962C8B-B14F-4D97-AF65-F5344CB8AC3E}">
        <p14:creationId xmlns:p14="http://schemas.microsoft.com/office/powerpoint/2010/main" val="1758286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45739" cy="4435366"/>
          </a:xfrm>
          <a:prstGeom prst="rect">
            <a:avLst/>
          </a:prstGeom>
        </p:spPr>
      </p:pic>
      <p:pic>
        <p:nvPicPr>
          <p:cNvPr id="8" name="Imagem 7">
            <a:extLst>
              <a:ext uri="{FF2B5EF4-FFF2-40B4-BE49-F238E27FC236}">
                <a16:creationId xmlns:a16="http://schemas.microsoft.com/office/drawing/2014/main" id="{1F783EC7-E859-812D-F714-892528D58DB6}"/>
              </a:ext>
            </a:extLst>
          </p:cNvPr>
          <p:cNvPicPr>
            <a:picLocks noChangeAspect="1"/>
          </p:cNvPicPr>
          <p:nvPr/>
        </p:nvPicPr>
        <p:blipFill rotWithShape="1">
          <a:blip r:embed="rId3"/>
          <a:srcRect b="12115"/>
          <a:stretch/>
        </p:blipFill>
        <p:spPr>
          <a:xfrm>
            <a:off x="0" y="0"/>
            <a:ext cx="9144000" cy="4520381"/>
          </a:xfrm>
          <a:prstGeom prst="rect">
            <a:avLst/>
          </a:prstGeom>
        </p:spPr>
      </p:pic>
      <p:sp>
        <p:nvSpPr>
          <p:cNvPr id="9" name="Google Shape;130;p21">
            <a:extLst>
              <a:ext uri="{FF2B5EF4-FFF2-40B4-BE49-F238E27FC236}">
                <a16:creationId xmlns:a16="http://schemas.microsoft.com/office/drawing/2014/main" id="{93C0B71D-BF04-6044-F21D-5DE0490BFC48}"/>
              </a:ext>
            </a:extLst>
          </p:cNvPr>
          <p:cNvSpPr txBox="1"/>
          <p:nvPr/>
        </p:nvSpPr>
        <p:spPr>
          <a:xfrm>
            <a:off x="4908331" y="2479391"/>
            <a:ext cx="3951890"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600" b="1" dirty="0" smtClean="0">
                <a:solidFill>
                  <a:schemeClr val="tx1"/>
                </a:solidFill>
                <a:latin typeface="Syncopate bold" panose="02060507000000020003" pitchFamily="18" charset="0"/>
                <a:ea typeface="Oswald ExtraLight"/>
                <a:cs typeface="Bakbak One" pitchFamily="2" charset="0"/>
                <a:sym typeface="Oswald ExtraLight"/>
              </a:rPr>
              <a:t>NOSSA MISSÃO:</a:t>
            </a:r>
          </a:p>
          <a:p>
            <a:pPr marL="0" lvl="0" indent="0" algn="ctr" rtl="0">
              <a:spcBef>
                <a:spcPts val="0"/>
              </a:spcBef>
              <a:spcAft>
                <a:spcPts val="0"/>
              </a:spcAft>
              <a:buNone/>
            </a:pPr>
            <a:endParaRPr lang="pt-BR" sz="1600" b="1" dirty="0" smtClean="0">
              <a:solidFill>
                <a:schemeClr val="tx1"/>
              </a:solidFill>
              <a:latin typeface="Syncopate bold" panose="02060507000000020003" pitchFamily="18" charset="0"/>
              <a:ea typeface="Oswald ExtraLight"/>
              <a:cs typeface="Bakbak One" pitchFamily="2" charset="0"/>
              <a:sym typeface="Oswald ExtraLight"/>
            </a:endParaRPr>
          </a:p>
          <a:p>
            <a:pPr marL="0" lvl="0" indent="0" algn="ctr" rtl="0">
              <a:spcBef>
                <a:spcPts val="0"/>
              </a:spcBef>
              <a:spcAft>
                <a:spcPts val="0"/>
              </a:spcAft>
              <a:buNone/>
            </a:pPr>
            <a:r>
              <a:rPr lang="pt-BR" sz="1600" b="1" dirty="0" smtClean="0">
                <a:solidFill>
                  <a:schemeClr val="tx1"/>
                </a:solidFill>
                <a:latin typeface="Syncopate bold" panose="02060507000000020003" pitchFamily="18" charset="0"/>
                <a:ea typeface="Oswald ExtraLight"/>
                <a:cs typeface="Bakbak One" pitchFamily="2" charset="0"/>
                <a:sym typeface="Oswald ExtraLight"/>
              </a:rPr>
              <a:t>AJUDAR PAIS, FUTUROS PAIS E AGENTES EDUCADORES A FORMAR VERDADEIROS CIDADÃOS.</a:t>
            </a:r>
            <a:endParaRPr lang="da-DK" sz="1600" b="1" dirty="0">
              <a:solidFill>
                <a:schemeClr val="tx1"/>
              </a:solidFill>
              <a:latin typeface="Syncopate bold" panose="02060507000000020003" pitchFamily="18" charset="0"/>
              <a:ea typeface="Oswald ExtraLight"/>
              <a:cs typeface="Bakbak One" pitchFamily="2" charset="0"/>
              <a:sym typeface="Oswald ExtraLight"/>
            </a:endParaRPr>
          </a:p>
        </p:txBody>
      </p:sp>
    </p:spTree>
    <p:extLst>
      <p:ext uri="{BB962C8B-B14F-4D97-AF65-F5344CB8AC3E}">
        <p14:creationId xmlns:p14="http://schemas.microsoft.com/office/powerpoint/2010/main" val="1072440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14C753D-912C-19AD-1110-E6C3FC171216}"/>
              </a:ext>
            </a:extLst>
          </p:cNvPr>
          <p:cNvSpPr>
            <a:spLocks noGrp="1"/>
          </p:cNvSpPr>
          <p:nvPr>
            <p:ph type="body" idx="2"/>
          </p:nvPr>
        </p:nvSpPr>
        <p:spPr>
          <a:xfrm>
            <a:off x="250065" y="612253"/>
            <a:ext cx="8327030" cy="797448"/>
          </a:xfrm>
        </p:spPr>
        <p:txBody>
          <a:bodyPr>
            <a:noAutofit/>
          </a:bodyPr>
          <a:lstStyle/>
          <a:p>
            <a:pPr marL="0" algn="just">
              <a:spcBef>
                <a:spcPts val="600"/>
              </a:spcBef>
              <a:defRPr/>
            </a:pPr>
            <a:r>
              <a:rPr lang="pt-BR" altLang="pt-BR" sz="1800" dirty="0" smtClean="0">
                <a:solidFill>
                  <a:schemeClr val="tx1">
                    <a:lumMod val="85000"/>
                    <a:lumOff val="15000"/>
                  </a:schemeClr>
                </a:solidFill>
              </a:rPr>
              <a:t>1- Quais as dificuldades que enfrentamos como pais, mães e educadores? Que experiências positivas podemos compartilhar?</a:t>
            </a:r>
            <a:endParaRPr lang="pt-BR" altLang="pt-BR" sz="1800" dirty="0">
              <a:solidFill>
                <a:schemeClr val="tx1">
                  <a:lumMod val="85000"/>
                  <a:lumOff val="15000"/>
                </a:schemeClr>
              </a:solidFill>
            </a:endParaRPr>
          </a:p>
          <a:p>
            <a:pPr marL="0" algn="just">
              <a:spcBef>
                <a:spcPts val="600"/>
              </a:spcBef>
              <a:defRPr/>
            </a:pPr>
            <a:endParaRPr lang="pt-BR" altLang="pt-BR" sz="1800" dirty="0">
              <a:solidFill>
                <a:schemeClr val="tx1">
                  <a:lumMod val="85000"/>
                  <a:lumOff val="15000"/>
                </a:schemeClr>
              </a:solidFill>
            </a:endParaRPr>
          </a:p>
        </p:txBody>
      </p:sp>
      <p:sp>
        <p:nvSpPr>
          <p:cNvPr id="2" name="Retângulo 1"/>
          <p:cNvSpPr/>
          <p:nvPr/>
        </p:nvSpPr>
        <p:spPr>
          <a:xfrm>
            <a:off x="342900" y="1357848"/>
            <a:ext cx="8534400" cy="3477875"/>
          </a:xfrm>
          <a:prstGeom prst="rect">
            <a:avLst/>
          </a:prstGeom>
        </p:spPr>
        <p:txBody>
          <a:bodyPr wrap="square">
            <a:spAutoFit/>
          </a:bodyPr>
          <a:lstStyle/>
          <a:p>
            <a:r>
              <a:rPr lang="pt-BR" sz="2000" dirty="0" smtClean="0">
                <a:solidFill>
                  <a:srgbClr val="FF5F00"/>
                </a:solidFill>
                <a:latin typeface="Inter" panose="02000503000000020004" pitchFamily="2" charset="0"/>
                <a:ea typeface="Inter" panose="02000503000000020004" pitchFamily="2" charset="0"/>
              </a:rPr>
              <a:t>Dificuldades: Insegurança</a:t>
            </a:r>
            <a:r>
              <a:rPr lang="pt-BR" sz="2000" dirty="0">
                <a:solidFill>
                  <a:srgbClr val="FF5F00"/>
                </a:solidFill>
                <a:latin typeface="Inter" panose="02000503000000020004" pitchFamily="2" charset="0"/>
                <a:ea typeface="Inter" panose="02000503000000020004" pitchFamily="2" charset="0"/>
              </a:rPr>
              <a:t>, precisamos  aprender a ser pais de adolescentes.</a:t>
            </a:r>
            <a:br>
              <a:rPr lang="pt-BR" sz="2000" dirty="0">
                <a:solidFill>
                  <a:srgbClr val="FF5F00"/>
                </a:solidFill>
                <a:latin typeface="Inter" panose="02000503000000020004" pitchFamily="2" charset="0"/>
                <a:ea typeface="Inter" panose="02000503000000020004" pitchFamily="2" charset="0"/>
              </a:rPr>
            </a:br>
            <a:r>
              <a:rPr lang="pt-BR" sz="2000" dirty="0">
                <a:solidFill>
                  <a:srgbClr val="FF5F00"/>
                </a:solidFill>
                <a:latin typeface="Inter" panose="02000503000000020004" pitchFamily="2" charset="0"/>
                <a:ea typeface="Inter" panose="02000503000000020004" pitchFamily="2" charset="0"/>
              </a:rPr>
              <a:t>- Dificuldade em proteger e permitir autonomia </a:t>
            </a:r>
            <a:br>
              <a:rPr lang="pt-BR" sz="2000" dirty="0">
                <a:solidFill>
                  <a:srgbClr val="FF5F00"/>
                </a:solidFill>
                <a:latin typeface="Inter" panose="02000503000000020004" pitchFamily="2" charset="0"/>
                <a:ea typeface="Inter" panose="02000503000000020004" pitchFamily="2" charset="0"/>
              </a:rPr>
            </a:br>
            <a:r>
              <a:rPr lang="pt-BR" sz="2000" dirty="0">
                <a:solidFill>
                  <a:srgbClr val="FF5F00"/>
                </a:solidFill>
                <a:latin typeface="Inter" panose="02000503000000020004" pitchFamily="2" charset="0"/>
                <a:ea typeface="Inter" panose="02000503000000020004" pitchFamily="2" charset="0"/>
              </a:rPr>
              <a:t>- </a:t>
            </a:r>
            <a:r>
              <a:rPr lang="pt-BR" sz="2000" dirty="0" smtClean="0">
                <a:solidFill>
                  <a:srgbClr val="FF5F00"/>
                </a:solidFill>
                <a:latin typeface="Inter" panose="02000503000000020004" pitchFamily="2" charset="0"/>
                <a:ea typeface="Inter" panose="02000503000000020004" pitchFamily="2" charset="0"/>
              </a:rPr>
              <a:t>A Comunicação </a:t>
            </a:r>
            <a:r>
              <a:rPr lang="pt-BR" sz="2000" dirty="0">
                <a:solidFill>
                  <a:srgbClr val="FF5F00"/>
                </a:solidFill>
                <a:latin typeface="Inter" panose="02000503000000020004" pitchFamily="2" charset="0"/>
                <a:ea typeface="Inter" panose="02000503000000020004" pitchFamily="2" charset="0"/>
              </a:rPr>
              <a:t>é desafiadora</a:t>
            </a:r>
            <a:br>
              <a:rPr lang="pt-BR" sz="2000" dirty="0">
                <a:solidFill>
                  <a:srgbClr val="FF5F00"/>
                </a:solidFill>
                <a:latin typeface="Inter" panose="02000503000000020004" pitchFamily="2" charset="0"/>
                <a:ea typeface="Inter" panose="02000503000000020004" pitchFamily="2" charset="0"/>
              </a:rPr>
            </a:br>
            <a:r>
              <a:rPr lang="pt-BR" sz="2000" dirty="0">
                <a:solidFill>
                  <a:srgbClr val="FF5F00"/>
                </a:solidFill>
                <a:latin typeface="Inter" panose="02000503000000020004" pitchFamily="2" charset="0"/>
                <a:ea typeface="Inter" panose="02000503000000020004" pitchFamily="2" charset="0"/>
              </a:rPr>
              <a:t>- Apoio emocional, </a:t>
            </a:r>
            <a:r>
              <a:rPr lang="pt-BR" sz="2000" dirty="0" smtClean="0">
                <a:solidFill>
                  <a:srgbClr val="FF5F00"/>
                </a:solidFill>
                <a:latin typeface="Inter" panose="02000503000000020004" pitchFamily="2" charset="0"/>
                <a:ea typeface="Inter" panose="02000503000000020004" pitchFamily="2" charset="0"/>
              </a:rPr>
              <a:t>como identificar </a:t>
            </a:r>
            <a:r>
              <a:rPr lang="pt-BR" sz="2000" dirty="0">
                <a:solidFill>
                  <a:srgbClr val="FF5F00"/>
                </a:solidFill>
                <a:latin typeface="Inter" panose="02000503000000020004" pitchFamily="2" charset="0"/>
                <a:ea typeface="Inter" panose="02000503000000020004" pitchFamily="2" charset="0"/>
              </a:rPr>
              <a:t>dificuldades e como interferir </a:t>
            </a:r>
            <a:br>
              <a:rPr lang="pt-BR" sz="2000" dirty="0">
                <a:solidFill>
                  <a:srgbClr val="FF5F00"/>
                </a:solidFill>
                <a:latin typeface="Inter" panose="02000503000000020004" pitchFamily="2" charset="0"/>
                <a:ea typeface="Inter" panose="02000503000000020004" pitchFamily="2" charset="0"/>
              </a:rPr>
            </a:br>
            <a:r>
              <a:rPr lang="pt-BR" sz="2000" dirty="0">
                <a:solidFill>
                  <a:srgbClr val="FF5F00"/>
                </a:solidFill>
                <a:latin typeface="Inter" panose="02000503000000020004" pitchFamily="2" charset="0"/>
                <a:ea typeface="Inter" panose="02000503000000020004" pitchFamily="2" charset="0"/>
              </a:rPr>
              <a:t> - Dar limites – tecnologia e mídias - Pressões sociais e acadêmicas</a:t>
            </a:r>
            <a:br>
              <a:rPr lang="pt-BR" sz="2000" dirty="0">
                <a:solidFill>
                  <a:srgbClr val="FF5F00"/>
                </a:solidFill>
                <a:latin typeface="Inter" panose="02000503000000020004" pitchFamily="2" charset="0"/>
                <a:ea typeface="Inter" panose="02000503000000020004" pitchFamily="2" charset="0"/>
              </a:rPr>
            </a:br>
            <a:endParaRPr lang="pt-BR" sz="2000" dirty="0" smtClean="0">
              <a:solidFill>
                <a:srgbClr val="FF5F00"/>
              </a:solidFill>
              <a:latin typeface="Inter" panose="02000503000000020004" pitchFamily="2" charset="0"/>
              <a:ea typeface="Inter" panose="02000503000000020004" pitchFamily="2" charset="0"/>
            </a:endParaRPr>
          </a:p>
          <a:p>
            <a:r>
              <a:rPr lang="pt-BR" sz="2000" dirty="0" smtClean="0">
                <a:solidFill>
                  <a:schemeClr val="tx1"/>
                </a:solidFill>
                <a:latin typeface="Inter" panose="02000503000000020004" pitchFamily="2" charset="0"/>
                <a:ea typeface="Inter" panose="02000503000000020004" pitchFamily="2" charset="0"/>
              </a:rPr>
              <a:t>Experiências positivas: </a:t>
            </a:r>
            <a:r>
              <a:rPr lang="pt-BR" sz="2000" dirty="0">
                <a:solidFill>
                  <a:schemeClr val="tx1"/>
                </a:solidFill>
                <a:latin typeface="Inter" panose="02000503000000020004" pitchFamily="2" charset="0"/>
                <a:ea typeface="Inter" panose="02000503000000020004" pitchFamily="2" charset="0"/>
              </a:rPr>
              <a:t/>
            </a:r>
            <a:br>
              <a:rPr lang="pt-BR" sz="2000" dirty="0">
                <a:solidFill>
                  <a:schemeClr val="tx1"/>
                </a:solidFill>
                <a:latin typeface="Inter" panose="02000503000000020004" pitchFamily="2" charset="0"/>
                <a:ea typeface="Inter" panose="02000503000000020004" pitchFamily="2" charset="0"/>
              </a:rPr>
            </a:br>
            <a:r>
              <a:rPr lang="pt-BR" sz="2000" dirty="0">
                <a:solidFill>
                  <a:schemeClr val="tx1"/>
                </a:solidFill>
                <a:latin typeface="Inter" panose="02000503000000020004" pitchFamily="2" charset="0"/>
                <a:ea typeface="Inter" panose="02000503000000020004" pitchFamily="2" charset="0"/>
              </a:rPr>
              <a:t>- Conexões mais profundas - Aprendizado contínuo </a:t>
            </a:r>
            <a:br>
              <a:rPr lang="pt-BR" sz="2000" dirty="0">
                <a:solidFill>
                  <a:schemeClr val="tx1"/>
                </a:solidFill>
                <a:latin typeface="Inter" panose="02000503000000020004" pitchFamily="2" charset="0"/>
                <a:ea typeface="Inter" panose="02000503000000020004" pitchFamily="2" charset="0"/>
              </a:rPr>
            </a:br>
            <a:r>
              <a:rPr lang="pt-BR" sz="2000" dirty="0">
                <a:solidFill>
                  <a:schemeClr val="tx1"/>
                </a:solidFill>
                <a:latin typeface="Inter" panose="02000503000000020004" pitchFamily="2" charset="0"/>
                <a:ea typeface="Inter" panose="02000503000000020004" pitchFamily="2" charset="0"/>
              </a:rPr>
              <a:t>- Vê-los desenvolvendo habilidades para a vida</a:t>
            </a:r>
            <a:br>
              <a:rPr lang="pt-BR" sz="2000" dirty="0">
                <a:solidFill>
                  <a:schemeClr val="tx1"/>
                </a:solidFill>
                <a:latin typeface="Inter" panose="02000503000000020004" pitchFamily="2" charset="0"/>
                <a:ea typeface="Inter" panose="02000503000000020004" pitchFamily="2" charset="0"/>
              </a:rPr>
            </a:br>
            <a:r>
              <a:rPr lang="pt-BR" sz="2000" dirty="0">
                <a:solidFill>
                  <a:schemeClr val="tx1"/>
                </a:solidFill>
                <a:latin typeface="Inter" panose="02000503000000020004" pitchFamily="2" charset="0"/>
                <a:ea typeface="Inter" panose="02000503000000020004" pitchFamily="2" charset="0"/>
              </a:rPr>
              <a:t>- Compartilhando valores - Celebrando conquistas </a:t>
            </a:r>
            <a:r>
              <a:rPr lang="pt-BR" sz="2000" dirty="0" smtClean="0">
                <a:solidFill>
                  <a:schemeClr val="tx1"/>
                </a:solidFill>
                <a:latin typeface="Inter" panose="02000503000000020004" pitchFamily="2" charset="0"/>
                <a:ea typeface="Inter" panose="02000503000000020004" pitchFamily="2" charset="0"/>
              </a:rPr>
              <a:t>pessoais</a:t>
            </a:r>
            <a:endParaRPr lang="pt-BR" sz="2000" dirty="0"/>
          </a:p>
        </p:txBody>
      </p:sp>
    </p:spTree>
    <p:extLst>
      <p:ext uri="{BB962C8B-B14F-4D97-AF65-F5344CB8AC3E}">
        <p14:creationId xmlns:p14="http://schemas.microsoft.com/office/powerpoint/2010/main" val="2671332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02368" y="165486"/>
            <a:ext cx="6982902" cy="867994"/>
          </a:xfrm>
        </p:spPr>
        <p:txBody>
          <a:bodyPr>
            <a:noAutofit/>
          </a:bodyPr>
          <a:lstStyle/>
          <a:p>
            <a:pPr marL="0" algn="just">
              <a:spcBef>
                <a:spcPts val="600"/>
              </a:spcBef>
              <a:defRPr/>
            </a:pPr>
            <a:r>
              <a:rPr lang="pt-BR" altLang="pt-BR" sz="2400" dirty="0">
                <a:solidFill>
                  <a:srgbClr val="FF5F00"/>
                </a:solidFill>
                <a:latin typeface="Inter" panose="02000503000000020004" pitchFamily="2" charset="0"/>
                <a:ea typeface="Inter" panose="02000503000000020004" pitchFamily="2" charset="0"/>
              </a:rPr>
              <a:t>	</a:t>
            </a:r>
            <a:r>
              <a:rPr lang="pt-BR" altLang="pt-BR" sz="2400" dirty="0">
                <a:solidFill>
                  <a:schemeClr val="tx1"/>
                </a:solidFill>
                <a:latin typeface="Inter" panose="02000503000000020004" pitchFamily="2" charset="0"/>
                <a:ea typeface="Inter" panose="02000503000000020004" pitchFamily="2" charset="0"/>
              </a:rPr>
              <a:t>2. Como  preparar os adolescentes  para enfrentar questões como: </a:t>
            </a:r>
            <a:r>
              <a:rPr lang="pt-BR" altLang="pt-BR" sz="2400" dirty="0" smtClean="0">
                <a:solidFill>
                  <a:srgbClr val="FF5F00"/>
                </a:solidFill>
                <a:latin typeface="Inter" panose="02000503000000020004" pitchFamily="2" charset="0"/>
                <a:ea typeface="Inter" panose="02000503000000020004" pitchFamily="2" charset="0"/>
              </a:rPr>
              <a:t>Bullying?</a:t>
            </a:r>
            <a:r>
              <a:rPr lang="pt-BR" altLang="pt-BR" sz="2400" dirty="0">
                <a:solidFill>
                  <a:schemeClr val="tx1"/>
                </a:solidFill>
                <a:latin typeface="Inter" panose="02000503000000020004" pitchFamily="2" charset="0"/>
                <a:ea typeface="Inter" panose="02000503000000020004" pitchFamily="2" charset="0"/>
              </a:rPr>
              <a:t/>
            </a:r>
            <a:br>
              <a:rPr lang="pt-BR" altLang="pt-BR" sz="2400" dirty="0">
                <a:solidFill>
                  <a:schemeClr val="tx1"/>
                </a:solidFill>
                <a:latin typeface="Inter" panose="02000503000000020004" pitchFamily="2" charset="0"/>
                <a:ea typeface="Inter" panose="02000503000000020004" pitchFamily="2" charset="0"/>
              </a:rPr>
            </a:br>
            <a:endParaRPr lang="pt-BR" sz="2400" dirty="0">
              <a:solidFill>
                <a:schemeClr val="tx1"/>
              </a:solidFill>
              <a:latin typeface="Inter" panose="02000503000000020004" pitchFamily="2" charset="0"/>
              <a:ea typeface="Inter" panose="02000503000000020004" pitchFamily="2" charset="0"/>
            </a:endParaRPr>
          </a:p>
        </p:txBody>
      </p:sp>
      <p:sp>
        <p:nvSpPr>
          <p:cNvPr id="2" name="CaixaDeTexto 1"/>
          <p:cNvSpPr txBox="1"/>
          <p:nvPr/>
        </p:nvSpPr>
        <p:spPr>
          <a:xfrm>
            <a:off x="0" y="1325091"/>
            <a:ext cx="8831180" cy="3524042"/>
          </a:xfrm>
          <a:prstGeom prst="rect">
            <a:avLst/>
          </a:prstGeom>
          <a:noFill/>
        </p:spPr>
        <p:txBody>
          <a:bodyPr wrap="square" rtlCol="0">
            <a:spAutoFit/>
          </a:bodyPr>
          <a:lstStyle/>
          <a:p>
            <a:pPr marL="457200" indent="-298450">
              <a:spcBef>
                <a:spcPts val="600"/>
              </a:spcBef>
              <a:buSzPts val="1100"/>
              <a:buFont typeface="Arial"/>
              <a:buChar char="●"/>
              <a:defRPr/>
            </a:pPr>
            <a:r>
              <a:rPr lang="pt-BR" sz="2000" dirty="0" smtClean="0">
                <a:latin typeface="Inter" panose="02000503000000020004" pitchFamily="2" charset="0"/>
                <a:ea typeface="Inter" panose="02000503000000020004" pitchFamily="2" charset="0"/>
              </a:rPr>
              <a:t>Valorizar a </a:t>
            </a:r>
            <a:r>
              <a:rPr lang="pt-BR" sz="2000" dirty="0">
                <a:latin typeface="Inter" panose="02000503000000020004" pitchFamily="2" charset="0"/>
                <a:ea typeface="Inter" panose="02000503000000020004" pitchFamily="2" charset="0"/>
              </a:rPr>
              <a:t>empatia, </a:t>
            </a:r>
            <a:r>
              <a:rPr lang="pt-BR" sz="2000" dirty="0" smtClean="0">
                <a:latin typeface="Inter" panose="02000503000000020004" pitchFamily="2" charset="0"/>
                <a:ea typeface="Inter" panose="02000503000000020004" pitchFamily="2" charset="0"/>
              </a:rPr>
              <a:t>o </a:t>
            </a:r>
            <a:r>
              <a:rPr lang="pt-BR" sz="2000" dirty="0">
                <a:latin typeface="Inter" panose="02000503000000020004" pitchFamily="2" charset="0"/>
                <a:ea typeface="Inter" panose="02000503000000020004" pitchFamily="2" charset="0"/>
              </a:rPr>
              <a:t>respeito e </a:t>
            </a:r>
            <a:r>
              <a:rPr lang="pt-BR" sz="2000" dirty="0" smtClean="0">
                <a:latin typeface="Inter" panose="02000503000000020004" pitchFamily="2" charset="0"/>
                <a:ea typeface="Inter" panose="02000503000000020004" pitchFamily="2" charset="0"/>
              </a:rPr>
              <a:t>a </a:t>
            </a:r>
            <a:r>
              <a:rPr lang="pt-BR" sz="2000" dirty="0">
                <a:latin typeface="Inter" panose="02000503000000020004" pitchFamily="2" charset="0"/>
                <a:ea typeface="Inter" panose="02000503000000020004" pitchFamily="2" charset="0"/>
              </a:rPr>
              <a:t>regulação das próprias </a:t>
            </a:r>
            <a:r>
              <a:rPr lang="pt-BR" sz="2000" dirty="0" smtClean="0">
                <a:latin typeface="Inter" panose="02000503000000020004" pitchFamily="2" charset="0"/>
                <a:ea typeface="Inter" panose="02000503000000020004" pitchFamily="2" charset="0"/>
              </a:rPr>
              <a:t>emoções - sendo exemplo</a:t>
            </a:r>
          </a:p>
          <a:p>
            <a:pPr marL="457200" indent="-298450">
              <a:spcBef>
                <a:spcPts val="600"/>
              </a:spcBef>
              <a:buSzPts val="1100"/>
              <a:buFont typeface="Arial"/>
              <a:buChar char="●"/>
              <a:defRPr/>
            </a:pPr>
            <a:r>
              <a:rPr lang="pt-BR" sz="2000" dirty="0" smtClean="0">
                <a:latin typeface="Inter" panose="02000503000000020004" pitchFamily="2" charset="0"/>
                <a:ea typeface="Inter" panose="02000503000000020004" pitchFamily="2" charset="0"/>
              </a:rPr>
              <a:t>Desenvolver a autoestima </a:t>
            </a:r>
          </a:p>
          <a:p>
            <a:pPr marL="457200" indent="-298450">
              <a:spcBef>
                <a:spcPts val="600"/>
              </a:spcBef>
              <a:buSzPts val="1100"/>
              <a:buFont typeface="Arial"/>
              <a:buChar char="●"/>
              <a:defRPr/>
            </a:pPr>
            <a:r>
              <a:rPr lang="pt-BR" sz="2000" dirty="0" smtClean="0">
                <a:latin typeface="Inter" panose="02000503000000020004" pitchFamily="2" charset="0"/>
                <a:ea typeface="Inter" panose="02000503000000020004" pitchFamily="2" charset="0"/>
              </a:rPr>
              <a:t> O </a:t>
            </a:r>
            <a:r>
              <a:rPr lang="pt-BR" sz="2000" dirty="0">
                <a:latin typeface="Inter" panose="02000503000000020004" pitchFamily="2" charset="0"/>
                <a:ea typeface="Inter" panose="02000503000000020004" pitchFamily="2" charset="0"/>
              </a:rPr>
              <a:t>foco deve ser a criação de um ambiente que propicie o estabelecimento de relações mais saudáveis e respeitosas entre todos. “ Qualquer solução precisa incluir o agressor, a vítima e os espectadores, pois todos são afetados e envolvidos no problema</a:t>
            </a:r>
            <a:r>
              <a:rPr lang="pt-BR" sz="2000" dirty="0" smtClean="0">
                <a:latin typeface="Inter" panose="02000503000000020004" pitchFamily="2" charset="0"/>
                <a:ea typeface="Inter" panose="02000503000000020004" pitchFamily="2" charset="0"/>
              </a:rPr>
              <a:t>.”</a:t>
            </a:r>
          </a:p>
          <a:p>
            <a:pPr marL="457200" lvl="0" indent="-298450">
              <a:spcBef>
                <a:spcPts val="600"/>
              </a:spcBef>
              <a:buSzPts val="1100"/>
              <a:buFont typeface="Arial"/>
              <a:buChar char="●"/>
              <a:defRPr/>
            </a:pPr>
            <a:r>
              <a:rPr lang="pt-BR" sz="2000" dirty="0" smtClean="0">
                <a:solidFill>
                  <a:schemeClr val="tx1"/>
                </a:solidFill>
                <a:latin typeface="Inter" panose="02000503000000020004" pitchFamily="2" charset="0"/>
                <a:ea typeface="Inter" panose="02000503000000020004" pitchFamily="2" charset="0"/>
              </a:rPr>
              <a:t>Conversar </a:t>
            </a:r>
            <a:r>
              <a:rPr lang="pt-BR" sz="2000" dirty="0">
                <a:solidFill>
                  <a:schemeClr val="tx1"/>
                </a:solidFill>
                <a:latin typeface="Inter" panose="02000503000000020004" pitchFamily="2" charset="0"/>
                <a:ea typeface="Inter" panose="02000503000000020004" pitchFamily="2" charset="0"/>
              </a:rPr>
              <a:t>com a escola </a:t>
            </a:r>
            <a:r>
              <a:rPr lang="pt-BR" sz="2000" dirty="0" smtClean="0">
                <a:solidFill>
                  <a:schemeClr val="tx1"/>
                </a:solidFill>
                <a:latin typeface="Inter" panose="02000503000000020004" pitchFamily="2" charset="0"/>
                <a:ea typeface="Inter" panose="02000503000000020004" pitchFamily="2" charset="0"/>
              </a:rPr>
              <a:t>e </a:t>
            </a:r>
            <a:r>
              <a:rPr lang="pt-BR" sz="2000" dirty="0">
                <a:solidFill>
                  <a:schemeClr val="tx1"/>
                </a:solidFill>
                <a:latin typeface="Inter" panose="02000503000000020004" pitchFamily="2" charset="0"/>
                <a:ea typeface="Inter" panose="02000503000000020004" pitchFamily="2" charset="0"/>
              </a:rPr>
              <a:t>entender o que está </a:t>
            </a:r>
            <a:r>
              <a:rPr lang="pt-BR" sz="2000" dirty="0" smtClean="0">
                <a:solidFill>
                  <a:schemeClr val="tx1"/>
                </a:solidFill>
                <a:latin typeface="Inter" panose="02000503000000020004" pitchFamily="2" charset="0"/>
                <a:ea typeface="Inter" panose="02000503000000020004" pitchFamily="2" charset="0"/>
              </a:rPr>
              <a:t>acontecendo</a:t>
            </a:r>
          </a:p>
          <a:p>
            <a:pPr marL="457200" lvl="0" indent="-298450">
              <a:spcBef>
                <a:spcPts val="600"/>
              </a:spcBef>
              <a:buSzPts val="1100"/>
              <a:buFont typeface="Arial"/>
              <a:buChar char="●"/>
              <a:defRPr/>
            </a:pPr>
            <a:r>
              <a:rPr lang="pt-BR" sz="2000" dirty="0" smtClean="0">
                <a:latin typeface="Inter" panose="02000503000000020004" pitchFamily="2" charset="0"/>
                <a:ea typeface="Inter" panose="02000503000000020004" pitchFamily="2" charset="0"/>
              </a:rPr>
              <a:t>Família e </a:t>
            </a:r>
            <a:r>
              <a:rPr lang="pt-BR" sz="1800" dirty="0" smtClean="0">
                <a:latin typeface="Inter" panose="02000503000000020004" pitchFamily="2" charset="0"/>
                <a:ea typeface="Inter" panose="02000503000000020004" pitchFamily="2" charset="0"/>
              </a:rPr>
              <a:t>escola devem traçar ações integradas.</a:t>
            </a:r>
          </a:p>
          <a:p>
            <a:pPr marL="457200" lvl="0" indent="-298450">
              <a:spcBef>
                <a:spcPts val="600"/>
              </a:spcBef>
              <a:buSzPts val="1100"/>
              <a:buFont typeface="Arial"/>
              <a:buChar char="●"/>
              <a:defRPr/>
            </a:pPr>
            <a:endParaRPr lang="pt-BR" sz="180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880239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34716" y="0"/>
            <a:ext cx="6918159" cy="867994"/>
          </a:xfrm>
        </p:spPr>
        <p:txBody>
          <a:bodyPr>
            <a:noAutofit/>
          </a:bodyPr>
          <a:lstStyle/>
          <a:p>
            <a:pPr marL="0" algn="just">
              <a:spcBef>
                <a:spcPts val="600"/>
              </a:spcBef>
              <a:defRPr/>
            </a:pPr>
            <a:r>
              <a:rPr lang="pt-BR" altLang="pt-BR" sz="2400" dirty="0">
                <a:solidFill>
                  <a:srgbClr val="FF5F00"/>
                </a:solidFill>
                <a:latin typeface="Inter" panose="02000503000000020004" pitchFamily="2" charset="0"/>
                <a:ea typeface="Inter" panose="02000503000000020004" pitchFamily="2" charset="0"/>
              </a:rPr>
              <a:t>	</a:t>
            </a:r>
            <a:r>
              <a:rPr lang="pt-BR" altLang="pt-BR" sz="2400" dirty="0">
                <a:solidFill>
                  <a:schemeClr val="tx1"/>
                </a:solidFill>
                <a:latin typeface="Inter" panose="02000503000000020004" pitchFamily="2" charset="0"/>
                <a:ea typeface="Inter" panose="02000503000000020004" pitchFamily="2" charset="0"/>
              </a:rPr>
              <a:t>2. Como  preparar os adolescentes  para enfrentar questões como: </a:t>
            </a:r>
            <a:r>
              <a:rPr lang="pt-BR" altLang="pt-BR" sz="2400" dirty="0" smtClean="0">
                <a:solidFill>
                  <a:schemeClr val="tx1"/>
                </a:solidFill>
                <a:latin typeface="Inter" panose="02000503000000020004" pitchFamily="2" charset="0"/>
                <a:ea typeface="Inter" panose="02000503000000020004" pitchFamily="2" charset="0"/>
              </a:rPr>
              <a:t> </a:t>
            </a:r>
            <a:r>
              <a:rPr lang="pt-BR" altLang="pt-BR" sz="2400" dirty="0">
                <a:solidFill>
                  <a:srgbClr val="FF5F00"/>
                </a:solidFill>
                <a:latin typeface="Inter" panose="02000503000000020004" pitchFamily="2" charset="0"/>
                <a:ea typeface="Inter" panose="02000503000000020004" pitchFamily="2" charset="0"/>
              </a:rPr>
              <a:t>Depressão?</a:t>
            </a:r>
            <a:r>
              <a:rPr lang="pt-BR" altLang="pt-BR" sz="2400" dirty="0">
                <a:solidFill>
                  <a:schemeClr val="tx1"/>
                </a:solidFill>
                <a:latin typeface="Inter" panose="02000503000000020004" pitchFamily="2" charset="0"/>
                <a:ea typeface="Inter" panose="02000503000000020004" pitchFamily="2" charset="0"/>
              </a:rPr>
              <a:t/>
            </a:r>
            <a:br>
              <a:rPr lang="pt-BR" altLang="pt-BR" sz="2400" dirty="0">
                <a:solidFill>
                  <a:schemeClr val="tx1"/>
                </a:solidFill>
                <a:latin typeface="Inter" panose="02000503000000020004" pitchFamily="2" charset="0"/>
                <a:ea typeface="Inter" panose="02000503000000020004" pitchFamily="2" charset="0"/>
              </a:rPr>
            </a:br>
            <a:endParaRPr lang="pt-BR" sz="2400" dirty="0">
              <a:solidFill>
                <a:schemeClr val="tx1"/>
              </a:solidFill>
              <a:latin typeface="Inter" panose="02000503000000020004" pitchFamily="2" charset="0"/>
              <a:ea typeface="Inter" panose="02000503000000020004" pitchFamily="2" charset="0"/>
            </a:endParaRPr>
          </a:p>
        </p:txBody>
      </p:sp>
      <p:sp>
        <p:nvSpPr>
          <p:cNvPr id="6" name="Espaço Reservado para Texto 2">
            <a:extLst>
              <a:ext uri="{FF2B5EF4-FFF2-40B4-BE49-F238E27FC236}">
                <a16:creationId xmlns:a16="http://schemas.microsoft.com/office/drawing/2014/main" id="{C14C753D-912C-19AD-1110-E6C3FC171216}"/>
              </a:ext>
            </a:extLst>
          </p:cNvPr>
          <p:cNvSpPr>
            <a:spLocks noGrp="1"/>
          </p:cNvSpPr>
          <p:nvPr>
            <p:ph type="body" idx="2"/>
          </p:nvPr>
        </p:nvSpPr>
        <p:spPr>
          <a:xfrm>
            <a:off x="249068" y="992605"/>
            <a:ext cx="8327030" cy="4006516"/>
          </a:xfrm>
        </p:spPr>
        <p:txBody>
          <a:bodyPr>
            <a:noAutofit/>
          </a:bodyPr>
          <a:lstStyle/>
          <a:p>
            <a:pPr marL="501650" lvl="0" indent="-342900">
              <a:spcAft>
                <a:spcPts val="0"/>
              </a:spcAft>
              <a:buClr>
                <a:srgbClr val="000000"/>
              </a:buClr>
              <a:buSzPts val="1100"/>
              <a:buFont typeface="Arial" panose="020B0604020202020204" pitchFamily="34" charset="0"/>
              <a:buChar char="•"/>
              <a:defRPr/>
            </a:pPr>
            <a:r>
              <a:rPr lang="pt-BR" sz="2000" dirty="0" smtClean="0">
                <a:solidFill>
                  <a:schemeClr val="tx1"/>
                </a:solidFill>
              </a:rPr>
              <a:t>demonstre </a:t>
            </a:r>
            <a:r>
              <a:rPr lang="pt-BR" sz="2000" dirty="0">
                <a:solidFill>
                  <a:schemeClr val="tx1"/>
                </a:solidFill>
              </a:rPr>
              <a:t>abertura para ouvir os sentimentos do adolescente</a:t>
            </a:r>
            <a:r>
              <a:rPr lang="pt-BR" sz="2000" dirty="0" smtClean="0">
                <a:solidFill>
                  <a:schemeClr val="tx1"/>
                </a:solidFill>
              </a:rPr>
              <a:t>;</a:t>
            </a:r>
            <a:endParaRPr lang="pt-BR" sz="2000" dirty="0">
              <a:solidFill>
                <a:schemeClr val="tx1"/>
              </a:solidFill>
            </a:endParaRPr>
          </a:p>
          <a:p>
            <a:pPr marL="482600" lvl="0" indent="-342900">
              <a:buFont typeface="Arial" panose="020B0604020202020204" pitchFamily="34" charset="0"/>
              <a:buChar char="•"/>
            </a:pPr>
            <a:r>
              <a:rPr lang="pt-BR" sz="2000" dirty="0" smtClean="0">
                <a:solidFill>
                  <a:schemeClr val="tx1"/>
                </a:solidFill>
              </a:rPr>
              <a:t>acompanhe </a:t>
            </a:r>
            <a:r>
              <a:rPr lang="pt-BR" sz="2000" dirty="0">
                <a:solidFill>
                  <a:schemeClr val="tx1"/>
                </a:solidFill>
              </a:rPr>
              <a:t>a rotina diária do adolescente;</a:t>
            </a:r>
          </a:p>
          <a:p>
            <a:pPr marL="482600" lvl="0" indent="-342900">
              <a:buFont typeface="Arial" panose="020B0604020202020204" pitchFamily="34" charset="0"/>
              <a:buChar char="•"/>
            </a:pPr>
            <a:r>
              <a:rPr lang="pt-BR" sz="2000" dirty="0">
                <a:solidFill>
                  <a:schemeClr val="tx1"/>
                </a:solidFill>
              </a:rPr>
              <a:t>ajude o adolescente a ter uma </a:t>
            </a:r>
            <a:r>
              <a:rPr lang="pt-BR" sz="2000" dirty="0" smtClean="0">
                <a:solidFill>
                  <a:schemeClr val="tx1"/>
                </a:solidFill>
              </a:rPr>
              <a:t>vida </a:t>
            </a:r>
            <a:r>
              <a:rPr lang="pt-BR" sz="2000" dirty="0">
                <a:solidFill>
                  <a:schemeClr val="tx1"/>
                </a:solidFill>
              </a:rPr>
              <a:t>saudável (alimentação, dormir nos horários certos, exercitar-se etc.);</a:t>
            </a:r>
          </a:p>
          <a:p>
            <a:pPr marL="482600" lvl="0" indent="-342900">
              <a:buFont typeface="Arial" panose="020B0604020202020204" pitchFamily="34" charset="0"/>
              <a:buChar char="•"/>
            </a:pPr>
            <a:r>
              <a:rPr lang="pt-BR" sz="2000" dirty="0">
                <a:solidFill>
                  <a:schemeClr val="tx1"/>
                </a:solidFill>
              </a:rPr>
              <a:t>preste atenção aos hábitos, atividades e conteúdos que o adolescente consome, especialmente na internet</a:t>
            </a:r>
            <a:r>
              <a:rPr lang="pt-BR" sz="2000" dirty="0" smtClean="0">
                <a:solidFill>
                  <a:schemeClr val="tx1"/>
                </a:solidFill>
              </a:rPr>
              <a:t>;</a:t>
            </a:r>
          </a:p>
          <a:p>
            <a:pPr marL="482600" lvl="0" indent="-342900">
              <a:buFont typeface="Arial" panose="020B0604020202020204" pitchFamily="34" charset="0"/>
              <a:buChar char="•"/>
            </a:pPr>
            <a:r>
              <a:rPr lang="pt-BR" sz="2000" dirty="0">
                <a:solidFill>
                  <a:schemeClr val="tx1"/>
                </a:solidFill>
              </a:rPr>
              <a:t>procure um psiquiatra e/ou um psicoterapeuta de confiança;</a:t>
            </a:r>
          </a:p>
          <a:p>
            <a:pPr marL="482600" lvl="0" indent="-342900">
              <a:buFont typeface="Arial" panose="020B0604020202020204" pitchFamily="34" charset="0"/>
              <a:buChar char="•"/>
            </a:pPr>
            <a:r>
              <a:rPr lang="pt-BR" sz="2000" dirty="0">
                <a:solidFill>
                  <a:schemeClr val="tx1"/>
                </a:solidFill>
              </a:rPr>
              <a:t>trace uma estratégia de tratamento com esses profissionais</a:t>
            </a:r>
            <a:r>
              <a:rPr lang="pt-BR" sz="2000" dirty="0" smtClean="0">
                <a:solidFill>
                  <a:schemeClr val="tx1"/>
                </a:solidFill>
              </a:rPr>
              <a:t>;</a:t>
            </a:r>
            <a:endParaRPr lang="pt-BR" sz="2000" dirty="0">
              <a:solidFill>
                <a:schemeClr val="tx1"/>
              </a:solidFill>
            </a:endParaRPr>
          </a:p>
          <a:p>
            <a:pPr marL="482600" lvl="0" indent="-342900">
              <a:buFont typeface="Arial" panose="020B0604020202020204" pitchFamily="34" charset="0"/>
              <a:buChar char="•"/>
            </a:pPr>
            <a:r>
              <a:rPr lang="pt-BR" sz="2000" dirty="0">
                <a:solidFill>
                  <a:schemeClr val="tx1"/>
                </a:solidFill>
              </a:rPr>
              <a:t>tenha calma, paciência e empatia, mesmo nos momentos de maior descontrole.</a:t>
            </a:r>
          </a:p>
          <a:p>
            <a:pPr marL="342900" indent="-342900" algn="just">
              <a:spcBef>
                <a:spcPts val="600"/>
              </a:spcBef>
              <a:buFont typeface="Arial" panose="020B0604020202020204" pitchFamily="34" charset="0"/>
              <a:buChar char="•"/>
              <a:defRPr/>
            </a:pPr>
            <a:endParaRPr lang="pt-BR" altLang="pt-BR" sz="2000" dirty="0">
              <a:solidFill>
                <a:srgbClr val="04AF4B"/>
              </a:solidFill>
            </a:endParaRPr>
          </a:p>
        </p:txBody>
      </p:sp>
    </p:spTree>
    <p:extLst>
      <p:ext uri="{BB962C8B-B14F-4D97-AF65-F5344CB8AC3E}">
        <p14:creationId xmlns:p14="http://schemas.microsoft.com/office/powerpoint/2010/main" val="2627429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14C753D-912C-19AD-1110-E6C3FC171216}"/>
              </a:ext>
            </a:extLst>
          </p:cNvPr>
          <p:cNvSpPr>
            <a:spLocks noGrp="1"/>
          </p:cNvSpPr>
          <p:nvPr>
            <p:ph type="body" idx="2"/>
          </p:nvPr>
        </p:nvSpPr>
        <p:spPr>
          <a:xfrm>
            <a:off x="520700" y="149364"/>
            <a:ext cx="7581900" cy="1072110"/>
          </a:xfrm>
        </p:spPr>
        <p:txBody>
          <a:bodyPr/>
          <a:lstStyle/>
          <a:p>
            <a:pPr marL="0" algn="just">
              <a:spcBef>
                <a:spcPts val="600"/>
              </a:spcBef>
              <a:defRPr/>
            </a:pPr>
            <a:r>
              <a:rPr lang="pt-BR" dirty="0" smtClean="0">
                <a:solidFill>
                  <a:srgbClr val="FF5F00"/>
                </a:solidFill>
              </a:rPr>
              <a:t>		3</a:t>
            </a:r>
            <a:r>
              <a:rPr lang="pt-BR" dirty="0">
                <a:solidFill>
                  <a:srgbClr val="FF5F00"/>
                </a:solidFill>
              </a:rPr>
              <a:t>. Como </a:t>
            </a:r>
            <a:r>
              <a:rPr lang="pt-BR" dirty="0" smtClean="0">
                <a:solidFill>
                  <a:srgbClr val="FF5F00"/>
                </a:solidFill>
              </a:rPr>
              <a:t>contribuir na formação da autoestima e autonomia dos adolescentes?</a:t>
            </a:r>
            <a:endParaRPr lang="pt-BR" altLang="pt-BR" dirty="0">
              <a:solidFill>
                <a:srgbClr val="FF5F00"/>
              </a:solidFill>
            </a:endParaRPr>
          </a:p>
        </p:txBody>
      </p:sp>
      <p:sp>
        <p:nvSpPr>
          <p:cNvPr id="5" name="CaixaDeTexto 4"/>
          <p:cNvSpPr txBox="1"/>
          <p:nvPr/>
        </p:nvSpPr>
        <p:spPr>
          <a:xfrm>
            <a:off x="254000" y="1090115"/>
            <a:ext cx="8801099" cy="3816429"/>
          </a:xfrm>
          <a:prstGeom prst="rect">
            <a:avLst/>
          </a:prstGeom>
          <a:noFill/>
        </p:spPr>
        <p:txBody>
          <a:bodyPr wrap="square" rtlCol="0">
            <a:spAutoFit/>
          </a:bodyPr>
          <a:lstStyle/>
          <a:p>
            <a:pPr marL="342900" lvl="0" indent="-342900">
              <a:buFont typeface="Arial" panose="020B0604020202020204" pitchFamily="34" charset="0"/>
              <a:buChar char="•"/>
            </a:pPr>
            <a:r>
              <a:rPr lang="pt-BR" sz="2200" dirty="0">
                <a:latin typeface="Inter Medium" panose="02000503000000020004" pitchFamily="2" charset="0"/>
                <a:ea typeface="Inter Medium" panose="02000503000000020004" pitchFamily="2" charset="0"/>
              </a:rPr>
              <a:t>Proporcione um ambiente </a:t>
            </a:r>
            <a:r>
              <a:rPr lang="pt-BR" sz="2200" dirty="0" smtClean="0">
                <a:latin typeface="Inter Medium" panose="02000503000000020004" pitchFamily="2" charset="0"/>
                <a:ea typeface="Inter Medium" panose="02000503000000020004" pitchFamily="2" charset="0"/>
              </a:rPr>
              <a:t>positivo - ouvir </a:t>
            </a:r>
            <a:r>
              <a:rPr lang="pt-BR" sz="2200" dirty="0">
                <a:latin typeface="Inter Medium" panose="02000503000000020004" pitchFamily="2" charset="0"/>
                <a:ea typeface="Inter Medium" panose="02000503000000020004" pitchFamily="2" charset="0"/>
              </a:rPr>
              <a:t>ativamente suas preocupações e oferecer apoio e </a:t>
            </a:r>
            <a:r>
              <a:rPr lang="pt-BR" sz="2200" dirty="0" smtClean="0">
                <a:latin typeface="Inter Medium" panose="02000503000000020004" pitchFamily="2" charset="0"/>
                <a:ea typeface="Inter Medium" panose="02000503000000020004" pitchFamily="2" charset="0"/>
              </a:rPr>
              <a:t>encorajamento.</a:t>
            </a:r>
            <a:endParaRPr lang="pt-BR" sz="2200" dirty="0">
              <a:latin typeface="Inter Medium" panose="02000503000000020004" pitchFamily="2" charset="0"/>
              <a:ea typeface="Inter Medium" panose="02000503000000020004" pitchFamily="2" charset="0"/>
            </a:endParaRPr>
          </a:p>
          <a:p>
            <a:pPr marL="342900" lvl="0" indent="-342900">
              <a:buFont typeface="Arial" panose="020B0604020202020204" pitchFamily="34" charset="0"/>
              <a:buChar char="•"/>
            </a:pPr>
            <a:r>
              <a:rPr lang="pt-BR" sz="2200" dirty="0">
                <a:latin typeface="Inter Medium" panose="02000503000000020004" pitchFamily="2" charset="0"/>
                <a:ea typeface="Inter Medium" panose="02000503000000020004" pitchFamily="2" charset="0"/>
              </a:rPr>
              <a:t>Promova o </a:t>
            </a:r>
            <a:r>
              <a:rPr lang="pt-BR" sz="2200" dirty="0" smtClean="0">
                <a:latin typeface="Inter Medium" panose="02000503000000020004" pitchFamily="2" charset="0"/>
                <a:ea typeface="Inter Medium" panose="02000503000000020004" pitchFamily="2" charset="0"/>
              </a:rPr>
              <a:t>autoconhecimento. </a:t>
            </a:r>
          </a:p>
          <a:p>
            <a:pPr marL="342900" lvl="0" indent="-342900">
              <a:buFont typeface="Arial" panose="020B0604020202020204" pitchFamily="34" charset="0"/>
              <a:buChar char="•"/>
            </a:pPr>
            <a:r>
              <a:rPr lang="pt-BR" sz="2200" dirty="0" smtClean="0">
                <a:latin typeface="Inter Medium" panose="02000503000000020004" pitchFamily="2" charset="0"/>
                <a:ea typeface="Inter Medium" panose="02000503000000020004" pitchFamily="2" charset="0"/>
              </a:rPr>
              <a:t>Ajude </a:t>
            </a:r>
            <a:r>
              <a:rPr lang="pt-BR" sz="2200" dirty="0">
                <a:latin typeface="Inter Medium" panose="02000503000000020004" pitchFamily="2" charset="0"/>
                <a:ea typeface="Inter Medium" panose="02000503000000020004" pitchFamily="2" charset="0"/>
              </a:rPr>
              <a:t>a desenvolver habilidades sociais </a:t>
            </a:r>
            <a:r>
              <a:rPr lang="pt-BR" sz="2200" dirty="0" smtClean="0">
                <a:latin typeface="Inter Medium" panose="02000503000000020004" pitchFamily="2" charset="0"/>
                <a:ea typeface="Inter Medium" panose="02000503000000020004" pitchFamily="2" charset="0"/>
              </a:rPr>
              <a:t>.</a:t>
            </a:r>
            <a:endParaRPr lang="pt-BR" sz="2200" dirty="0">
              <a:latin typeface="Inter Medium" panose="02000503000000020004" pitchFamily="2" charset="0"/>
              <a:ea typeface="Inter Medium" panose="02000503000000020004" pitchFamily="2" charset="0"/>
            </a:endParaRPr>
          </a:p>
          <a:p>
            <a:pPr marL="342900" lvl="1" indent="-342900">
              <a:buFont typeface="Arial" panose="020B0604020202020204" pitchFamily="34" charset="0"/>
              <a:buChar char="•"/>
            </a:pPr>
            <a:r>
              <a:rPr lang="pt-BR" sz="2200" dirty="0">
                <a:latin typeface="Inter Medium" panose="02000503000000020004" pitchFamily="2" charset="0"/>
                <a:ea typeface="Inter Medium" panose="02000503000000020004" pitchFamily="2" charset="0"/>
              </a:rPr>
              <a:t>Permita que o adolescente tome decisões e assuma responsabilidades próprias a sua </a:t>
            </a:r>
            <a:r>
              <a:rPr lang="pt-BR" sz="2200" dirty="0" smtClean="0">
                <a:latin typeface="Inter Medium" panose="02000503000000020004" pitchFamily="2" charset="0"/>
                <a:ea typeface="Inter Medium" panose="02000503000000020004" pitchFamily="2" charset="0"/>
              </a:rPr>
              <a:t>idade.</a:t>
            </a:r>
            <a:r>
              <a:rPr lang="pt-BR" sz="2200" dirty="0">
                <a:latin typeface="Inter Medium" panose="02000503000000020004" pitchFamily="2" charset="0"/>
                <a:ea typeface="Inter Medium" panose="02000503000000020004" pitchFamily="2" charset="0"/>
              </a:rPr>
              <a:t> </a:t>
            </a:r>
          </a:p>
          <a:p>
            <a:pPr marL="342900" indent="-342900">
              <a:buFont typeface="Arial" panose="020B0604020202020204" pitchFamily="34" charset="0"/>
              <a:buChar char="•"/>
            </a:pPr>
            <a:r>
              <a:rPr lang="pt-BR" sz="2200" dirty="0">
                <a:latin typeface="Inter Medium" panose="02000503000000020004" pitchFamily="2" charset="0"/>
                <a:ea typeface="Inter Medium" panose="02000503000000020004" pitchFamily="2" charset="0"/>
              </a:rPr>
              <a:t>Deixe que ele organize sua própria </a:t>
            </a:r>
            <a:r>
              <a:rPr lang="pt-BR" sz="2200" dirty="0" smtClean="0">
                <a:latin typeface="Inter Medium" panose="02000503000000020004" pitchFamily="2" charset="0"/>
                <a:ea typeface="Inter Medium" panose="02000503000000020004" pitchFamily="2" charset="0"/>
              </a:rPr>
              <a:t>rotina.</a:t>
            </a:r>
            <a:endParaRPr lang="pt-BR" sz="2200" dirty="0">
              <a:latin typeface="Inter Medium" panose="02000503000000020004" pitchFamily="2" charset="0"/>
              <a:ea typeface="Inter Medium" panose="02000503000000020004" pitchFamily="2" charset="0"/>
            </a:endParaRPr>
          </a:p>
          <a:p>
            <a:pPr marL="342900" indent="-342900">
              <a:buFont typeface="Arial" panose="020B0604020202020204" pitchFamily="34" charset="0"/>
              <a:buChar char="•"/>
            </a:pPr>
            <a:r>
              <a:rPr lang="pt-BR" sz="2200" dirty="0" smtClean="0">
                <a:latin typeface="Inter Medium" panose="02000503000000020004" pitchFamily="2" charset="0"/>
                <a:ea typeface="Inter Medium" panose="02000503000000020004" pitchFamily="2" charset="0"/>
              </a:rPr>
              <a:t>Dê </a:t>
            </a:r>
            <a:r>
              <a:rPr lang="pt-BR" sz="2200" dirty="0">
                <a:latin typeface="Inter Medium" panose="02000503000000020004" pitchFamily="2" charset="0"/>
                <a:ea typeface="Inter Medium" panose="02000503000000020004" pitchFamily="2" charset="0"/>
              </a:rPr>
              <a:t>liberdade de </a:t>
            </a:r>
            <a:r>
              <a:rPr lang="pt-BR" sz="2200" dirty="0" smtClean="0">
                <a:latin typeface="Inter Medium" panose="02000503000000020004" pitchFamily="2" charset="0"/>
                <a:ea typeface="Inter Medium" panose="02000503000000020004" pitchFamily="2" charset="0"/>
              </a:rPr>
              <a:t>escolha - Dê responsabilidades.</a:t>
            </a:r>
            <a:endParaRPr lang="pt-BR" sz="2200" dirty="0">
              <a:latin typeface="Inter Medium" panose="02000503000000020004" pitchFamily="2" charset="0"/>
              <a:ea typeface="Inter Medium" panose="02000503000000020004" pitchFamily="2" charset="0"/>
            </a:endParaRPr>
          </a:p>
          <a:p>
            <a:pPr marL="342900" indent="-342900">
              <a:buFont typeface="Arial" panose="020B0604020202020204" pitchFamily="34" charset="0"/>
              <a:buChar char="•"/>
            </a:pPr>
            <a:r>
              <a:rPr lang="pt-BR" sz="2200" dirty="0" smtClean="0">
                <a:latin typeface="Inter Medium" panose="02000503000000020004" pitchFamily="2" charset="0"/>
                <a:ea typeface="Inter Medium" panose="02000503000000020004" pitchFamily="2" charset="0"/>
              </a:rPr>
              <a:t>Deixe </a:t>
            </a:r>
            <a:r>
              <a:rPr lang="pt-BR" sz="2200" dirty="0">
                <a:latin typeface="Inter Medium" panose="02000503000000020004" pitchFamily="2" charset="0"/>
                <a:ea typeface="Inter Medium" panose="02000503000000020004" pitchFamily="2" charset="0"/>
              </a:rPr>
              <a:t>que ele lide com </a:t>
            </a:r>
            <a:r>
              <a:rPr lang="pt-BR" sz="2200" dirty="0" smtClean="0">
                <a:latin typeface="Inter Medium" panose="02000503000000020004" pitchFamily="2" charset="0"/>
                <a:ea typeface="Inter Medium" panose="02000503000000020004" pitchFamily="2" charset="0"/>
              </a:rPr>
              <a:t>frustrações</a:t>
            </a:r>
            <a:r>
              <a:rPr lang="pt-BR" sz="2200" i="1" dirty="0" smtClean="0">
                <a:latin typeface="Inter Medium" panose="02000503000000020004" pitchFamily="2" charset="0"/>
                <a:ea typeface="Inter Medium" panose="02000503000000020004" pitchFamily="2" charset="0"/>
              </a:rPr>
              <a:t> - </a:t>
            </a:r>
            <a:r>
              <a:rPr lang="pt-BR" sz="2200" dirty="0" smtClean="0">
                <a:latin typeface="Inter Medium" panose="02000503000000020004" pitchFamily="2" charset="0"/>
                <a:ea typeface="Inter Medium" panose="02000503000000020004" pitchFamily="2" charset="0"/>
              </a:rPr>
              <a:t>demonstre </a:t>
            </a:r>
            <a:r>
              <a:rPr lang="pt-BR" sz="2200" dirty="0">
                <a:latin typeface="Inter Medium" panose="02000503000000020004" pitchFamily="2" charset="0"/>
                <a:ea typeface="Inter Medium" panose="02000503000000020004" pitchFamily="2" charset="0"/>
              </a:rPr>
              <a:t>apoio e o ajude a encontrar uma solução, mas não faça isso por ele.</a:t>
            </a:r>
          </a:p>
          <a:p>
            <a:pPr marL="342900" indent="-342900">
              <a:buFont typeface="Arial" panose="020B0604020202020204" pitchFamily="34" charset="0"/>
              <a:buChar char="•"/>
            </a:pPr>
            <a:r>
              <a:rPr lang="pt-BR" sz="2200" dirty="0" smtClean="0">
                <a:latin typeface="Inter Medium" panose="02000503000000020004" pitchFamily="2" charset="0"/>
                <a:ea typeface="Inter Medium" panose="02000503000000020004" pitchFamily="2" charset="0"/>
              </a:rPr>
              <a:t>Elogio sincero.</a:t>
            </a:r>
            <a:endParaRPr lang="pt-BR" sz="2200"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2545632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8765A8D-4BD8-9C99-E908-A9A41096F15D}"/>
              </a:ext>
            </a:extLst>
          </p:cNvPr>
          <p:cNvSpPr>
            <a:spLocks noGrp="1"/>
          </p:cNvSpPr>
          <p:nvPr>
            <p:ph type="body" sz="quarter" idx="13"/>
          </p:nvPr>
        </p:nvSpPr>
        <p:spPr>
          <a:xfrm>
            <a:off x="598916" y="664976"/>
            <a:ext cx="3118843" cy="1542965"/>
          </a:xfrm>
        </p:spPr>
        <p:txBody>
          <a:bodyPr/>
          <a:lstStyle/>
          <a:p>
            <a:r>
              <a:rPr lang="pt-BR" dirty="0" smtClean="0"/>
              <a:t>Vídeo </a:t>
            </a:r>
          </a:p>
          <a:p>
            <a:r>
              <a:rPr lang="pt-BR" sz="1200" dirty="0">
                <a:latin typeface="Inter Medium" panose="02000503000000020004" pitchFamily="2" charset="0"/>
                <a:ea typeface="Inter Medium" panose="02000503000000020004" pitchFamily="2" charset="0"/>
                <a:hlinkClick r:id="rId2"/>
              </a:rPr>
              <a:t>https://</a:t>
            </a:r>
            <a:r>
              <a:rPr lang="pt-BR" sz="1200" dirty="0" smtClean="0">
                <a:latin typeface="Inter Medium" panose="02000503000000020004" pitchFamily="2" charset="0"/>
                <a:ea typeface="Inter Medium" panose="02000503000000020004" pitchFamily="2" charset="0"/>
                <a:hlinkClick r:id="rId2"/>
              </a:rPr>
              <a:t>youtu.be/G3JeXhz8YuQ</a:t>
            </a:r>
            <a:endParaRPr lang="pt-BR" sz="1200" dirty="0" smtClean="0">
              <a:latin typeface="Inter Medium" panose="02000503000000020004" pitchFamily="2" charset="0"/>
              <a:ea typeface="Inter Medium" panose="02000503000000020004" pitchFamily="2" charset="0"/>
            </a:endParaRPr>
          </a:p>
          <a:p>
            <a:endParaRPr lang="pt-BR" dirty="0"/>
          </a:p>
        </p:txBody>
      </p:sp>
      <p:sp>
        <p:nvSpPr>
          <p:cNvPr id="3" name="Espaço Reservado para Texto 2">
            <a:extLst>
              <a:ext uri="{FF2B5EF4-FFF2-40B4-BE49-F238E27FC236}">
                <a16:creationId xmlns:a16="http://schemas.microsoft.com/office/drawing/2014/main" id="{4A1CA5D1-850B-C7DA-9605-55CC8726B277}"/>
              </a:ext>
            </a:extLst>
          </p:cNvPr>
          <p:cNvSpPr>
            <a:spLocks noGrp="1"/>
          </p:cNvSpPr>
          <p:nvPr>
            <p:ph type="body" sz="quarter" idx="14"/>
          </p:nvPr>
        </p:nvSpPr>
        <p:spPr>
          <a:xfrm>
            <a:off x="3903634" y="1548862"/>
            <a:ext cx="4914900" cy="3594638"/>
          </a:xfrm>
        </p:spPr>
        <p:txBody>
          <a:bodyPr>
            <a:noAutofit/>
          </a:bodyPr>
          <a:lstStyle/>
          <a:p>
            <a:pPr marL="0" indent="0" algn="ctr">
              <a:spcAft>
                <a:spcPts val="0"/>
              </a:spcAft>
              <a:buNone/>
            </a:pPr>
            <a:r>
              <a:rPr lang="pt-BR" dirty="0" smtClean="0"/>
              <a:t>Bullying</a:t>
            </a:r>
            <a:r>
              <a:rPr lang="pt-BR" dirty="0"/>
              <a:t>, expectativas frustradas, mentiras...muitas coisas podem deixar nosso coração em pedaços. Mas só o amor verdadeiro pode curar um coração em </a:t>
            </a:r>
            <a:r>
              <a:rPr lang="pt-BR" dirty="0" smtClean="0"/>
              <a:t>fragmentos. Pessoas feridas ferem pessoas. Pessoas conscientes do seu amor, curam!</a:t>
            </a:r>
            <a:endParaRPr lang="pt-BR" dirty="0"/>
          </a:p>
          <a:p>
            <a:pPr marL="0" lvl="0" indent="0" algn="ctr">
              <a:spcAft>
                <a:spcPts val="0"/>
              </a:spcAft>
              <a:buNone/>
            </a:pPr>
            <a:endParaRPr lang="pt-BR" dirty="0" smtClean="0">
              <a:solidFill>
                <a:schemeClr val="bg1"/>
              </a:solidFill>
              <a:latin typeface="Inter" panose="02000503000000020004" pitchFamily="2" charset="0"/>
              <a:ea typeface="Inter" panose="02000503000000020004" pitchFamily="2" charset="0"/>
              <a:cs typeface="Oswald"/>
              <a:sym typeface="Oswald"/>
            </a:endParaRPr>
          </a:p>
          <a:p>
            <a:pPr marL="0" lvl="0" indent="0" algn="ctr">
              <a:spcAft>
                <a:spcPts val="0"/>
              </a:spcAft>
              <a:buNone/>
            </a:pPr>
            <a:endParaRPr lang="pt-BR" dirty="0">
              <a:solidFill>
                <a:schemeClr val="bg1"/>
              </a:solidFill>
              <a:latin typeface="Inter" panose="02000503000000020004" pitchFamily="2" charset="0"/>
              <a:ea typeface="Inter" panose="02000503000000020004" pitchFamily="2" charset="0"/>
              <a:cs typeface="Oswald"/>
              <a:sym typeface="Oswald"/>
            </a:endParaRPr>
          </a:p>
        </p:txBody>
      </p:sp>
    </p:spTree>
    <p:extLst>
      <p:ext uri="{BB962C8B-B14F-4D97-AF65-F5344CB8AC3E}">
        <p14:creationId xmlns:p14="http://schemas.microsoft.com/office/powerpoint/2010/main" val="566152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agmentos_720p MP4_m6002 Bullying 2º en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864" y="1045700"/>
            <a:ext cx="8489373" cy="3607983"/>
          </a:xfrm>
          <a:prstGeom prst="rect">
            <a:avLst/>
          </a:prstGeom>
        </p:spPr>
      </p:pic>
      <p:sp>
        <p:nvSpPr>
          <p:cNvPr id="4" name="CaixaDeTexto 3"/>
          <p:cNvSpPr txBox="1"/>
          <p:nvPr/>
        </p:nvSpPr>
        <p:spPr>
          <a:xfrm flipH="1">
            <a:off x="2337953" y="249381"/>
            <a:ext cx="4810991" cy="461665"/>
          </a:xfrm>
          <a:prstGeom prst="rect">
            <a:avLst/>
          </a:prstGeom>
          <a:noFill/>
        </p:spPr>
        <p:txBody>
          <a:bodyPr wrap="square" rtlCol="0">
            <a:spAutoFit/>
          </a:bodyPr>
          <a:lstStyle/>
          <a:p>
            <a:r>
              <a:rPr lang="pt-BR" sz="2400" dirty="0" smtClean="0">
                <a:latin typeface="Syncopate" panose="02060507000000020003" pitchFamily="18" charset="0"/>
              </a:rPr>
              <a:t>VÍDEO . </a:t>
            </a:r>
            <a:r>
              <a:rPr lang="pt-BR" dirty="0" smtClean="0">
                <a:latin typeface="Syncopate" panose="02060507000000020003" pitchFamily="18" charset="0"/>
              </a:rPr>
              <a:t>FRAGMENTOS</a:t>
            </a:r>
            <a:endParaRPr lang="pt-BR" dirty="0">
              <a:latin typeface="Syncopate" panose="02060507000000020003" pitchFamily="18" charset="0"/>
            </a:endParaRPr>
          </a:p>
        </p:txBody>
      </p:sp>
    </p:spTree>
    <p:extLst>
      <p:ext uri="{BB962C8B-B14F-4D97-AF65-F5344CB8AC3E}">
        <p14:creationId xmlns:p14="http://schemas.microsoft.com/office/powerpoint/2010/main" val="4137373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68500" y="88900"/>
            <a:ext cx="5193553" cy="666288"/>
          </a:xfrm>
        </p:spPr>
        <p:txBody>
          <a:bodyPr>
            <a:normAutofit fontScale="90000"/>
          </a:bodyPr>
          <a:lstStyle/>
          <a:p>
            <a:r>
              <a:rPr lang="pt-BR" dirty="0">
                <a:solidFill>
                  <a:srgbClr val="FF5F00"/>
                </a:solidFill>
                <a:latin typeface="Syncopate" panose="02060507000000020003" pitchFamily="18" charset="0"/>
                <a:ea typeface="Oswald"/>
                <a:cs typeface="Bakbak One" pitchFamily="2" charset="0"/>
                <a:sym typeface="Oswald"/>
              </a:rPr>
              <a:t>CONCLUSÃO</a:t>
            </a:r>
            <a:r>
              <a:rPr lang="pt-BR" sz="3200" dirty="0">
                <a:solidFill>
                  <a:srgbClr val="FF5F00"/>
                </a:solidFill>
                <a:latin typeface="Syncopate" panose="02060507000000020003" pitchFamily="18" charset="0"/>
                <a:ea typeface="Oswald"/>
                <a:cs typeface="Bakbak One" pitchFamily="2" charset="0"/>
                <a:sym typeface="Oswald"/>
              </a:rPr>
              <a:t/>
            </a:r>
            <a:br>
              <a:rPr lang="pt-BR" sz="3200" dirty="0">
                <a:solidFill>
                  <a:srgbClr val="FF5F00"/>
                </a:solidFill>
                <a:latin typeface="Syncopate" panose="02060507000000020003" pitchFamily="18" charset="0"/>
                <a:ea typeface="Oswald"/>
                <a:cs typeface="Bakbak One" pitchFamily="2" charset="0"/>
                <a:sym typeface="Oswald"/>
              </a:rPr>
            </a:br>
            <a:endParaRPr lang="pt-BR" dirty="0"/>
          </a:p>
        </p:txBody>
      </p:sp>
      <p:sp>
        <p:nvSpPr>
          <p:cNvPr id="3" name="Espaço Reservado para Texto 2">
            <a:extLst>
              <a:ext uri="{FF2B5EF4-FFF2-40B4-BE49-F238E27FC236}">
                <a16:creationId xmlns:a16="http://schemas.microsoft.com/office/drawing/2014/main" id="{8465BA37-4B48-68CC-2710-F9C6896575E0}"/>
              </a:ext>
            </a:extLst>
          </p:cNvPr>
          <p:cNvSpPr>
            <a:spLocks noGrp="1"/>
          </p:cNvSpPr>
          <p:nvPr>
            <p:ph type="body" idx="2"/>
          </p:nvPr>
        </p:nvSpPr>
        <p:spPr>
          <a:xfrm>
            <a:off x="190500" y="834974"/>
            <a:ext cx="8493882" cy="4143425"/>
          </a:xfrm>
        </p:spPr>
        <p:txBody>
          <a:bodyPr>
            <a:normAutofit lnSpcReduction="10000"/>
          </a:bodyPr>
          <a:lstStyle/>
          <a:p>
            <a:pPr marL="114300"/>
            <a:r>
              <a:rPr lang="pt-BR" dirty="0"/>
              <a:t>Nessa fase de transição para a vida adulta, é essencial que os </a:t>
            </a:r>
            <a:r>
              <a:rPr lang="pt-BR" dirty="0" smtClean="0"/>
              <a:t>adolescentes </a:t>
            </a:r>
            <a:r>
              <a:rPr lang="pt-BR" dirty="0"/>
              <a:t>sejam incentivados a desenvolver sua autonomia e autoestima, além de receberem apoio para lidar com possíveis situações de bullying e prevenção da depressão e ansiedade. </a:t>
            </a:r>
            <a:endParaRPr lang="pt-BR" dirty="0" smtClean="0"/>
          </a:p>
          <a:p>
            <a:pPr marL="114300" algn="just">
              <a:spcBef>
                <a:spcPts val="600"/>
              </a:spcBef>
              <a:spcAft>
                <a:spcPts val="0"/>
              </a:spcAft>
            </a:pPr>
            <a:r>
              <a:rPr lang="pt-BR" dirty="0"/>
              <a:t>Essa </a:t>
            </a:r>
            <a:r>
              <a:rPr lang="pt-BR" dirty="0" smtClean="0">
                <a:cs typeface="Times New Roman" panose="02020603050405020304" pitchFamily="18" charset="0"/>
              </a:rPr>
              <a:t>fase </a:t>
            </a:r>
            <a:r>
              <a:rPr lang="pt-BR" dirty="0">
                <a:cs typeface="Times New Roman" panose="02020603050405020304" pitchFamily="18" charset="0"/>
              </a:rPr>
              <a:t>é desafiadora para os adolescentes e para seus pais. </a:t>
            </a:r>
            <a:endParaRPr lang="pt-BR" dirty="0"/>
          </a:p>
          <a:p>
            <a:pPr algn="just">
              <a:spcBef>
                <a:spcPts val="600"/>
              </a:spcBef>
              <a:spcAft>
                <a:spcPts val="0"/>
              </a:spcAft>
            </a:pPr>
            <a:r>
              <a:rPr lang="pt-BR" kern="100" dirty="0">
                <a:solidFill>
                  <a:srgbClr val="FF5F00"/>
                </a:solidFill>
                <a:cs typeface="Times New Roman" panose="02020603050405020304" pitchFamily="18" charset="0"/>
              </a:rPr>
              <a:t>Que sejamos o cais para </a:t>
            </a:r>
            <a:r>
              <a:rPr lang="pt-BR" kern="100" dirty="0" smtClean="0">
                <a:solidFill>
                  <a:srgbClr val="FF5F00"/>
                </a:solidFill>
                <a:cs typeface="Times New Roman" panose="02020603050405020304" pitchFamily="18" charset="0"/>
              </a:rPr>
              <a:t>nossos </a:t>
            </a:r>
            <a:r>
              <a:rPr lang="pt-BR" kern="100" dirty="0">
                <a:solidFill>
                  <a:srgbClr val="FF5F00"/>
                </a:solidFill>
                <a:cs typeface="Times New Roman" panose="02020603050405020304" pitchFamily="18" charset="0"/>
              </a:rPr>
              <a:t>filhos, apoiando, ouvindo, abraçando e compreendendo esta fase de transição auxiliando-os a desenvolver as competências emocionais necessárias para prosperar na </a:t>
            </a:r>
            <a:r>
              <a:rPr lang="pt-BR" kern="100" dirty="0" smtClean="0">
                <a:solidFill>
                  <a:srgbClr val="FF5F00"/>
                </a:solidFill>
                <a:cs typeface="Times New Roman" panose="02020603050405020304" pitchFamily="18" charset="0"/>
              </a:rPr>
              <a:t>vida. </a:t>
            </a:r>
            <a:endParaRPr lang="pt-BR" dirty="0">
              <a:solidFill>
                <a:srgbClr val="FF5F00"/>
              </a:solidFill>
            </a:endParaRPr>
          </a:p>
        </p:txBody>
      </p:sp>
    </p:spTree>
    <p:extLst>
      <p:ext uri="{BB962C8B-B14F-4D97-AF65-F5344CB8AC3E}">
        <p14:creationId xmlns:p14="http://schemas.microsoft.com/office/powerpoint/2010/main" val="29248611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38406" y="112147"/>
            <a:ext cx="5957047" cy="666288"/>
          </a:xfrm>
        </p:spPr>
        <p:txBody>
          <a:bodyPr>
            <a:normAutofit fontScale="90000"/>
          </a:bodyPr>
          <a:lstStyle/>
          <a:p>
            <a:r>
              <a:rPr lang="pt-BR" dirty="0">
                <a:solidFill>
                  <a:srgbClr val="FF5F00"/>
                </a:solidFill>
                <a:latin typeface="Syncopate" panose="02060507000000020003" pitchFamily="18" charset="0"/>
                <a:ea typeface="Oswald"/>
                <a:cs typeface="Bakbak One" pitchFamily="2" charset="0"/>
                <a:sym typeface="Oswald"/>
              </a:rPr>
              <a:t>CONCLUSÃO</a:t>
            </a:r>
            <a:r>
              <a:rPr lang="pt-BR" sz="3200" dirty="0">
                <a:solidFill>
                  <a:srgbClr val="FF5F00"/>
                </a:solidFill>
                <a:latin typeface="Syncopate" panose="02060507000000020003" pitchFamily="18" charset="0"/>
                <a:ea typeface="Oswald"/>
                <a:cs typeface="Bakbak One" pitchFamily="2" charset="0"/>
                <a:sym typeface="Oswald"/>
              </a:rPr>
              <a:t/>
            </a:r>
            <a:br>
              <a:rPr lang="pt-BR" sz="3200" dirty="0">
                <a:solidFill>
                  <a:srgbClr val="FF5F00"/>
                </a:solidFill>
                <a:latin typeface="Syncopate" panose="02060507000000020003" pitchFamily="18" charset="0"/>
                <a:ea typeface="Oswald"/>
                <a:cs typeface="Bakbak One" pitchFamily="2" charset="0"/>
                <a:sym typeface="Oswald"/>
              </a:rPr>
            </a:br>
            <a:endParaRPr lang="pt-BR" dirty="0"/>
          </a:p>
        </p:txBody>
      </p:sp>
      <p:sp>
        <p:nvSpPr>
          <p:cNvPr id="3" name="Espaço Reservado para Texto 2">
            <a:extLst>
              <a:ext uri="{FF2B5EF4-FFF2-40B4-BE49-F238E27FC236}">
                <a16:creationId xmlns:a16="http://schemas.microsoft.com/office/drawing/2014/main" id="{8465BA37-4B48-68CC-2710-F9C6896575E0}"/>
              </a:ext>
            </a:extLst>
          </p:cNvPr>
          <p:cNvSpPr>
            <a:spLocks noGrp="1"/>
          </p:cNvSpPr>
          <p:nvPr>
            <p:ph type="body" idx="2"/>
          </p:nvPr>
        </p:nvSpPr>
        <p:spPr>
          <a:xfrm>
            <a:off x="137510" y="685800"/>
            <a:ext cx="8473090" cy="4254500"/>
          </a:xfrm>
        </p:spPr>
        <p:txBody>
          <a:bodyPr>
            <a:noAutofit/>
          </a:bodyPr>
          <a:lstStyle/>
          <a:p>
            <a:pPr algn="just">
              <a:lnSpc>
                <a:spcPct val="110000"/>
              </a:lnSpc>
            </a:pPr>
            <a:r>
              <a:rPr lang="pt-BR" dirty="0"/>
              <a:t>Ao encarar a adolescência como uma fase de riscos e mudanças significativas, os pais e educadores podem desempenhar um papel crucial na formação das habilidades socioemocionais dos adolescentes, preparando-os para uma vida adulta saudável e bem-sucedida. </a:t>
            </a:r>
            <a:endParaRPr lang="pt-BR" dirty="0" smtClean="0"/>
          </a:p>
          <a:p>
            <a:pPr algn="just">
              <a:lnSpc>
                <a:spcPct val="110000"/>
              </a:lnSpc>
            </a:pPr>
            <a:r>
              <a:rPr lang="pt-BR" kern="100" dirty="0" smtClean="0">
                <a:cs typeface="Times New Roman" panose="02020603050405020304" pitchFamily="18" charset="0"/>
              </a:rPr>
              <a:t>Atitudes </a:t>
            </a:r>
            <a:r>
              <a:rPr lang="pt-BR" kern="100" dirty="0">
                <a:cs typeface="Times New Roman" panose="02020603050405020304" pitchFamily="18" charset="0"/>
              </a:rPr>
              <a:t>chaves</a:t>
            </a:r>
            <a:r>
              <a:rPr lang="pt-BR" sz="2800" kern="100" dirty="0">
                <a:cs typeface="Times New Roman" panose="02020603050405020304" pitchFamily="18" charset="0"/>
              </a:rPr>
              <a:t>: </a:t>
            </a:r>
            <a:r>
              <a:rPr lang="pt-BR" kern="100" dirty="0" smtClean="0">
                <a:solidFill>
                  <a:srgbClr val="FF5F00"/>
                </a:solidFill>
                <a:cs typeface="Times New Roman" panose="02020603050405020304" pitchFamily="18" charset="0"/>
              </a:rPr>
              <a:t>compreensão, paciência, diálogo, ambiente acolhedor e empático, firmeza, gentileza... Para que</a:t>
            </a:r>
            <a:r>
              <a:rPr lang="pt-BR" dirty="0" smtClean="0">
                <a:solidFill>
                  <a:srgbClr val="FF5F00"/>
                </a:solidFill>
              </a:rPr>
              <a:t> </a:t>
            </a:r>
            <a:r>
              <a:rPr lang="pt-BR" dirty="0">
                <a:solidFill>
                  <a:srgbClr val="FF5F00"/>
                </a:solidFill>
              </a:rPr>
              <a:t>os adolescentes se sintam seguros para </a:t>
            </a:r>
            <a:r>
              <a:rPr lang="pt-BR" dirty="0"/>
              <a:t>crescer, aprender e florescer </a:t>
            </a:r>
            <a:r>
              <a:rPr lang="pt-BR" dirty="0">
                <a:solidFill>
                  <a:srgbClr val="FF5F00"/>
                </a:solidFill>
              </a:rPr>
              <a:t>em toda a sua essência.</a:t>
            </a:r>
          </a:p>
        </p:txBody>
      </p:sp>
    </p:spTree>
    <p:extLst>
      <p:ext uri="{BB962C8B-B14F-4D97-AF65-F5344CB8AC3E}">
        <p14:creationId xmlns:p14="http://schemas.microsoft.com/office/powerpoint/2010/main" val="219266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p:cNvSpPr>
            <a:spLocks noGrp="1"/>
          </p:cNvSpPr>
          <p:nvPr>
            <p:ph type="body" idx="2"/>
          </p:nvPr>
        </p:nvSpPr>
        <p:spPr>
          <a:xfrm>
            <a:off x="152400" y="847674"/>
            <a:ext cx="8684382" cy="4130725"/>
          </a:xfrm>
        </p:spPr>
        <p:txBody>
          <a:bodyPr>
            <a:normAutofit lnSpcReduction="10000"/>
          </a:bodyPr>
          <a:lstStyle/>
          <a:p>
            <a:r>
              <a:rPr lang="pt-BR" sz="1800" b="1" dirty="0"/>
              <a:t>Assistir um filme sugerido e conversar em família/sala de aula  sobre respeito, empatia, acolhimento ... </a:t>
            </a:r>
            <a:r>
              <a:rPr lang="pt-BR" sz="2000" dirty="0"/>
              <a:t>Sugestões de filmes:</a:t>
            </a:r>
            <a:endParaRPr lang="pt-BR" sz="2800" dirty="0"/>
          </a:p>
          <a:p>
            <a:pPr marL="444500" lvl="1" indent="-263525">
              <a:spcBef>
                <a:spcPts val="600"/>
              </a:spcBef>
              <a:tabLst>
                <a:tab pos="444500" algn="l"/>
              </a:tabLst>
            </a:pPr>
            <a:r>
              <a:rPr lang="pt-BR" sz="1600" b="1" dirty="0">
                <a:solidFill>
                  <a:schemeClr val="tx1"/>
                </a:solidFill>
              </a:rPr>
              <a:t>O Extraordinário</a:t>
            </a:r>
            <a:r>
              <a:rPr lang="pt-BR" sz="1600" dirty="0">
                <a:solidFill>
                  <a:schemeClr val="tx1"/>
                </a:solidFill>
              </a:rPr>
              <a:t>: filme mostra como o </a:t>
            </a:r>
            <a:r>
              <a:rPr lang="pt-BR" sz="1600" i="1" dirty="0">
                <a:solidFill>
                  <a:schemeClr val="tx1"/>
                </a:solidFill>
              </a:rPr>
              <a:t>bullying</a:t>
            </a:r>
            <a:r>
              <a:rPr lang="pt-BR" sz="1600" dirty="0">
                <a:solidFill>
                  <a:schemeClr val="tx1"/>
                </a:solidFill>
              </a:rPr>
              <a:t> afeta </a:t>
            </a:r>
            <a:r>
              <a:rPr lang="pt-BR" sz="1600" dirty="0" err="1">
                <a:solidFill>
                  <a:schemeClr val="tx1"/>
                </a:solidFill>
              </a:rPr>
              <a:t>Auggie</a:t>
            </a:r>
            <a:r>
              <a:rPr lang="pt-BR" sz="1600" dirty="0">
                <a:solidFill>
                  <a:schemeClr val="tx1"/>
                </a:solidFill>
              </a:rPr>
              <a:t> e todos à sua volta. A dor de um pequeno garoto se transforma na dor de toda a comunidade, o que reafirma a necessidade de todos se empenharem para </a:t>
            </a:r>
            <a:r>
              <a:rPr lang="pt-BR" sz="1600" b="1" dirty="0">
                <a:solidFill>
                  <a:schemeClr val="tx1"/>
                </a:solidFill>
              </a:rPr>
              <a:t>superar</a:t>
            </a:r>
            <a:r>
              <a:rPr lang="pt-BR" sz="1600" dirty="0">
                <a:solidFill>
                  <a:schemeClr val="tx1"/>
                </a:solidFill>
              </a:rPr>
              <a:t> o problema. A classificação do filme é de 10 anos. </a:t>
            </a:r>
            <a:r>
              <a:rPr lang="pt-BR" dirty="0">
                <a:solidFill>
                  <a:schemeClr val="tx1"/>
                </a:solidFill>
              </a:rPr>
              <a:t>(</a:t>
            </a:r>
            <a:r>
              <a:rPr lang="pt-BR" u="sng" dirty="0">
                <a:solidFill>
                  <a:schemeClr val="tx1"/>
                </a:solidFill>
                <a:hlinkClick r:id="rId2"/>
              </a:rPr>
              <a:t>https://youtu.be/3SF-TDlNUzY</a:t>
            </a:r>
            <a:r>
              <a:rPr lang="pt-BR" dirty="0">
                <a:solidFill>
                  <a:schemeClr val="tx1"/>
                </a:solidFill>
              </a:rPr>
              <a:t>)</a:t>
            </a:r>
            <a:endParaRPr lang="pt-BR" sz="2000" dirty="0">
              <a:solidFill>
                <a:schemeClr val="tx1"/>
              </a:solidFill>
            </a:endParaRPr>
          </a:p>
          <a:p>
            <a:pPr marL="444500" lvl="1" indent="-263525">
              <a:spcBef>
                <a:spcPts val="600"/>
              </a:spcBef>
              <a:tabLst>
                <a:tab pos="444500" algn="l"/>
              </a:tabLst>
            </a:pPr>
            <a:r>
              <a:rPr lang="pt-BR" sz="1600" b="1" i="1" dirty="0">
                <a:solidFill>
                  <a:schemeClr val="tx1"/>
                </a:solidFill>
              </a:rPr>
              <a:t>As vantagens de ser invisível</a:t>
            </a:r>
            <a:r>
              <a:rPr lang="pt-BR" sz="1600" dirty="0">
                <a:solidFill>
                  <a:schemeClr val="tx1"/>
                </a:solidFill>
              </a:rPr>
              <a:t>: conta a trajetória do jovem Logan, um tímido estudante de ensino médio que muda de escola e se sente sozinho na nova realidade, enquanto precisa lidar com os problemas de depressão e ansiedade. </a:t>
            </a:r>
            <a:endParaRPr lang="pt-BR" sz="2000" dirty="0">
              <a:solidFill>
                <a:schemeClr val="tx1"/>
              </a:solidFill>
            </a:endParaRPr>
          </a:p>
          <a:p>
            <a:pPr marL="444500" lvl="1" indent="-263525">
              <a:spcBef>
                <a:spcPts val="600"/>
              </a:spcBef>
              <a:tabLst>
                <a:tab pos="444500" algn="l"/>
              </a:tabLst>
            </a:pPr>
            <a:r>
              <a:rPr lang="pt-BR" sz="1600" dirty="0">
                <a:solidFill>
                  <a:schemeClr val="tx1"/>
                </a:solidFill>
              </a:rPr>
              <a:t>Para escapar da realidade, refugia-se no mundo da fantasia. Exatamente </a:t>
            </a:r>
            <a:r>
              <a:rPr lang="pt-BR" sz="1600" b="1" dirty="0">
                <a:solidFill>
                  <a:schemeClr val="tx1"/>
                </a:solidFill>
              </a:rPr>
              <a:t>Sete minutos depois da meia-noite</a:t>
            </a:r>
            <a:r>
              <a:rPr lang="pt-BR" sz="1600" dirty="0">
                <a:solidFill>
                  <a:schemeClr val="tx1"/>
                </a:solidFill>
              </a:rPr>
              <a:t>, </a:t>
            </a:r>
            <a:r>
              <a:rPr lang="pt-BR" sz="1600" dirty="0" err="1">
                <a:solidFill>
                  <a:schemeClr val="tx1"/>
                </a:solidFill>
              </a:rPr>
              <a:t>Conor</a:t>
            </a:r>
            <a:r>
              <a:rPr lang="pt-BR" sz="1600" dirty="0">
                <a:solidFill>
                  <a:schemeClr val="tx1"/>
                </a:solidFill>
              </a:rPr>
              <a:t> recebe a vista de uma árvore com quem desenvolve uma linda e tocante amizade. A troca de diálogos com a árvore o faz </a:t>
            </a:r>
            <a:r>
              <a:rPr lang="pt-BR" sz="1600" b="1" dirty="0">
                <a:solidFill>
                  <a:schemeClr val="tx1"/>
                </a:solidFill>
              </a:rPr>
              <a:t>superar as dificuldades</a:t>
            </a:r>
            <a:r>
              <a:rPr lang="pt-BR" sz="1600" dirty="0">
                <a:solidFill>
                  <a:schemeClr val="tx1"/>
                </a:solidFill>
              </a:rPr>
              <a:t> do cotidiano.( </a:t>
            </a:r>
            <a:r>
              <a:rPr lang="pt-BR" sz="1600" u="sng" dirty="0">
                <a:solidFill>
                  <a:schemeClr val="tx1"/>
                </a:solidFill>
                <a:hlinkClick r:id="rId3"/>
              </a:rPr>
              <a:t>https://youtu.be/uzYexKhRs3I</a:t>
            </a:r>
            <a:r>
              <a:rPr lang="pt-BR" sz="1600" dirty="0">
                <a:solidFill>
                  <a:schemeClr val="tx1"/>
                </a:solidFill>
              </a:rPr>
              <a:t>)</a:t>
            </a:r>
            <a:endParaRPr lang="pt-BR" sz="2000" dirty="0">
              <a:solidFill>
                <a:schemeClr val="tx1"/>
              </a:solidFill>
            </a:endParaRPr>
          </a:p>
        </p:txBody>
      </p:sp>
      <p:sp>
        <p:nvSpPr>
          <p:cNvPr id="7" name="Título 6"/>
          <p:cNvSpPr>
            <a:spLocks noGrp="1"/>
          </p:cNvSpPr>
          <p:nvPr>
            <p:ph type="title"/>
          </p:nvPr>
        </p:nvSpPr>
        <p:spPr>
          <a:xfrm>
            <a:off x="2401846" y="175647"/>
            <a:ext cx="4341854" cy="492412"/>
          </a:xfrm>
          <a:prstGeom prst="rect">
            <a:avLst/>
          </a:prstGeom>
        </p:spPr>
        <p:txBody>
          <a:bodyPr wrap="square">
            <a:spAutoFit/>
          </a:bodyPr>
          <a:lstStyle/>
          <a:p>
            <a:r>
              <a:rPr lang="pt-BR" sz="2000" dirty="0" smtClean="0">
                <a:latin typeface="Syncopate" panose="02060507000000020003" pitchFamily="18" charset="0"/>
                <a:ea typeface="Oswald"/>
                <a:cs typeface="Bakbak One" pitchFamily="2" charset="0"/>
                <a:sym typeface="Oswald"/>
              </a:rPr>
              <a:t>Convite à </a:t>
            </a:r>
            <a:r>
              <a:rPr lang="pt-BR" sz="2000" dirty="0">
                <a:latin typeface="Syncopate" panose="02060507000000020003" pitchFamily="18" charset="0"/>
                <a:ea typeface="Oswald"/>
                <a:cs typeface="Bakbak One" pitchFamily="2" charset="0"/>
                <a:sym typeface="Oswald"/>
              </a:rPr>
              <a:t>ação </a:t>
            </a:r>
            <a:endParaRPr lang="pt-BR" sz="2000" dirty="0"/>
          </a:p>
        </p:txBody>
      </p:sp>
    </p:spTree>
    <p:extLst>
      <p:ext uri="{BB962C8B-B14F-4D97-AF65-F5344CB8AC3E}">
        <p14:creationId xmlns:p14="http://schemas.microsoft.com/office/powerpoint/2010/main" val="961048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3506" y="112147"/>
            <a:ext cx="5957047" cy="666288"/>
          </a:xfrm>
        </p:spPr>
        <p:txBody>
          <a:bodyPr>
            <a:normAutofit fontScale="90000"/>
          </a:bodyPr>
          <a:lstStyle/>
          <a:p>
            <a:r>
              <a:rPr lang="pt-BR" dirty="0">
                <a:latin typeface="Syncopate" panose="02060507000000020003" pitchFamily="18" charset="0"/>
                <a:ea typeface="Oswald"/>
                <a:cs typeface="Bakbak One" pitchFamily="2" charset="0"/>
                <a:sym typeface="Oswald"/>
              </a:rPr>
              <a:t>convite </a:t>
            </a:r>
            <a:r>
              <a:rPr lang="pt-BR" dirty="0" smtClean="0">
                <a:latin typeface="Syncopate" panose="02060507000000020003" pitchFamily="18" charset="0"/>
                <a:ea typeface="Oswald"/>
                <a:cs typeface="Bakbak One" pitchFamily="2" charset="0"/>
                <a:sym typeface="Oswald"/>
              </a:rPr>
              <a:t>à </a:t>
            </a:r>
            <a:r>
              <a:rPr lang="pt-BR" dirty="0">
                <a:latin typeface="Syncopate" panose="02060507000000020003" pitchFamily="18" charset="0"/>
                <a:ea typeface="Oswald"/>
                <a:cs typeface="Bakbak One" pitchFamily="2" charset="0"/>
                <a:sym typeface="Oswald"/>
              </a:rPr>
              <a:t>ação </a:t>
            </a:r>
            <a:r>
              <a:rPr lang="pt-BR" dirty="0"/>
              <a:t/>
            </a:r>
            <a:br>
              <a:rPr lang="pt-BR" dirty="0"/>
            </a:br>
            <a:endParaRPr lang="pt-BR" dirty="0"/>
          </a:p>
        </p:txBody>
      </p:sp>
      <p:sp>
        <p:nvSpPr>
          <p:cNvPr id="3" name="Espaço Reservado para Texto 2">
            <a:extLst>
              <a:ext uri="{FF2B5EF4-FFF2-40B4-BE49-F238E27FC236}">
                <a16:creationId xmlns:a16="http://schemas.microsoft.com/office/drawing/2014/main" id="{2AD03CBA-2456-2A36-33A3-18DDFBE2E215}"/>
              </a:ext>
            </a:extLst>
          </p:cNvPr>
          <p:cNvSpPr>
            <a:spLocks noGrp="1"/>
          </p:cNvSpPr>
          <p:nvPr>
            <p:ph type="body" idx="1"/>
          </p:nvPr>
        </p:nvSpPr>
        <p:spPr>
          <a:xfrm>
            <a:off x="114301" y="580974"/>
            <a:ext cx="8775700" cy="4562526"/>
          </a:xfrm>
        </p:spPr>
        <p:txBody>
          <a:bodyPr>
            <a:noAutofit/>
          </a:bodyPr>
          <a:lstStyle/>
          <a:p>
            <a:r>
              <a:rPr lang="pt-BR" sz="1800" b="1" dirty="0" smtClean="0"/>
              <a:t>... </a:t>
            </a:r>
            <a:r>
              <a:rPr lang="pt-BR" sz="2000" dirty="0" smtClean="0"/>
              <a:t>Sugestões </a:t>
            </a:r>
            <a:r>
              <a:rPr lang="pt-BR" sz="2000" dirty="0"/>
              <a:t>de filmes:</a:t>
            </a:r>
            <a:endParaRPr lang="pt-BR" sz="2800" dirty="0"/>
          </a:p>
          <a:p>
            <a:pPr marL="444500" lvl="1" indent="-263525"/>
            <a:r>
              <a:rPr lang="pt-BR" sz="1600" b="1" dirty="0" smtClean="0">
                <a:solidFill>
                  <a:schemeClr val="tx1"/>
                </a:solidFill>
              </a:rPr>
              <a:t>Te </a:t>
            </a:r>
            <a:r>
              <a:rPr lang="pt-BR" sz="1600" b="1" dirty="0">
                <a:solidFill>
                  <a:schemeClr val="tx1"/>
                </a:solidFill>
              </a:rPr>
              <a:t>Pego lá Fora</a:t>
            </a:r>
            <a:r>
              <a:rPr lang="pt-BR" sz="1600" dirty="0">
                <a:solidFill>
                  <a:schemeClr val="tx1"/>
                </a:solidFill>
              </a:rPr>
              <a:t> : Ao decidir que precisa enfrentar Buddy, Jerry percebe que o valentão também sofre com muitos problemas. Entendemos que o </a:t>
            </a:r>
            <a:r>
              <a:rPr lang="pt-BR" sz="1600" i="1" dirty="0">
                <a:solidFill>
                  <a:schemeClr val="tx1"/>
                </a:solidFill>
              </a:rPr>
              <a:t>bullying</a:t>
            </a:r>
            <a:r>
              <a:rPr lang="pt-BR" sz="1600" dirty="0">
                <a:solidFill>
                  <a:schemeClr val="tx1"/>
                </a:solidFill>
              </a:rPr>
              <a:t> gera danos para todos, inclusive para o </a:t>
            </a:r>
            <a:r>
              <a:rPr lang="pt-BR" sz="1600" u="sng" dirty="0">
                <a:solidFill>
                  <a:schemeClr val="tx1"/>
                </a:solidFill>
                <a:hlinkClick r:id="rId2"/>
              </a:rPr>
              <a:t>agressor</a:t>
            </a:r>
            <a:r>
              <a:rPr lang="pt-BR" sz="1600" dirty="0">
                <a:solidFill>
                  <a:schemeClr val="tx1"/>
                </a:solidFill>
              </a:rPr>
              <a:t>, e que a </a:t>
            </a:r>
            <a:r>
              <a:rPr lang="pt-BR" sz="1600" u="sng" dirty="0">
                <a:solidFill>
                  <a:schemeClr val="tx1"/>
                </a:solidFill>
                <a:hlinkClick r:id="rId3"/>
              </a:rPr>
              <a:t>empatia</a:t>
            </a:r>
            <a:r>
              <a:rPr lang="pt-BR" sz="1600" dirty="0">
                <a:solidFill>
                  <a:schemeClr val="tx1"/>
                </a:solidFill>
              </a:rPr>
              <a:t> é sempre a melhor solução. A classificação do filme é de 10 anos. (</a:t>
            </a:r>
            <a:r>
              <a:rPr lang="pt-BR" sz="1600" u="sng" dirty="0">
                <a:solidFill>
                  <a:schemeClr val="tx1"/>
                </a:solidFill>
                <a:hlinkClick r:id="rId4"/>
              </a:rPr>
              <a:t>https://youtu.be/qbCJfUnhwBI</a:t>
            </a:r>
            <a:r>
              <a:rPr lang="pt-BR" sz="1600" dirty="0">
                <a:solidFill>
                  <a:schemeClr val="tx1"/>
                </a:solidFill>
              </a:rPr>
              <a:t>)</a:t>
            </a:r>
            <a:endParaRPr lang="pt-BR" sz="1800" dirty="0">
              <a:solidFill>
                <a:schemeClr val="tx1"/>
              </a:solidFill>
            </a:endParaRPr>
          </a:p>
          <a:p>
            <a:pPr marL="444500" lvl="1" indent="-263525"/>
            <a:r>
              <a:rPr lang="pt-BR" sz="1600" b="1" dirty="0">
                <a:solidFill>
                  <a:schemeClr val="tx1"/>
                </a:solidFill>
              </a:rPr>
              <a:t>Ponte para </a:t>
            </a:r>
            <a:r>
              <a:rPr lang="pt-BR" sz="1600" b="1" dirty="0" err="1">
                <a:solidFill>
                  <a:schemeClr val="tx1"/>
                </a:solidFill>
              </a:rPr>
              <a:t>Terabítia</a:t>
            </a:r>
            <a:r>
              <a:rPr lang="pt-BR" sz="1600" dirty="0">
                <a:solidFill>
                  <a:schemeClr val="tx1"/>
                </a:solidFill>
              </a:rPr>
              <a:t>: </a:t>
            </a:r>
            <a:r>
              <a:rPr lang="pt-BR" sz="1600" dirty="0" err="1">
                <a:solidFill>
                  <a:schemeClr val="tx1"/>
                </a:solidFill>
              </a:rPr>
              <a:t>Jess</a:t>
            </a:r>
            <a:r>
              <a:rPr lang="pt-BR" sz="1600" dirty="0">
                <a:solidFill>
                  <a:schemeClr val="tx1"/>
                </a:solidFill>
              </a:rPr>
              <a:t> é derrotado por </a:t>
            </a:r>
            <a:r>
              <a:rPr lang="pt-BR" sz="1600" dirty="0" err="1">
                <a:solidFill>
                  <a:schemeClr val="tx1"/>
                </a:solidFill>
              </a:rPr>
              <a:t>Lesli</a:t>
            </a:r>
            <a:r>
              <a:rPr lang="pt-BR" sz="1600" dirty="0">
                <a:solidFill>
                  <a:schemeClr val="tx1"/>
                </a:solidFill>
              </a:rPr>
              <a:t>, a nova garota da escola que também se sente deslocada, com quem ele </a:t>
            </a:r>
            <a:r>
              <a:rPr lang="pt-BR" sz="1600" b="1" dirty="0">
                <a:solidFill>
                  <a:schemeClr val="tx1"/>
                </a:solidFill>
              </a:rPr>
              <a:t>desenvolve uma amizade</a:t>
            </a:r>
            <a:r>
              <a:rPr lang="pt-BR" sz="1600" dirty="0">
                <a:solidFill>
                  <a:schemeClr val="tx1"/>
                </a:solidFill>
              </a:rPr>
              <a:t>. Juntos, eles criam um mundo mágico, onde podem fugir dos valentões e das reclamações da família, um mundo chamado </a:t>
            </a:r>
            <a:r>
              <a:rPr lang="pt-BR" sz="1600" dirty="0" err="1">
                <a:solidFill>
                  <a:schemeClr val="tx1"/>
                </a:solidFill>
              </a:rPr>
              <a:t>Terabítia</a:t>
            </a:r>
            <a:r>
              <a:rPr lang="pt-BR" sz="1600" dirty="0" smtClean="0">
                <a:solidFill>
                  <a:schemeClr val="tx1"/>
                </a:solidFill>
              </a:rPr>
              <a:t>. </a:t>
            </a:r>
            <a:r>
              <a:rPr lang="pt-BR" sz="1600" dirty="0">
                <a:solidFill>
                  <a:schemeClr val="tx1"/>
                </a:solidFill>
              </a:rPr>
              <a:t>( </a:t>
            </a:r>
            <a:r>
              <a:rPr lang="pt-BR" sz="1600" u="sng" dirty="0">
                <a:solidFill>
                  <a:schemeClr val="tx1"/>
                </a:solidFill>
                <a:hlinkClick r:id="rId5"/>
              </a:rPr>
              <a:t>https://youtu.be/rI8dXXUGZ3o</a:t>
            </a:r>
            <a:r>
              <a:rPr lang="pt-BR" sz="1600" dirty="0" smtClean="0">
                <a:solidFill>
                  <a:schemeClr val="tx1"/>
                </a:solidFill>
              </a:rPr>
              <a:t>)</a:t>
            </a:r>
          </a:p>
          <a:p>
            <a:pPr marL="444500" lvl="1" indent="-263525"/>
            <a:r>
              <a:rPr lang="pt-BR" sz="1800" b="1" dirty="0">
                <a:solidFill>
                  <a:schemeClr val="tx1"/>
                </a:solidFill>
              </a:rPr>
              <a:t>RED crescer é uma fera </a:t>
            </a:r>
            <a:r>
              <a:rPr lang="pt-BR" sz="1800" dirty="0">
                <a:solidFill>
                  <a:schemeClr val="tx1"/>
                </a:solidFill>
              </a:rPr>
              <a:t>: </a:t>
            </a:r>
            <a:r>
              <a:rPr lang="pt-BR" sz="1400" dirty="0" err="1">
                <a:solidFill>
                  <a:schemeClr val="tx1"/>
                </a:solidFill>
              </a:rPr>
              <a:t>Red</a:t>
            </a:r>
            <a:r>
              <a:rPr lang="pt-BR" sz="1400" dirty="0">
                <a:solidFill>
                  <a:schemeClr val="tx1"/>
                </a:solidFill>
              </a:rPr>
              <a:t> conta a história de </a:t>
            </a:r>
            <a:r>
              <a:rPr lang="pt-BR" sz="1400" dirty="0" err="1">
                <a:solidFill>
                  <a:schemeClr val="tx1"/>
                </a:solidFill>
              </a:rPr>
              <a:t>MeiLee</a:t>
            </a:r>
            <a:r>
              <a:rPr lang="pt-BR" sz="1400" dirty="0">
                <a:solidFill>
                  <a:schemeClr val="tx1"/>
                </a:solidFill>
              </a:rPr>
              <a:t>, uma jovem de 13 anos que tem que lidar com os dilemas de se tornar adolescente e continuar atendendo as expectativas alheias, além de esconder o poder que as mulheres de sua família </a:t>
            </a:r>
            <a:r>
              <a:rPr lang="pt-BR" sz="1400" dirty="0" smtClean="0">
                <a:solidFill>
                  <a:schemeClr val="tx1"/>
                </a:solidFill>
              </a:rPr>
              <a:t>possuem de se transformarem em pandas vermelhos gigantes quando sentem fortes emoções</a:t>
            </a:r>
            <a:r>
              <a:rPr lang="pt-BR" sz="1600" dirty="0" smtClean="0">
                <a:solidFill>
                  <a:schemeClr val="tx1"/>
                </a:solidFill>
              </a:rPr>
              <a:t>. </a:t>
            </a:r>
            <a:r>
              <a:rPr lang="pt-BR" sz="1400" dirty="0" smtClean="0">
                <a:solidFill>
                  <a:schemeClr val="tx1"/>
                </a:solidFill>
              </a:rPr>
              <a:t>Metáfora </a:t>
            </a:r>
            <a:r>
              <a:rPr lang="pt-BR" sz="1400" dirty="0">
                <a:solidFill>
                  <a:schemeClr val="tx1"/>
                </a:solidFill>
              </a:rPr>
              <a:t>do panda vermelho gigante para tratar de assuntos complexos e delicados como a passagem da infância para adolescência, ansiedade, a primeira menstruação e trauma </a:t>
            </a:r>
            <a:r>
              <a:rPr lang="pt-BR" sz="1400" dirty="0" smtClean="0">
                <a:solidFill>
                  <a:schemeClr val="tx1"/>
                </a:solidFill>
              </a:rPr>
              <a:t>transgeracional.</a:t>
            </a:r>
            <a:endParaRPr lang="pt-BR" sz="4000" dirty="0">
              <a:solidFill>
                <a:schemeClr val="tx1"/>
              </a:solidFill>
            </a:endParaRPr>
          </a:p>
          <a:p>
            <a:endParaRPr lang="pt-BR" sz="2000" dirty="0"/>
          </a:p>
        </p:txBody>
      </p:sp>
    </p:spTree>
    <p:extLst>
      <p:ext uri="{BB962C8B-B14F-4D97-AF65-F5344CB8AC3E}">
        <p14:creationId xmlns:p14="http://schemas.microsoft.com/office/powerpoint/2010/main" val="125133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3"/>
          </p:nvPr>
        </p:nvSpPr>
        <p:spPr>
          <a:xfrm>
            <a:off x="172966" y="486846"/>
            <a:ext cx="3829018" cy="1579460"/>
          </a:xfrm>
        </p:spPr>
        <p:txBody>
          <a:bodyPr>
            <a:noAutofit/>
          </a:bodyPr>
          <a:lstStyle/>
          <a:p>
            <a:pPr marL="114300" indent="0" algn="ctr">
              <a:buNone/>
            </a:pPr>
            <a:r>
              <a:rPr lang="pt-BR" sz="3200" dirty="0"/>
              <a:t>Propósito </a:t>
            </a:r>
            <a:r>
              <a:rPr lang="pt-BR" sz="3200" dirty="0" smtClean="0"/>
              <a:t>da </a:t>
            </a:r>
            <a:r>
              <a:rPr lang="pt-BR" sz="3200" dirty="0"/>
              <a:t>EPB</a:t>
            </a:r>
          </a:p>
        </p:txBody>
      </p:sp>
      <p:sp>
        <p:nvSpPr>
          <p:cNvPr id="4" name="Espaço Reservado para Texto 3"/>
          <p:cNvSpPr>
            <a:spLocks noGrp="1"/>
          </p:cNvSpPr>
          <p:nvPr>
            <p:ph type="body" sz="quarter" idx="14"/>
          </p:nvPr>
        </p:nvSpPr>
        <p:spPr>
          <a:xfrm>
            <a:off x="4025735" y="1686296"/>
            <a:ext cx="4672550" cy="3301340"/>
          </a:xfrm>
        </p:spPr>
        <p:txBody>
          <a:bodyPr>
            <a:normAutofit fontScale="92500" lnSpcReduction="10000"/>
          </a:bodyPr>
          <a:lstStyle/>
          <a:p>
            <a:pPr marL="114300" indent="0" algn="ctr">
              <a:buNone/>
            </a:pPr>
            <a:r>
              <a:rPr lang="pt-BR" sz="2800" dirty="0"/>
              <a:t>Orientar, </a:t>
            </a:r>
            <a:r>
              <a:rPr lang="pt-BR" sz="2800" dirty="0" smtClean="0"/>
              <a:t>capacitar </a:t>
            </a:r>
            <a:r>
              <a:rPr lang="pt-BR" sz="2800" dirty="0"/>
              <a:t>e inovar a relação de famílias para que ajam como agentes transformadores da sociedade, contribuindo para a formação de cidadãos mais livres conscientes e humanos.</a:t>
            </a:r>
          </a:p>
          <a:p>
            <a:pPr algn="ctr"/>
            <a:endParaRPr lang="pt-BR" sz="2800" dirty="0"/>
          </a:p>
        </p:txBody>
      </p:sp>
    </p:spTree>
    <p:extLst>
      <p:ext uri="{BB962C8B-B14F-4D97-AF65-F5344CB8AC3E}">
        <p14:creationId xmlns:p14="http://schemas.microsoft.com/office/powerpoint/2010/main" val="1870970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16206" y="124847"/>
            <a:ext cx="5957047" cy="878454"/>
          </a:xfrm>
        </p:spPr>
        <p:txBody>
          <a:bodyPr>
            <a:normAutofit fontScale="90000"/>
          </a:bodyPr>
          <a:lstStyle/>
          <a:p>
            <a:r>
              <a:rPr lang="pt-BR" dirty="0" smtClean="0"/>
              <a:t>APRENDENDO MAIS </a:t>
            </a:r>
            <a:r>
              <a:rPr lang="pt-BR" sz="2000" dirty="0" smtClean="0"/>
              <a:t>Sugestões</a:t>
            </a:r>
            <a:endParaRPr lang="pt-BR" sz="2000" dirty="0"/>
          </a:p>
        </p:txBody>
      </p:sp>
      <p:sp>
        <p:nvSpPr>
          <p:cNvPr id="3" name="Espaço Reservado para Texto 2"/>
          <p:cNvSpPr>
            <a:spLocks noGrp="1"/>
          </p:cNvSpPr>
          <p:nvPr>
            <p:ph type="body" idx="2"/>
          </p:nvPr>
        </p:nvSpPr>
        <p:spPr>
          <a:xfrm>
            <a:off x="127001" y="822274"/>
            <a:ext cx="8582782" cy="4321226"/>
          </a:xfrm>
        </p:spPr>
        <p:txBody>
          <a:bodyPr>
            <a:noAutofit/>
          </a:bodyPr>
          <a:lstStyle/>
          <a:p>
            <a:r>
              <a:rPr lang="pt-BR" sz="1800" u="sng" dirty="0" smtClean="0">
                <a:hlinkClick r:id="rId3"/>
              </a:rPr>
              <a:t>1-https</a:t>
            </a:r>
            <a:r>
              <a:rPr lang="pt-BR" sz="1800" u="sng" dirty="0">
                <a:hlinkClick r:id="rId3"/>
              </a:rPr>
              <a:t>://youtu.be/lwveIEvOda8?list=PLxVoVzdOJcEyiZBkxardl65i4hXHrGWts&amp;t=419</a:t>
            </a:r>
            <a:r>
              <a:rPr lang="pt-BR" sz="1800" b="1" dirty="0"/>
              <a:t> sobre o bullying com Ruth Nassif</a:t>
            </a:r>
            <a:endParaRPr lang="pt-BR" sz="1800" dirty="0"/>
          </a:p>
          <a:p>
            <a:endParaRPr lang="pt-BR" sz="1000" u="sng" dirty="0" smtClean="0">
              <a:hlinkClick r:id="rId4"/>
            </a:endParaRPr>
          </a:p>
          <a:p>
            <a:r>
              <a:rPr lang="pt-BR" sz="1800" u="sng" dirty="0" smtClean="0">
                <a:hlinkClick r:id="rId4"/>
              </a:rPr>
              <a:t>2- https</a:t>
            </a:r>
            <a:r>
              <a:rPr lang="pt-BR" sz="1800" u="sng" dirty="0">
                <a:hlinkClick r:id="rId4"/>
              </a:rPr>
              <a:t>://youtu.be/FIjHWV5qVvw?list=PLxVoVzdOJcEyiZBkxardl65i4hXHrGWts&amp;t=252</a:t>
            </a:r>
            <a:r>
              <a:rPr lang="pt-BR" sz="1800" b="1" dirty="0"/>
              <a:t> – construção da maturidade emocional com Marcos Meier</a:t>
            </a:r>
            <a:endParaRPr lang="pt-BR" sz="1800" dirty="0"/>
          </a:p>
          <a:p>
            <a:endParaRPr lang="pt-BR" sz="1000" u="sng" dirty="0" smtClean="0">
              <a:hlinkClick r:id="rId5"/>
            </a:endParaRPr>
          </a:p>
          <a:p>
            <a:r>
              <a:rPr lang="pt-BR" sz="1800" u="sng" dirty="0" smtClean="0">
                <a:hlinkClick r:id="rId5"/>
              </a:rPr>
              <a:t>3-</a:t>
            </a:r>
          </a:p>
          <a:p>
            <a:r>
              <a:rPr lang="pt-BR" sz="1800" u="sng" dirty="0" smtClean="0">
                <a:hlinkClick r:id="rId5"/>
              </a:rPr>
              <a:t> https</a:t>
            </a:r>
            <a:r>
              <a:rPr lang="pt-BR" sz="1800" u="sng" dirty="0">
                <a:hlinkClick r:id="rId5"/>
              </a:rPr>
              <a:t>://youtu.be/F5iq6CDAYww</a:t>
            </a:r>
            <a:r>
              <a:rPr lang="pt-BR" sz="1800" b="1" dirty="0"/>
              <a:t> - Ana Paula </a:t>
            </a:r>
            <a:r>
              <a:rPr lang="pt-BR" sz="1800" b="1" dirty="0" err="1"/>
              <a:t>Syqueira</a:t>
            </a:r>
            <a:r>
              <a:rPr lang="pt-BR" sz="1800" dirty="0"/>
              <a:t>, conta quais </a:t>
            </a:r>
            <a:r>
              <a:rPr lang="pt-BR" sz="1800" dirty="0" smtClean="0"/>
              <a:t>são </a:t>
            </a:r>
            <a:r>
              <a:rPr lang="pt-BR" sz="1800" dirty="0"/>
              <a:t>as principais mudanças nesse período da vida do pré adolescente e como os pais podem alimentar e sedimentar a autoestima e a confiança dos filhos e formar uma conexão com eles para formar as bases para uma adolescência mais tranquila e feliz.</a:t>
            </a:r>
          </a:p>
          <a:p>
            <a:endParaRPr lang="pt-BR" sz="1800" dirty="0"/>
          </a:p>
        </p:txBody>
      </p:sp>
    </p:spTree>
    <p:extLst>
      <p:ext uri="{BB962C8B-B14F-4D97-AF65-F5344CB8AC3E}">
        <p14:creationId xmlns:p14="http://schemas.microsoft.com/office/powerpoint/2010/main" val="3569265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57"/>
        <p:cNvGrpSpPr/>
        <p:nvPr/>
      </p:nvGrpSpPr>
      <p:grpSpPr>
        <a:xfrm>
          <a:off x="0" y="0"/>
          <a:ext cx="0" cy="0"/>
          <a:chOff x="0" y="0"/>
          <a:chExt cx="0" cy="0"/>
        </a:xfrm>
      </p:grpSpPr>
      <p:pic>
        <p:nvPicPr>
          <p:cNvPr id="6" name="Imagem 5">
            <a:extLst>
              <a:ext uri="{FF2B5EF4-FFF2-40B4-BE49-F238E27FC236}">
                <a16:creationId xmlns:a16="http://schemas.microsoft.com/office/drawing/2014/main" id="{23ABED48-5821-D585-3F3A-51CCCFF845A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99420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11" name="Imagem 10">
            <a:extLst>
              <a:ext uri="{FF2B5EF4-FFF2-40B4-BE49-F238E27FC236}">
                <a16:creationId xmlns:a16="http://schemas.microsoft.com/office/drawing/2014/main" id="{2A3BC586-9267-CD22-83DB-11833D0CBAF0}"/>
              </a:ext>
            </a:extLst>
          </p:cNvPr>
          <p:cNvPicPr>
            <a:picLocks noChangeAspect="1"/>
          </p:cNvPicPr>
          <p:nvPr/>
        </p:nvPicPr>
        <p:blipFill rotWithShape="1">
          <a:blip r:embed="rId3"/>
          <a:srcRect r="63949" b="16291"/>
          <a:stretch/>
        </p:blipFill>
        <p:spPr>
          <a:xfrm rot="10800000">
            <a:off x="7329901" y="0"/>
            <a:ext cx="1814099" cy="2626520"/>
          </a:xfrm>
          <a:prstGeom prst="rect">
            <a:avLst/>
          </a:prstGeom>
        </p:spPr>
      </p:pic>
      <p:graphicFrame>
        <p:nvGraphicFramePr>
          <p:cNvPr id="6" name="Tabela 5"/>
          <p:cNvGraphicFramePr>
            <a:graphicFrameLocks noGrp="1"/>
          </p:cNvGraphicFramePr>
          <p:nvPr>
            <p:extLst>
              <p:ext uri="{D42A27DB-BD31-4B8C-83A1-F6EECF244321}">
                <p14:modId xmlns:p14="http://schemas.microsoft.com/office/powerpoint/2010/main" val="2747608244"/>
              </p:ext>
            </p:extLst>
          </p:nvPr>
        </p:nvGraphicFramePr>
        <p:xfrm>
          <a:off x="0" y="1760670"/>
          <a:ext cx="8204200" cy="2895600"/>
        </p:xfrm>
        <a:graphic>
          <a:graphicData uri="http://schemas.openxmlformats.org/drawingml/2006/table">
            <a:tbl>
              <a:tblPr firstRow="1" bandRow="1">
                <a:tableStyleId>{5C22544A-7EE6-4342-B048-85BDC9FD1C3A}</a:tableStyleId>
              </a:tblPr>
              <a:tblGrid>
                <a:gridCol w="599490">
                  <a:extLst>
                    <a:ext uri="{9D8B030D-6E8A-4147-A177-3AD203B41FA5}">
                      <a16:colId xmlns:a16="http://schemas.microsoft.com/office/drawing/2014/main" val="3959606621"/>
                    </a:ext>
                  </a:extLst>
                </a:gridCol>
                <a:gridCol w="7604710">
                  <a:extLst>
                    <a:ext uri="{9D8B030D-6E8A-4147-A177-3AD203B41FA5}">
                      <a16:colId xmlns:a16="http://schemas.microsoft.com/office/drawing/2014/main" val="4016701919"/>
                    </a:ext>
                  </a:extLst>
                </a:gridCol>
              </a:tblGrid>
              <a:tr h="370840">
                <a:tc>
                  <a:txBody>
                    <a:bodyPr/>
                    <a:lstStyle/>
                    <a:p>
                      <a:pPr>
                        <a:spcBef>
                          <a:spcPts val="1800"/>
                        </a:spcBef>
                        <a:spcAft>
                          <a:spcPts val="1200"/>
                        </a:spcAft>
                      </a:pPr>
                      <a:r>
                        <a:rPr lang="pt-BR" sz="1800" b="0" dirty="0">
                          <a:solidFill>
                            <a:schemeClr val="accent2">
                              <a:lumMod val="75000"/>
                              <a:lumOff val="25000"/>
                            </a:schemeClr>
                          </a:solidFill>
                          <a:latin typeface="Inter Medium" panose="02000503000000020004" pitchFamily="2" charset="0"/>
                          <a:ea typeface="Inter Medium" panose="02000503000000020004" pitchFamily="2" charset="0"/>
                        </a:rPr>
                        <a:t>1</a:t>
                      </a:r>
                    </a:p>
                  </a:txBody>
                  <a:tcPr>
                    <a:solidFill>
                      <a:srgbClr val="65CADA"/>
                    </a:solidFill>
                  </a:tcPr>
                </a:tc>
                <a:tc>
                  <a:txBody>
                    <a:bodyPr/>
                    <a:lstStyle/>
                    <a:p>
                      <a:pPr algn="r">
                        <a:spcBef>
                          <a:spcPts val="1800"/>
                        </a:spcBef>
                        <a:spcAft>
                          <a:spcPts val="1200"/>
                        </a:spcAft>
                      </a:pPr>
                      <a:r>
                        <a:rPr lang="pt-BR" sz="3200" b="0" baseline="0" dirty="0" smtClean="0">
                          <a:solidFill>
                            <a:schemeClr val="accent2">
                              <a:lumMod val="75000"/>
                              <a:lumOff val="25000"/>
                            </a:schemeClr>
                          </a:solidFill>
                          <a:effectLst/>
                          <a:latin typeface="Inter Medium" panose="02000503000000020004" pitchFamily="2" charset="0"/>
                          <a:ea typeface="Inter Medium" panose="02000503000000020004" pitchFamily="2" charset="0"/>
                        </a:rPr>
                        <a:t>O Desenvolvimento Adolescente</a:t>
                      </a:r>
                    </a:p>
                  </a:txBody>
                  <a:tcPr>
                    <a:solidFill>
                      <a:schemeClr val="bg1"/>
                    </a:solidFill>
                  </a:tcPr>
                </a:tc>
                <a:extLst>
                  <a:ext uri="{0D108BD9-81ED-4DB2-BD59-A6C34878D82A}">
                    <a16:rowId xmlns:a16="http://schemas.microsoft.com/office/drawing/2014/main" val="2513633160"/>
                  </a:ext>
                </a:extLst>
              </a:tr>
              <a:tr h="370840">
                <a:tc>
                  <a:txBody>
                    <a:bodyPr/>
                    <a:lstStyle/>
                    <a:p>
                      <a:pPr>
                        <a:spcBef>
                          <a:spcPts val="1800"/>
                        </a:spcBef>
                        <a:spcAft>
                          <a:spcPts val="1200"/>
                        </a:spcAft>
                      </a:pPr>
                      <a:r>
                        <a:rPr lang="pt-BR" sz="1800" b="0" dirty="0">
                          <a:solidFill>
                            <a:schemeClr val="accent2">
                              <a:lumMod val="75000"/>
                              <a:lumOff val="25000"/>
                            </a:schemeClr>
                          </a:solidFill>
                          <a:latin typeface="Inter Medium" panose="02000503000000020004" pitchFamily="2" charset="0"/>
                          <a:ea typeface="Inter Medium" panose="02000503000000020004" pitchFamily="2" charset="0"/>
                        </a:rPr>
                        <a:t>2</a:t>
                      </a:r>
                    </a:p>
                  </a:txBody>
                  <a:tcPr>
                    <a:solidFill>
                      <a:srgbClr val="F16122"/>
                    </a:solidFill>
                  </a:tcPr>
                </a:tc>
                <a:tc>
                  <a:txBody>
                    <a:bodyPr/>
                    <a:lstStyle/>
                    <a:p>
                      <a:pPr marL="0" lvl="0" indent="0" algn="r" rtl="0">
                        <a:spcBef>
                          <a:spcPts val="1800"/>
                        </a:spcBef>
                        <a:spcAft>
                          <a:spcPts val="1200"/>
                        </a:spcAft>
                        <a:buNone/>
                      </a:pPr>
                      <a:r>
                        <a:rPr lang="pt-BR" sz="3200" b="0" dirty="0" smtClean="0">
                          <a:solidFill>
                            <a:srgbClr val="FF5F00"/>
                          </a:solidFill>
                          <a:effectLst/>
                          <a:latin typeface="Inter Medium" panose="02000503000000020004" pitchFamily="2" charset="0"/>
                          <a:ea typeface="Inter Medium" panose="02000503000000020004" pitchFamily="2" charset="0"/>
                          <a:cs typeface="Oswald"/>
                          <a:sym typeface="Oswald"/>
                        </a:rPr>
                        <a:t>Habilidades Socioemocionais</a:t>
                      </a:r>
                    </a:p>
                  </a:txBody>
                  <a:tcPr>
                    <a:solidFill>
                      <a:schemeClr val="bg1"/>
                    </a:solidFill>
                  </a:tcPr>
                </a:tc>
                <a:extLst>
                  <a:ext uri="{0D108BD9-81ED-4DB2-BD59-A6C34878D82A}">
                    <a16:rowId xmlns:a16="http://schemas.microsoft.com/office/drawing/2014/main" val="3165275191"/>
                  </a:ext>
                </a:extLst>
              </a:tr>
              <a:tr h="370840">
                <a:tc>
                  <a:txBody>
                    <a:bodyPr/>
                    <a:lstStyle/>
                    <a:p>
                      <a:pPr>
                        <a:spcBef>
                          <a:spcPts val="1800"/>
                        </a:spcBef>
                        <a:spcAft>
                          <a:spcPts val="1200"/>
                        </a:spcAft>
                      </a:pPr>
                      <a:r>
                        <a:rPr lang="pt-BR" sz="1800" b="0" dirty="0">
                          <a:solidFill>
                            <a:schemeClr val="accent2">
                              <a:lumMod val="75000"/>
                              <a:lumOff val="25000"/>
                            </a:schemeClr>
                          </a:solidFill>
                          <a:latin typeface="Inter Medium" panose="02000503000000020004" pitchFamily="2" charset="0"/>
                          <a:ea typeface="Inter Medium" panose="02000503000000020004" pitchFamily="2" charset="0"/>
                        </a:rPr>
                        <a:t>3</a:t>
                      </a:r>
                    </a:p>
                  </a:txBody>
                  <a:tcPr>
                    <a:solidFill>
                      <a:srgbClr val="FFC62C"/>
                    </a:solidFill>
                  </a:tcPr>
                </a:tc>
                <a:tc>
                  <a:txBody>
                    <a:bodyPr/>
                    <a:lstStyle/>
                    <a:p>
                      <a:pPr algn="r">
                        <a:spcBef>
                          <a:spcPts val="1800"/>
                        </a:spcBef>
                        <a:spcAft>
                          <a:spcPts val="1200"/>
                        </a:spcAft>
                      </a:pPr>
                      <a:r>
                        <a:rPr lang="pt-BR" sz="3200" b="0" i="0" u="none" strike="noStrike" cap="none" dirty="0" smtClean="0">
                          <a:solidFill>
                            <a:schemeClr val="accent2">
                              <a:lumMod val="75000"/>
                              <a:lumOff val="25000"/>
                            </a:schemeClr>
                          </a:solidFill>
                          <a:effectLst/>
                          <a:latin typeface="Inter Medium" panose="02000503000000020004" pitchFamily="2" charset="0"/>
                          <a:ea typeface="Inter Medium" panose="02000503000000020004" pitchFamily="2" charset="0"/>
                          <a:cs typeface="+mn-cs"/>
                          <a:sym typeface="Arial"/>
                        </a:rPr>
                        <a:t>Sexualidade e Telas na Adolescência </a:t>
                      </a:r>
                      <a:endParaRPr lang="pt-BR" sz="3200" b="0" i="0" u="none" strike="noStrike" cap="none" dirty="0">
                        <a:solidFill>
                          <a:schemeClr val="accent2">
                            <a:lumMod val="75000"/>
                            <a:lumOff val="25000"/>
                          </a:schemeClr>
                        </a:solidFill>
                        <a:effectLst/>
                        <a:latin typeface="Inter Medium" panose="02000503000000020004" pitchFamily="2" charset="0"/>
                        <a:ea typeface="Inter Medium" panose="02000503000000020004" pitchFamily="2" charset="0"/>
                        <a:cs typeface="+mn-cs"/>
                        <a:sym typeface="Arial"/>
                      </a:endParaRPr>
                    </a:p>
                  </a:txBody>
                  <a:tcPr>
                    <a:solidFill>
                      <a:schemeClr val="bg1"/>
                    </a:solidFill>
                  </a:tcPr>
                </a:tc>
                <a:extLst>
                  <a:ext uri="{0D108BD9-81ED-4DB2-BD59-A6C34878D82A}">
                    <a16:rowId xmlns:a16="http://schemas.microsoft.com/office/drawing/2014/main" val="2075111261"/>
                  </a:ext>
                </a:extLst>
              </a:tr>
              <a:tr h="370840">
                <a:tc>
                  <a:txBody>
                    <a:bodyPr/>
                    <a:lstStyle/>
                    <a:p>
                      <a:pPr>
                        <a:spcBef>
                          <a:spcPts val="1800"/>
                        </a:spcBef>
                        <a:spcAft>
                          <a:spcPts val="1200"/>
                        </a:spcAft>
                      </a:pPr>
                      <a:r>
                        <a:rPr lang="pt-BR" sz="1800" b="0" dirty="0">
                          <a:solidFill>
                            <a:schemeClr val="accent2">
                              <a:lumMod val="75000"/>
                              <a:lumOff val="25000"/>
                            </a:schemeClr>
                          </a:solidFill>
                          <a:latin typeface="Inter Medium" panose="02000503000000020004" pitchFamily="2" charset="0"/>
                          <a:ea typeface="Inter Medium" panose="02000503000000020004" pitchFamily="2" charset="0"/>
                        </a:rPr>
                        <a:t>4</a:t>
                      </a:r>
                    </a:p>
                  </a:txBody>
                  <a:tcPr>
                    <a:solidFill>
                      <a:srgbClr val="65CADA"/>
                    </a:solidFill>
                  </a:tcPr>
                </a:tc>
                <a:tc>
                  <a:txBody>
                    <a:bodyPr/>
                    <a:lstStyle/>
                    <a:p>
                      <a:pPr marL="0" lvl="0" indent="0" algn="r" rtl="0">
                        <a:spcBef>
                          <a:spcPts val="1800"/>
                        </a:spcBef>
                        <a:spcAft>
                          <a:spcPts val="1200"/>
                        </a:spcAft>
                        <a:buNone/>
                      </a:pPr>
                      <a:r>
                        <a:rPr lang="pt-BR" sz="3200" b="0" dirty="0" smtClean="0">
                          <a:solidFill>
                            <a:schemeClr val="accent2">
                              <a:lumMod val="75000"/>
                              <a:lumOff val="25000"/>
                            </a:schemeClr>
                          </a:solidFill>
                          <a:effectLst/>
                          <a:latin typeface="Inter Medium" panose="02000503000000020004" pitchFamily="2" charset="0"/>
                          <a:ea typeface="Inter Medium" panose="02000503000000020004" pitchFamily="2" charset="0"/>
                          <a:cs typeface="Oswald"/>
                          <a:sym typeface="Oswald"/>
                        </a:rPr>
                        <a:t>Relacionamentos</a:t>
                      </a:r>
                      <a:r>
                        <a:rPr lang="pt-BR" sz="3200" b="0" baseline="0" dirty="0" smtClean="0">
                          <a:solidFill>
                            <a:schemeClr val="accent2">
                              <a:lumMod val="75000"/>
                              <a:lumOff val="25000"/>
                            </a:schemeClr>
                          </a:solidFill>
                          <a:effectLst/>
                          <a:latin typeface="Inter Medium" panose="02000503000000020004" pitchFamily="2" charset="0"/>
                          <a:ea typeface="Inter Medium" panose="02000503000000020004" pitchFamily="2" charset="0"/>
                          <a:cs typeface="Oswald"/>
                          <a:sym typeface="Oswald"/>
                        </a:rPr>
                        <a:t> Respeitosos</a:t>
                      </a:r>
                      <a:endParaRPr lang="pt-BR" sz="3200" b="0" dirty="0">
                        <a:solidFill>
                          <a:schemeClr val="accent2">
                            <a:lumMod val="75000"/>
                            <a:lumOff val="25000"/>
                          </a:schemeClr>
                        </a:solidFill>
                        <a:effectLst/>
                        <a:latin typeface="Inter Medium" panose="02000503000000020004" pitchFamily="2" charset="0"/>
                        <a:ea typeface="Inter Medium" panose="02000503000000020004" pitchFamily="2" charset="0"/>
                        <a:cs typeface="Bakbak One" pitchFamily="2" charset="0"/>
                        <a:sym typeface="Oswald ExtraLight"/>
                      </a:endParaRPr>
                    </a:p>
                  </a:txBody>
                  <a:tcPr>
                    <a:solidFill>
                      <a:schemeClr val="bg1"/>
                    </a:solidFill>
                  </a:tcPr>
                </a:tc>
                <a:extLst>
                  <a:ext uri="{0D108BD9-81ED-4DB2-BD59-A6C34878D82A}">
                    <a16:rowId xmlns:a16="http://schemas.microsoft.com/office/drawing/2014/main" val="669905120"/>
                  </a:ext>
                </a:extLst>
              </a:tr>
              <a:tr h="311319">
                <a:tc>
                  <a:txBody>
                    <a:bodyPr/>
                    <a:lstStyle/>
                    <a:p>
                      <a:pPr>
                        <a:spcBef>
                          <a:spcPts val="1800"/>
                        </a:spcBef>
                        <a:spcAft>
                          <a:spcPts val="1200"/>
                        </a:spcAft>
                      </a:pPr>
                      <a:r>
                        <a:rPr lang="pt-BR" sz="1800" b="0" dirty="0">
                          <a:solidFill>
                            <a:schemeClr val="accent2">
                              <a:lumMod val="75000"/>
                              <a:lumOff val="25000"/>
                            </a:schemeClr>
                          </a:solidFill>
                          <a:latin typeface="Inter Medium" panose="02000503000000020004" pitchFamily="2" charset="0"/>
                          <a:ea typeface="Inter Medium" panose="02000503000000020004" pitchFamily="2" charset="0"/>
                        </a:rPr>
                        <a:t>5</a:t>
                      </a:r>
                    </a:p>
                  </a:txBody>
                  <a:tcPr>
                    <a:solidFill>
                      <a:srgbClr val="F16122"/>
                    </a:solidFill>
                  </a:tcPr>
                </a:tc>
                <a:tc>
                  <a:txBody>
                    <a:bodyPr/>
                    <a:lstStyle/>
                    <a:p>
                      <a:pPr algn="r">
                        <a:spcBef>
                          <a:spcPts val="1800"/>
                        </a:spcBef>
                        <a:spcAft>
                          <a:spcPts val="1200"/>
                        </a:spcAft>
                      </a:pPr>
                      <a:r>
                        <a:rPr lang="pt-BR" sz="3200" b="0" dirty="0" smtClean="0">
                          <a:solidFill>
                            <a:schemeClr val="accent2">
                              <a:lumMod val="75000"/>
                              <a:lumOff val="25000"/>
                            </a:schemeClr>
                          </a:solidFill>
                          <a:effectLst/>
                          <a:latin typeface="Inter Medium" panose="02000503000000020004" pitchFamily="2" charset="0"/>
                          <a:ea typeface="Inter Medium" panose="02000503000000020004" pitchFamily="2" charset="0"/>
                        </a:rPr>
                        <a:t>Projeto de Vida</a:t>
                      </a:r>
                      <a:r>
                        <a:rPr lang="pt-BR" sz="3200" b="0" baseline="0" dirty="0" smtClean="0">
                          <a:solidFill>
                            <a:schemeClr val="accent2">
                              <a:lumMod val="75000"/>
                              <a:lumOff val="25000"/>
                            </a:schemeClr>
                          </a:solidFill>
                          <a:effectLst/>
                          <a:latin typeface="Inter Medium" panose="02000503000000020004" pitchFamily="2" charset="0"/>
                          <a:ea typeface="Inter Medium" panose="02000503000000020004" pitchFamily="2" charset="0"/>
                        </a:rPr>
                        <a:t> na Adolescência</a:t>
                      </a:r>
                      <a:endParaRPr lang="pt-BR" sz="3200" b="0" dirty="0">
                        <a:solidFill>
                          <a:schemeClr val="accent2">
                            <a:lumMod val="75000"/>
                            <a:lumOff val="25000"/>
                          </a:schemeClr>
                        </a:solidFill>
                        <a:effectLst/>
                        <a:latin typeface="Inter Medium" panose="02000503000000020004" pitchFamily="2" charset="0"/>
                        <a:ea typeface="Inter Medium" panose="02000503000000020004" pitchFamily="2" charset="0"/>
                      </a:endParaRPr>
                    </a:p>
                  </a:txBody>
                  <a:tcPr>
                    <a:solidFill>
                      <a:schemeClr val="bg1"/>
                    </a:solidFill>
                  </a:tcPr>
                </a:tc>
                <a:extLst>
                  <a:ext uri="{0D108BD9-81ED-4DB2-BD59-A6C34878D82A}">
                    <a16:rowId xmlns:a16="http://schemas.microsoft.com/office/drawing/2014/main" val="214670428"/>
                  </a:ext>
                </a:extLst>
              </a:tr>
            </a:tbl>
          </a:graphicData>
        </a:graphic>
      </p:graphicFrame>
      <p:sp>
        <p:nvSpPr>
          <p:cNvPr id="5" name="CaixaDeTexto 4"/>
          <p:cNvSpPr txBox="1"/>
          <p:nvPr/>
        </p:nvSpPr>
        <p:spPr>
          <a:xfrm>
            <a:off x="1744579" y="311182"/>
            <a:ext cx="50357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200" b="0" i="0" u="none" strike="noStrike" kern="0" cap="none" spc="0" normalizeH="0" baseline="0" noProof="0" dirty="0">
                <a:ln>
                  <a:noFill/>
                </a:ln>
                <a:solidFill>
                  <a:srgbClr val="FF5F00"/>
                </a:solidFill>
                <a:effectLst/>
                <a:uLnTx/>
                <a:uFillTx/>
                <a:latin typeface="Syncopate" panose="02060507000000020003" pitchFamily="18" charset="0"/>
                <a:cs typeface="Arial"/>
                <a:sym typeface="Arial"/>
              </a:rPr>
              <a:t>temário </a:t>
            </a:r>
          </a:p>
        </p:txBody>
      </p:sp>
    </p:spTree>
    <p:extLst>
      <p:ext uri="{BB962C8B-B14F-4D97-AF65-F5344CB8AC3E}">
        <p14:creationId xmlns:p14="http://schemas.microsoft.com/office/powerpoint/2010/main" val="1645152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2895600" y="1391770"/>
            <a:ext cx="5801472" cy="2532165"/>
          </a:xfrm>
        </p:spPr>
        <p:txBody>
          <a:bodyPr/>
          <a:lstStyle/>
          <a:p>
            <a:pPr algn="r"/>
            <a:r>
              <a:rPr lang="pt-BR" dirty="0" smtClean="0">
                <a:latin typeface="Syncopate" panose="02060507000000020003" pitchFamily="18" charset="0"/>
                <a:ea typeface="Inter Medium" panose="02000503000000020004" pitchFamily="2" charset="0"/>
                <a:cs typeface="Oswald"/>
                <a:sym typeface="Oswald"/>
              </a:rPr>
              <a:t>Habilidades </a:t>
            </a:r>
            <a:r>
              <a:rPr lang="pt-BR" dirty="0">
                <a:latin typeface="Syncopate" panose="02060507000000020003" pitchFamily="18" charset="0"/>
                <a:ea typeface="Inter Medium" panose="02000503000000020004" pitchFamily="2" charset="0"/>
                <a:cs typeface="Oswald"/>
                <a:sym typeface="Oswald"/>
              </a:rPr>
              <a:t>Socioemocionais</a:t>
            </a:r>
          </a:p>
          <a:p>
            <a:pPr algn="r"/>
            <a:endParaRPr lang="pt-BR" dirty="0">
              <a:latin typeface="Syncopate" panose="02060507000000020003" pitchFamily="18" charset="0"/>
            </a:endParaRPr>
          </a:p>
        </p:txBody>
      </p:sp>
      <p:sp>
        <p:nvSpPr>
          <p:cNvPr id="4" name="CaixaDeTexto 3"/>
          <p:cNvSpPr txBox="1"/>
          <p:nvPr/>
        </p:nvSpPr>
        <p:spPr>
          <a:xfrm>
            <a:off x="0" y="1689100"/>
            <a:ext cx="2298700" cy="707886"/>
          </a:xfrm>
          <a:prstGeom prst="rect">
            <a:avLst/>
          </a:prstGeom>
          <a:noFill/>
        </p:spPr>
        <p:txBody>
          <a:bodyPr wrap="square" rtlCol="0">
            <a:spAutoFit/>
          </a:bodyPr>
          <a:lstStyle/>
          <a:p>
            <a:pPr algn="ctr"/>
            <a:r>
              <a:rPr lang="pt-BR" sz="2000" dirty="0" smtClean="0">
                <a:solidFill>
                  <a:schemeClr val="bg1"/>
                </a:solidFill>
                <a:latin typeface="Syncopate" panose="02060507000000020003" pitchFamily="18" charset="0"/>
              </a:rPr>
              <a:t>2º </a:t>
            </a:r>
          </a:p>
          <a:p>
            <a:pPr algn="ctr"/>
            <a:r>
              <a:rPr lang="pt-BR" sz="2000" dirty="0" smtClean="0">
                <a:solidFill>
                  <a:schemeClr val="bg1"/>
                </a:solidFill>
                <a:latin typeface="Syncopate" panose="02060507000000020003" pitchFamily="18" charset="0"/>
              </a:rPr>
              <a:t>ENCONTRO</a:t>
            </a:r>
            <a:endParaRPr lang="pt-BR" sz="2000" dirty="0">
              <a:solidFill>
                <a:schemeClr val="bg1"/>
              </a:solidFill>
              <a:latin typeface="Syncopate" panose="02060507000000020003" pitchFamily="18" charset="0"/>
            </a:endParaRPr>
          </a:p>
        </p:txBody>
      </p:sp>
    </p:spTree>
    <p:extLst>
      <p:ext uri="{BB962C8B-B14F-4D97-AF65-F5344CB8AC3E}">
        <p14:creationId xmlns:p14="http://schemas.microsoft.com/office/powerpoint/2010/main" val="231001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fontScale="90000"/>
          </a:bodyPr>
          <a:lstStyle/>
          <a:p>
            <a:r>
              <a:rPr lang="pt-BR" dirty="0"/>
              <a:t>Introdução</a:t>
            </a:r>
            <a:br>
              <a:rPr lang="pt-BR" dirty="0"/>
            </a:br>
            <a:endParaRPr lang="pt-BR" dirty="0"/>
          </a:p>
        </p:txBody>
      </p:sp>
      <p:sp>
        <p:nvSpPr>
          <p:cNvPr id="3" name="Espaço Reservado para Texto 2">
            <a:extLst>
              <a:ext uri="{FF2B5EF4-FFF2-40B4-BE49-F238E27FC236}">
                <a16:creationId xmlns:a16="http://schemas.microsoft.com/office/drawing/2014/main" id="{C8271885-3A64-C2AB-A430-8A09FA0C6AF9}"/>
              </a:ext>
            </a:extLst>
          </p:cNvPr>
          <p:cNvSpPr>
            <a:spLocks noGrp="1"/>
          </p:cNvSpPr>
          <p:nvPr>
            <p:ph type="body" idx="2"/>
          </p:nvPr>
        </p:nvSpPr>
        <p:spPr>
          <a:xfrm>
            <a:off x="441434" y="1152475"/>
            <a:ext cx="7851228" cy="3510742"/>
          </a:xfrm>
        </p:spPr>
        <p:txBody>
          <a:bodyPr>
            <a:noAutofit/>
          </a:bodyPr>
          <a:lstStyle/>
          <a:p>
            <a:pPr algn="r"/>
            <a:r>
              <a:rPr lang="pt-BR" sz="2800" dirty="0"/>
              <a:t>A função dos pais é preparar seus filhos para a vida</a:t>
            </a:r>
            <a:r>
              <a:rPr lang="pt-BR" sz="2800" dirty="0" smtClean="0"/>
              <a:t>.</a:t>
            </a:r>
          </a:p>
          <a:p>
            <a:r>
              <a:rPr lang="pt-BR" sz="2800" dirty="0" smtClean="0">
                <a:solidFill>
                  <a:srgbClr val="00AE42"/>
                </a:solidFill>
              </a:rPr>
              <a:t>É </a:t>
            </a:r>
            <a:r>
              <a:rPr lang="pt-BR" sz="2800" dirty="0">
                <a:solidFill>
                  <a:srgbClr val="00AE42"/>
                </a:solidFill>
              </a:rPr>
              <a:t>preciso dar pequenos passos e trabalhar nas novas habilidades, uma de cada vez, até sentirem-se mais à vontade</a:t>
            </a:r>
            <a:r>
              <a:rPr lang="pt-BR" sz="2800" dirty="0" smtClean="0">
                <a:solidFill>
                  <a:srgbClr val="00AE42"/>
                </a:solidFill>
              </a:rPr>
              <a:t>.</a:t>
            </a:r>
          </a:p>
          <a:p>
            <a:pPr algn="r"/>
            <a:r>
              <a:rPr lang="pt-BR" sz="2800" dirty="0" smtClean="0"/>
              <a:t>É </a:t>
            </a:r>
            <a:r>
              <a:rPr lang="pt-BR" sz="2800" dirty="0"/>
              <a:t>possível manter a alegria ao educar adolescentes.</a:t>
            </a:r>
          </a:p>
        </p:txBody>
      </p:sp>
    </p:spTree>
    <p:extLst>
      <p:ext uri="{BB962C8B-B14F-4D97-AF65-F5344CB8AC3E}">
        <p14:creationId xmlns:p14="http://schemas.microsoft.com/office/powerpoint/2010/main" val="891309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389910" y="190656"/>
            <a:ext cx="4433862" cy="666288"/>
          </a:xfrm>
        </p:spPr>
        <p:txBody>
          <a:bodyPr>
            <a:noAutofit/>
          </a:bodyPr>
          <a:lstStyle/>
          <a:p>
            <a:r>
              <a:rPr lang="pt-BR" dirty="0"/>
              <a:t>Introdução</a:t>
            </a:r>
            <a:br>
              <a:rPr lang="pt-BR" dirty="0"/>
            </a:br>
            <a:endParaRPr lang="pt-BR" dirty="0"/>
          </a:p>
        </p:txBody>
      </p:sp>
      <p:sp>
        <p:nvSpPr>
          <p:cNvPr id="3" name="Espaço Reservado para Texto 2">
            <a:extLst>
              <a:ext uri="{FF2B5EF4-FFF2-40B4-BE49-F238E27FC236}">
                <a16:creationId xmlns:a16="http://schemas.microsoft.com/office/drawing/2014/main" id="{C8271885-3A64-C2AB-A430-8A09FA0C6AF9}"/>
              </a:ext>
            </a:extLst>
          </p:cNvPr>
          <p:cNvSpPr>
            <a:spLocks noGrp="1"/>
          </p:cNvSpPr>
          <p:nvPr>
            <p:ph type="body" idx="2"/>
          </p:nvPr>
        </p:nvSpPr>
        <p:spPr>
          <a:xfrm>
            <a:off x="410261" y="955048"/>
            <a:ext cx="8151848" cy="3918288"/>
          </a:xfrm>
        </p:spPr>
        <p:txBody>
          <a:bodyPr>
            <a:noAutofit/>
          </a:bodyPr>
          <a:lstStyle/>
          <a:p>
            <a:pPr algn="just"/>
            <a:r>
              <a:rPr lang="pt-BR" sz="2600" dirty="0"/>
              <a:t>Pais e educadores devem olhar para a adolescência como um tempo de riscos e de mudanças muito significativas</a:t>
            </a:r>
            <a:r>
              <a:rPr lang="pt-BR" sz="2600" dirty="0" smtClean="0"/>
              <a:t>.</a:t>
            </a:r>
          </a:p>
          <a:p>
            <a:pPr algn="just"/>
            <a:r>
              <a:rPr lang="pt-BR" sz="2600" dirty="0" smtClean="0">
                <a:solidFill>
                  <a:srgbClr val="FF5F00"/>
                </a:solidFill>
              </a:rPr>
              <a:t>Os </a:t>
            </a:r>
            <a:r>
              <a:rPr lang="pt-BR" sz="2600" dirty="0">
                <a:solidFill>
                  <a:srgbClr val="FF5F00"/>
                </a:solidFill>
              </a:rPr>
              <a:t>adolescentes querem explorar quais são seus próprios valores, como são diferentes de suas famílias, como se sentem e o que pensam sobre as coisas. </a:t>
            </a:r>
            <a:endParaRPr lang="pt-BR" sz="2600" dirty="0" smtClean="0">
              <a:solidFill>
                <a:srgbClr val="FF5F00"/>
              </a:solidFill>
            </a:endParaRPr>
          </a:p>
          <a:p>
            <a:pPr algn="just"/>
            <a:r>
              <a:rPr lang="pt-BR" sz="2600" dirty="0" smtClean="0"/>
              <a:t>Esse </a:t>
            </a:r>
            <a:r>
              <a:rPr lang="pt-BR" sz="2600" dirty="0"/>
              <a:t>processo de “separação da família é chamado de </a:t>
            </a:r>
            <a:r>
              <a:rPr lang="pt-BR" sz="2600" b="1" dirty="0"/>
              <a:t>individuação</a:t>
            </a:r>
            <a:r>
              <a:rPr lang="pt-BR" sz="2600" dirty="0" smtClean="0"/>
              <a:t>”. </a:t>
            </a:r>
            <a:endParaRPr lang="pt-BR" sz="2600" dirty="0"/>
          </a:p>
        </p:txBody>
      </p:sp>
    </p:spTree>
    <p:extLst>
      <p:ext uri="{BB962C8B-B14F-4D97-AF65-F5344CB8AC3E}">
        <p14:creationId xmlns:p14="http://schemas.microsoft.com/office/powerpoint/2010/main" val="2268680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223FE-0D23-1AA7-BEA4-A677E124081E}"/>
              </a:ext>
            </a:extLst>
          </p:cNvPr>
          <p:cNvSpPr>
            <a:spLocks noGrp="1"/>
          </p:cNvSpPr>
          <p:nvPr>
            <p:ph type="title"/>
          </p:nvPr>
        </p:nvSpPr>
        <p:spPr>
          <a:xfrm>
            <a:off x="1811102" y="121172"/>
            <a:ext cx="5957047" cy="882832"/>
          </a:xfrm>
        </p:spPr>
        <p:txBody>
          <a:bodyPr>
            <a:normAutofit fontScale="90000"/>
          </a:bodyPr>
          <a:lstStyle/>
          <a:p>
            <a:r>
              <a:rPr lang="pt-BR" dirty="0" smtClean="0">
                <a:solidFill>
                  <a:srgbClr val="FF5F00"/>
                </a:solidFill>
                <a:latin typeface="Syncopate" panose="02060507000000020003" pitchFamily="18" charset="0"/>
                <a:ea typeface="Oswald"/>
                <a:cs typeface="Bakbak One" pitchFamily="2" charset="0"/>
                <a:sym typeface="Oswald"/>
              </a:rPr>
              <a:t>Características da individuação</a:t>
            </a:r>
            <a:endParaRPr lang="pt-BR" dirty="0"/>
          </a:p>
        </p:txBody>
      </p:sp>
      <p:sp>
        <p:nvSpPr>
          <p:cNvPr id="4" name="Espaço Reservado para Texto 3">
            <a:extLst>
              <a:ext uri="{FF2B5EF4-FFF2-40B4-BE49-F238E27FC236}">
                <a16:creationId xmlns:a16="http://schemas.microsoft.com/office/drawing/2014/main" id="{F97A87DC-DFCB-414E-0FF4-C3B35017FE2D}"/>
              </a:ext>
            </a:extLst>
          </p:cNvPr>
          <p:cNvSpPr>
            <a:spLocks noGrp="1"/>
          </p:cNvSpPr>
          <p:nvPr>
            <p:ph type="body" idx="2"/>
          </p:nvPr>
        </p:nvSpPr>
        <p:spPr>
          <a:xfrm>
            <a:off x="0" y="997491"/>
            <a:ext cx="8582321" cy="4008461"/>
          </a:xfrm>
        </p:spPr>
        <p:txBody>
          <a:bodyPr>
            <a:noAutofit/>
          </a:bodyPr>
          <a:lstStyle/>
          <a:p>
            <a:pPr marL="482600" lvl="0" indent="-342900">
              <a:buFont typeface="Arial" panose="020B0604020202020204" pitchFamily="34" charset="0"/>
              <a:buChar char="•"/>
            </a:pPr>
            <a:r>
              <a:rPr lang="pt-BR" dirty="0"/>
              <a:t>Os adolescentes </a:t>
            </a:r>
            <a:r>
              <a:rPr lang="pt-BR" dirty="0" smtClean="0"/>
              <a:t>precisam </a:t>
            </a:r>
            <a:r>
              <a:rPr lang="pt-BR" dirty="0"/>
              <a:t>de descobrir quem são.</a:t>
            </a:r>
          </a:p>
          <a:p>
            <a:pPr marL="482600" lvl="0" indent="-342900">
              <a:buFont typeface="Arial" panose="020B0604020202020204" pitchFamily="34" charset="0"/>
              <a:buChar char="•"/>
            </a:pPr>
            <a:r>
              <a:rPr lang="pt-BR" dirty="0">
                <a:solidFill>
                  <a:srgbClr val="FF5F00"/>
                </a:solidFill>
              </a:rPr>
              <a:t>O</a:t>
            </a:r>
            <a:r>
              <a:rPr lang="pt-BR" dirty="0" smtClean="0">
                <a:solidFill>
                  <a:srgbClr val="FF5F00"/>
                </a:solidFill>
              </a:rPr>
              <a:t>s </a:t>
            </a:r>
            <a:r>
              <a:rPr lang="pt-BR" dirty="0">
                <a:solidFill>
                  <a:srgbClr val="FF5F00"/>
                </a:solidFill>
              </a:rPr>
              <a:t>adolescentes </a:t>
            </a:r>
            <a:r>
              <a:rPr lang="pt-BR" dirty="0" smtClean="0">
                <a:solidFill>
                  <a:srgbClr val="FF5F00"/>
                </a:solidFill>
              </a:rPr>
              <a:t>testam </a:t>
            </a:r>
            <a:r>
              <a:rPr lang="pt-BR" dirty="0">
                <a:solidFill>
                  <a:srgbClr val="FF5F00"/>
                </a:solidFill>
              </a:rPr>
              <a:t>os valores da família. </a:t>
            </a:r>
            <a:r>
              <a:rPr lang="pt-BR" sz="2000" dirty="0" smtClean="0">
                <a:solidFill>
                  <a:srgbClr val="FF5F00"/>
                </a:solidFill>
              </a:rPr>
              <a:t>(rebeldia</a:t>
            </a:r>
            <a:r>
              <a:rPr lang="pt-BR" sz="2000" dirty="0" smtClean="0"/>
              <a:t>)</a:t>
            </a:r>
            <a:endParaRPr lang="pt-BR" sz="2000" dirty="0"/>
          </a:p>
          <a:p>
            <a:pPr marL="482600" lvl="0" indent="-342900">
              <a:buFont typeface="Arial" panose="020B0604020202020204" pitchFamily="34" charset="0"/>
              <a:buChar char="•"/>
            </a:pPr>
            <a:r>
              <a:rPr lang="pt-BR" dirty="0" smtClean="0"/>
              <a:t>Mudanças </a:t>
            </a:r>
            <a:r>
              <a:rPr lang="pt-BR" dirty="0"/>
              <a:t>físicas e emocionais.</a:t>
            </a:r>
          </a:p>
          <a:p>
            <a:pPr marL="482600" lvl="0" indent="-342900">
              <a:buFont typeface="Arial" panose="020B0604020202020204" pitchFamily="34" charset="0"/>
              <a:buChar char="•"/>
            </a:pPr>
            <a:r>
              <a:rPr lang="pt-BR" dirty="0" smtClean="0">
                <a:solidFill>
                  <a:srgbClr val="FF5F00"/>
                </a:solidFill>
              </a:rPr>
              <a:t>Os relacionamentos com seus pares são importantes.</a:t>
            </a:r>
          </a:p>
          <a:p>
            <a:pPr marL="482600" lvl="0" indent="-342900">
              <a:buFont typeface="Arial" panose="020B0604020202020204" pitchFamily="34" charset="0"/>
              <a:buChar char="•"/>
            </a:pPr>
            <a:r>
              <a:rPr lang="pt-BR" dirty="0" smtClean="0"/>
              <a:t>Os adolescentes exercitam o poder pessoal e a autonomia.</a:t>
            </a:r>
          </a:p>
          <a:p>
            <a:pPr marL="482600" lvl="0" indent="-342900">
              <a:buFont typeface="Arial" panose="020B0604020202020204" pitchFamily="34" charset="0"/>
              <a:buChar char="•"/>
            </a:pPr>
            <a:r>
              <a:rPr lang="pt-BR" dirty="0" smtClean="0">
                <a:solidFill>
                  <a:srgbClr val="FF5F00"/>
                </a:solidFill>
              </a:rPr>
              <a:t>Os </a:t>
            </a:r>
            <a:r>
              <a:rPr lang="pt-BR" dirty="0">
                <a:solidFill>
                  <a:srgbClr val="FF5F00"/>
                </a:solidFill>
              </a:rPr>
              <a:t>adolescentes </a:t>
            </a:r>
            <a:r>
              <a:rPr lang="pt-BR" dirty="0" smtClean="0">
                <a:solidFill>
                  <a:srgbClr val="FF5F00"/>
                </a:solidFill>
              </a:rPr>
              <a:t>têm </a:t>
            </a:r>
            <a:r>
              <a:rPr lang="pt-BR" dirty="0">
                <a:solidFill>
                  <a:srgbClr val="FF5F00"/>
                </a:solidFill>
              </a:rPr>
              <a:t>necessidade de </a:t>
            </a:r>
            <a:r>
              <a:rPr lang="pt-BR" dirty="0" smtClean="0">
                <a:solidFill>
                  <a:srgbClr val="FF5F00"/>
                </a:solidFill>
              </a:rPr>
              <a:t>privacidade.</a:t>
            </a:r>
            <a:endParaRPr lang="pt-BR" dirty="0">
              <a:solidFill>
                <a:srgbClr val="FF5F00"/>
              </a:solidFill>
            </a:endParaRPr>
          </a:p>
          <a:p>
            <a:pPr marL="482600" lvl="0" indent="-342900">
              <a:buFont typeface="Arial" panose="020B0604020202020204" pitchFamily="34" charset="0"/>
              <a:buChar char="•"/>
            </a:pPr>
            <a:r>
              <a:rPr lang="pt-BR" dirty="0"/>
              <a:t>Os pais se tornam um </a:t>
            </a:r>
            <a:r>
              <a:rPr lang="pt-BR" dirty="0" smtClean="0"/>
              <a:t>constrangimento.</a:t>
            </a:r>
            <a:endParaRPr lang="pt-BR" dirty="0"/>
          </a:p>
          <a:p>
            <a:pPr marL="482600" lvl="0" indent="-342900">
              <a:buFont typeface="Arial" panose="020B0604020202020204" pitchFamily="34" charset="0"/>
              <a:buChar char="•"/>
            </a:pPr>
            <a:r>
              <a:rPr lang="pt-BR" dirty="0">
                <a:solidFill>
                  <a:srgbClr val="FF5F00"/>
                </a:solidFill>
              </a:rPr>
              <a:t>Os adolescentes se consideram </a:t>
            </a:r>
            <a:r>
              <a:rPr lang="pt-BR" dirty="0" smtClean="0">
                <a:solidFill>
                  <a:srgbClr val="FF5F00"/>
                </a:solidFill>
              </a:rPr>
              <a:t>onipotentes.</a:t>
            </a:r>
            <a:endParaRPr lang="pt-BR" dirty="0">
              <a:solidFill>
                <a:srgbClr val="FF5F00"/>
              </a:solidFill>
            </a:endParaRPr>
          </a:p>
        </p:txBody>
      </p:sp>
    </p:spTree>
    <p:extLst>
      <p:ext uri="{BB962C8B-B14F-4D97-AF65-F5344CB8AC3E}">
        <p14:creationId xmlns:p14="http://schemas.microsoft.com/office/powerpoint/2010/main" val="179245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02ACC-3EFF-70CF-9C5D-20E32F87B337}"/>
              </a:ext>
            </a:extLst>
          </p:cNvPr>
          <p:cNvSpPr>
            <a:spLocks noGrp="1"/>
          </p:cNvSpPr>
          <p:nvPr>
            <p:ph type="title"/>
          </p:nvPr>
        </p:nvSpPr>
        <p:spPr>
          <a:xfrm>
            <a:off x="2231756" y="133714"/>
            <a:ext cx="4510121" cy="666288"/>
          </a:xfrm>
        </p:spPr>
        <p:txBody>
          <a:bodyPr>
            <a:noAutofit/>
          </a:bodyPr>
          <a:lstStyle/>
          <a:p>
            <a:r>
              <a:rPr lang="pt-BR" sz="3200" dirty="0">
                <a:solidFill>
                  <a:srgbClr val="FFC629"/>
                </a:solidFill>
                <a:latin typeface="Syncopate" panose="02060507000000020003" pitchFamily="18" charset="0"/>
                <a:ea typeface="Oswald"/>
                <a:cs typeface="Bakbak One" pitchFamily="2" charset="0"/>
                <a:sym typeface="Oswald"/>
              </a:rPr>
              <a:t>n</a:t>
            </a:r>
            <a:r>
              <a:rPr lang="pt-BR" sz="3200" b="1" dirty="0" smtClean="0">
                <a:solidFill>
                  <a:srgbClr val="FFC629"/>
                </a:solidFill>
                <a:latin typeface="Syncopate" panose="02060507000000020003" pitchFamily="18" charset="0"/>
                <a:ea typeface="Oswald"/>
                <a:cs typeface="Bakbak One" pitchFamily="2" charset="0"/>
                <a:sym typeface="Oswald"/>
              </a:rPr>
              <a:t>o radar</a:t>
            </a:r>
            <a:endParaRPr lang="pt-BR" sz="3200" dirty="0"/>
          </a:p>
        </p:txBody>
      </p:sp>
      <p:sp>
        <p:nvSpPr>
          <p:cNvPr id="5" name="Espaço Reservado para Texto 4"/>
          <p:cNvSpPr>
            <a:spLocks noGrp="1"/>
          </p:cNvSpPr>
          <p:nvPr>
            <p:ph type="body" idx="1"/>
          </p:nvPr>
        </p:nvSpPr>
        <p:spPr>
          <a:xfrm>
            <a:off x="334002" y="2467752"/>
            <a:ext cx="4112381" cy="2170588"/>
          </a:xfrm>
        </p:spPr>
        <p:txBody>
          <a:bodyPr>
            <a:noAutofit/>
          </a:bodyPr>
          <a:lstStyle/>
          <a:p>
            <a:pPr marL="480060" indent="-342900" fontAlgn="t">
              <a:buClr>
                <a:srgbClr val="FF5F00"/>
              </a:buClr>
              <a:buSzPts val="2400"/>
              <a:buFont typeface="Wingdings" panose="05000000000000000000" pitchFamily="2" charset="2"/>
              <a:buChar char="Ø"/>
            </a:pPr>
            <a:r>
              <a:rPr lang="pt-BR" sz="2800" b="1" dirty="0"/>
              <a:t>Ansiedade </a:t>
            </a:r>
            <a:endParaRPr lang="pt-BR" sz="2800" dirty="0">
              <a:latin typeface="Arial" panose="020B0604020202020204" pitchFamily="34" charset="0"/>
            </a:endParaRPr>
          </a:p>
          <a:p>
            <a:pPr marL="484632" indent="-347472" fontAlgn="t">
              <a:buClr>
                <a:srgbClr val="FF5F00"/>
              </a:buClr>
              <a:buFont typeface="Wingdings" panose="05000000000000000000" pitchFamily="2" charset="2"/>
              <a:buChar char="Ø"/>
            </a:pPr>
            <a:r>
              <a:rPr lang="pt-BR" sz="2800" b="1" dirty="0"/>
              <a:t>Depressão </a:t>
            </a:r>
            <a:endParaRPr lang="pt-BR" sz="2800" dirty="0">
              <a:latin typeface="Arial" panose="020B0604020202020204" pitchFamily="34" charset="0"/>
            </a:endParaRPr>
          </a:p>
          <a:p>
            <a:pPr marL="484632" indent="-347472" fontAlgn="t">
              <a:buClr>
                <a:srgbClr val="FF5F00"/>
              </a:buClr>
              <a:buFont typeface="Wingdings" panose="05000000000000000000" pitchFamily="2" charset="2"/>
              <a:buChar char="Ø"/>
            </a:pPr>
            <a:r>
              <a:rPr lang="pt-BR" sz="2800" b="1" dirty="0"/>
              <a:t>Bullying </a:t>
            </a:r>
            <a:endParaRPr lang="pt-BR" sz="2800" dirty="0">
              <a:latin typeface="Arial" panose="020B0604020202020204" pitchFamily="34" charset="0"/>
            </a:endParaRPr>
          </a:p>
          <a:p>
            <a:pPr marL="484632" indent="-347472" fontAlgn="t">
              <a:buClr>
                <a:srgbClr val="FF5F00"/>
              </a:buClr>
              <a:buFont typeface="Wingdings" panose="05000000000000000000" pitchFamily="2" charset="2"/>
              <a:buChar char="Ø"/>
            </a:pPr>
            <a:r>
              <a:rPr lang="pt-BR" sz="2800" b="1" dirty="0"/>
              <a:t>Ideação suicida</a:t>
            </a:r>
            <a:endParaRPr lang="pt-BR" sz="2800" dirty="0">
              <a:latin typeface="Arial" panose="020B0604020202020204" pitchFamily="34" charset="0"/>
            </a:endParaRPr>
          </a:p>
          <a:p>
            <a:pPr>
              <a:buClr>
                <a:srgbClr val="FF5F00"/>
              </a:buClr>
            </a:pPr>
            <a:endParaRPr lang="pt-BR" sz="2800" dirty="0"/>
          </a:p>
        </p:txBody>
      </p:sp>
      <p:sp>
        <p:nvSpPr>
          <p:cNvPr id="7" name="Espaço Reservado para Texto 6"/>
          <p:cNvSpPr>
            <a:spLocks noGrp="1"/>
          </p:cNvSpPr>
          <p:nvPr>
            <p:ph type="body" idx="2"/>
          </p:nvPr>
        </p:nvSpPr>
        <p:spPr>
          <a:xfrm>
            <a:off x="4293219" y="2345654"/>
            <a:ext cx="4112382" cy="2293252"/>
          </a:xfrm>
        </p:spPr>
        <p:txBody>
          <a:bodyPr>
            <a:normAutofit/>
          </a:bodyPr>
          <a:lstStyle/>
          <a:p>
            <a:pPr marL="484632" indent="-347472" fontAlgn="t">
              <a:buClr>
                <a:srgbClr val="FF5F00"/>
              </a:buClr>
              <a:buFont typeface="Wingdings" panose="05000000000000000000" pitchFamily="2" charset="2"/>
              <a:buChar char="Ø"/>
            </a:pPr>
            <a:endParaRPr lang="pt-BR" sz="2800" b="1" dirty="0" smtClean="0"/>
          </a:p>
          <a:p>
            <a:pPr marL="484632" indent="-347472" fontAlgn="t">
              <a:buClr>
                <a:srgbClr val="FF5F00"/>
              </a:buClr>
              <a:buFont typeface="Wingdings" panose="05000000000000000000" pitchFamily="2" charset="2"/>
              <a:buChar char="Ø"/>
            </a:pPr>
            <a:r>
              <a:rPr lang="pt-BR" sz="2800" b="1" dirty="0" smtClean="0"/>
              <a:t>Autonomia</a:t>
            </a:r>
            <a:endParaRPr lang="pt-BR" sz="2800" dirty="0">
              <a:latin typeface="Arial" panose="020B0604020202020204" pitchFamily="34" charset="0"/>
            </a:endParaRPr>
          </a:p>
          <a:p>
            <a:pPr marL="484632" indent="-347472" fontAlgn="t">
              <a:buClr>
                <a:srgbClr val="FF5F00"/>
              </a:buClr>
              <a:buFont typeface="Wingdings" panose="05000000000000000000" pitchFamily="2" charset="2"/>
              <a:buChar char="Ø"/>
            </a:pPr>
            <a:r>
              <a:rPr lang="pt-BR" sz="2800" b="1" dirty="0"/>
              <a:t>Autoestima</a:t>
            </a:r>
            <a:endParaRPr lang="pt-BR" sz="2800" dirty="0">
              <a:latin typeface="Arial" panose="020B0604020202020204" pitchFamily="34" charset="0"/>
            </a:endParaRPr>
          </a:p>
          <a:p>
            <a:pPr>
              <a:buClr>
                <a:srgbClr val="FF5F00"/>
              </a:buClr>
            </a:pPr>
            <a:endParaRPr lang="pt-BR" sz="2800" dirty="0"/>
          </a:p>
        </p:txBody>
      </p:sp>
      <p:sp>
        <p:nvSpPr>
          <p:cNvPr id="6" name="Retângulo 5"/>
          <p:cNvSpPr/>
          <p:nvPr/>
        </p:nvSpPr>
        <p:spPr>
          <a:xfrm>
            <a:off x="568712" y="938540"/>
            <a:ext cx="7908861" cy="1384995"/>
          </a:xfrm>
          <a:prstGeom prst="rect">
            <a:avLst/>
          </a:prstGeom>
        </p:spPr>
        <p:txBody>
          <a:bodyPr wrap="square">
            <a:spAutoFit/>
          </a:bodyPr>
          <a:lstStyle/>
          <a:p>
            <a:pPr algn="ctr"/>
            <a:r>
              <a:rPr lang="pt-BR" sz="2800" dirty="0">
                <a:solidFill>
                  <a:schemeClr val="tx1"/>
                </a:solidFill>
                <a:latin typeface="Inter" panose="02000503000000020004" pitchFamily="2" charset="0"/>
                <a:ea typeface="Inter" panose="02000503000000020004" pitchFamily="2" charset="0"/>
              </a:rPr>
              <a:t>Aspectos  que influenciam diretamente a formação das habilidades socioemocionais do adolescente:</a:t>
            </a:r>
          </a:p>
        </p:txBody>
      </p:sp>
    </p:spTree>
    <p:extLst>
      <p:ext uri="{BB962C8B-B14F-4D97-AF65-F5344CB8AC3E}">
        <p14:creationId xmlns:p14="http://schemas.microsoft.com/office/powerpoint/2010/main" val="121237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0">
          <a:schemeClr val="accent5"/>
        </a:lnRef>
        <a:fillRef idx="3">
          <a:schemeClr val="accent5"/>
        </a:fillRef>
        <a:effectRef idx="3">
          <a:schemeClr val="accent5"/>
        </a:effectRef>
        <a:fontRef idx="minor">
          <a:schemeClr val="lt1"/>
        </a:fontRef>
      </a:style>
    </a:sp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12668</TotalTime>
  <Words>3038</Words>
  <Application>Microsoft Office PowerPoint</Application>
  <PresentationFormat>Apresentação na tela (16:9)</PresentationFormat>
  <Paragraphs>253</Paragraphs>
  <Slides>31</Slides>
  <Notes>22</Notes>
  <HiddenSlides>0</HiddenSlides>
  <MMClips>1</MMClips>
  <ScaleCrop>false</ScaleCrop>
  <HeadingPairs>
    <vt:vector size="6" baseType="variant">
      <vt:variant>
        <vt:lpstr>Fontes usadas</vt:lpstr>
      </vt:variant>
      <vt:variant>
        <vt:i4>11</vt:i4>
      </vt:variant>
      <vt:variant>
        <vt:lpstr>Tema</vt:lpstr>
      </vt:variant>
      <vt:variant>
        <vt:i4>2</vt:i4>
      </vt:variant>
      <vt:variant>
        <vt:lpstr>Títulos de slides</vt:lpstr>
      </vt:variant>
      <vt:variant>
        <vt:i4>31</vt:i4>
      </vt:variant>
    </vt:vector>
  </HeadingPairs>
  <TitlesOfParts>
    <vt:vector size="44" baseType="lpstr">
      <vt:lpstr>Acherus Grotesque Medium</vt:lpstr>
      <vt:lpstr>Times New Roman</vt:lpstr>
      <vt:lpstr>Arial</vt:lpstr>
      <vt:lpstr>Inter</vt:lpstr>
      <vt:lpstr>Wingdings</vt:lpstr>
      <vt:lpstr>Oswald</vt:lpstr>
      <vt:lpstr>Syncopate</vt:lpstr>
      <vt:lpstr>Bakbak One</vt:lpstr>
      <vt:lpstr>Oswald ExtraLight</vt:lpstr>
      <vt:lpstr>Syncopate bold</vt:lpstr>
      <vt:lpstr>Inter Medium</vt:lpstr>
      <vt:lpstr>Simple Light</vt:lpstr>
      <vt:lpstr>1_Simple Light</vt:lpstr>
      <vt:lpstr>Apresentação do PowerPoint</vt:lpstr>
      <vt:lpstr>Apresentação do PowerPoint</vt:lpstr>
      <vt:lpstr>Apresentação do PowerPoint</vt:lpstr>
      <vt:lpstr>Apresentação do PowerPoint</vt:lpstr>
      <vt:lpstr>Apresentação do PowerPoint</vt:lpstr>
      <vt:lpstr>Introdução </vt:lpstr>
      <vt:lpstr>Introdução </vt:lpstr>
      <vt:lpstr>Características da individuação</vt:lpstr>
      <vt:lpstr>no radar</vt:lpstr>
      <vt:lpstr>ansiedade</vt:lpstr>
      <vt:lpstr>Depressão</vt:lpstr>
      <vt:lpstr>BULLYING</vt:lpstr>
      <vt:lpstr>BULLYING</vt:lpstr>
      <vt:lpstr>Ideação suicida</vt:lpstr>
      <vt:lpstr>Apresentação do PowerPoint</vt:lpstr>
      <vt:lpstr>AUTONOMIA</vt:lpstr>
      <vt:lpstr>AUTOESTIMA</vt:lpstr>
      <vt:lpstr>Apresentação do PowerPoint</vt:lpstr>
      <vt:lpstr>Dinâmica de GRUPO</vt:lpstr>
      <vt:lpstr>Apresentação do PowerPoint</vt:lpstr>
      <vt:lpstr> 2. Como  preparar os adolescentes  para enfrentar questões como: Bullying? </vt:lpstr>
      <vt:lpstr> 2. Como  preparar os adolescentes  para enfrentar questões como:  Depressão? </vt:lpstr>
      <vt:lpstr>Apresentação do PowerPoint</vt:lpstr>
      <vt:lpstr>Apresentação do PowerPoint</vt:lpstr>
      <vt:lpstr>Apresentação do PowerPoint</vt:lpstr>
      <vt:lpstr>CONCLUSÃO </vt:lpstr>
      <vt:lpstr>CONCLUSÃO </vt:lpstr>
      <vt:lpstr>Convite à ação </vt:lpstr>
      <vt:lpstr>convite à ação  </vt:lpstr>
      <vt:lpstr>APRENDENDO MAIS Sugestões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 ʕ•́ᴥ•̀ʔ</dc:creator>
  <cp:lastModifiedBy>Dell</cp:lastModifiedBy>
  <cp:revision>242</cp:revision>
  <dcterms:modified xsi:type="dcterms:W3CDTF">2024-02-22T14:50:50Z</dcterms:modified>
</cp:coreProperties>
</file>