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791" r:id="rId2"/>
  </p:sldMasterIdLst>
  <p:notesMasterIdLst>
    <p:notesMasterId r:id="rId37"/>
  </p:notesMasterIdLst>
  <p:sldIdLst>
    <p:sldId id="416" r:id="rId3"/>
    <p:sldId id="388" r:id="rId4"/>
    <p:sldId id="335" r:id="rId5"/>
    <p:sldId id="299" r:id="rId6"/>
    <p:sldId id="377" r:id="rId7"/>
    <p:sldId id="300" r:id="rId8"/>
    <p:sldId id="364" r:id="rId9"/>
    <p:sldId id="389" r:id="rId10"/>
    <p:sldId id="390" r:id="rId11"/>
    <p:sldId id="400" r:id="rId12"/>
    <p:sldId id="371" r:id="rId13"/>
    <p:sldId id="392" r:id="rId14"/>
    <p:sldId id="401" r:id="rId15"/>
    <p:sldId id="402" r:id="rId16"/>
    <p:sldId id="403" r:id="rId17"/>
    <p:sldId id="404" r:id="rId18"/>
    <p:sldId id="405" r:id="rId19"/>
    <p:sldId id="406" r:id="rId20"/>
    <p:sldId id="410" r:id="rId21"/>
    <p:sldId id="409" r:id="rId22"/>
    <p:sldId id="412" r:id="rId23"/>
    <p:sldId id="407" r:id="rId24"/>
    <p:sldId id="411" r:id="rId25"/>
    <p:sldId id="354" r:id="rId26"/>
    <p:sldId id="396" r:id="rId27"/>
    <p:sldId id="355" r:id="rId28"/>
    <p:sldId id="415" r:id="rId29"/>
    <p:sldId id="414" r:id="rId30"/>
    <p:sldId id="413" r:id="rId31"/>
    <p:sldId id="310" r:id="rId32"/>
    <p:sldId id="351" r:id="rId33"/>
    <p:sldId id="356" r:id="rId34"/>
    <p:sldId id="357" r:id="rId35"/>
    <p:sldId id="282" r:id="rId36"/>
  </p:sldIdLst>
  <p:sldSz cx="9144000" cy="5143500" type="screen16x9"/>
  <p:notesSz cx="6858000" cy="9144000"/>
  <p:embeddedFontLst>
    <p:embeddedFont>
      <p:font typeface="Inter Medium" panose="02000503000000020004" pitchFamily="2" charset="0"/>
      <p:regular r:id="rId38"/>
    </p:embeddedFont>
    <p:embeddedFont>
      <p:font typeface="Syncopate" panose="02060507000000020003" pitchFamily="18" charset="0"/>
      <p:regular r:id="rId39"/>
      <p:bold r:id="rId40"/>
    </p:embeddedFont>
    <p:embeddedFont>
      <p:font typeface="Inter" panose="02000503000000020004" pitchFamily="2" charset="0"/>
      <p:regular r:id="rId41"/>
      <p:bold r:id="rId42"/>
    </p:embeddedFont>
    <p:embeddedFont>
      <p:font typeface="Inter SemiBold" panose="02000503000000020004" pitchFamily="2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0"/>
    <a:srgbClr val="F16122"/>
    <a:srgbClr val="595959"/>
    <a:srgbClr val="CFC5AA"/>
    <a:srgbClr val="04AF4B"/>
    <a:srgbClr val="FFC62C"/>
    <a:srgbClr val="00AE42"/>
    <a:srgbClr val="5FD0DF"/>
    <a:srgbClr val="FFC629"/>
    <a:srgbClr val="FF2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78102" autoAdjust="0"/>
  </p:normalViewPr>
  <p:slideViewPr>
    <p:cSldViewPr snapToGrid="0">
      <p:cViewPr varScale="1">
        <p:scale>
          <a:sx n="71" d="100"/>
          <a:sy n="71" d="100"/>
        </p:scale>
        <p:origin x="12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232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educação não deve ser um esforço para aniquilar as características que reprovamos em nossas crianças, mas sim para ajudá-las a lidar com todas as suas facetas, desde as que admiramos até as que repugnamos. Precisamos cuidar do sentir, essencial para garantir a saúde física e emocional.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 que diz respeito às competências socioemocionais, é importante esclarecer que nas últimas décadas, houve um avanço científico considerável acerca do conhecimento sobre elas.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Essas competências se manifestam na forma de pensamentos, sentimentos e comportamentos, consolidando um conjunto de capacidades individuais que possibilitam a mobilização, a articulação e a prática de conhecimentos, valores, atitudes e habilidades necessárias para se relacionar com os outros e consigo mesmo, estabelecer e atingir objetivos e enfrentar situações adversas.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135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 Competências são um conjunto de habilidades e conhecimentos relacionados, que podem ser desenvolvidos por meio de treinamentos ou experiências, e possibilitam a atuação ou autorregulação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em uma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situação</a:t>
            </a:r>
            <a:r>
              <a:rPr lang="pt-BR" sz="1100" b="0" i="0" u="none" strike="noStrike" cap="none" dirty="0" smtClean="0">
                <a:solidFill>
                  <a:srgbClr val="F16122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Assim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competências emocionais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 referem à maneira de 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lidar, reconhecer e nomear sentimentos e emoções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Cada pessoa tem uma forma diferente de entender e reagir emocionalmente; uma pode paralisar em determinadas situações de medo, por exemplo, enquanto outras conseguem enfrentar situações semelhantes. As respostas que o corpo dá para as emoções nem sempre são previsíveis para uma pessoa. Por isso, é muito importante saber reconhecê-las e entender como elas influenciam o próprio comportamento. Esse exercício de autoconhecimento pode começar desde a infância, tanto na família quanto no ambiente escolar.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competências sociais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referem-se à habilidade de 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conhecer, compreender e manejar regras sociais, funções e rotinas, além de saber reagir ao estado emocional do outro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de uma maneira emocionalmente saudável, o que pode ser chamado de empatia.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comportamentos mais adequados em um clube de piscina, por exemplo, são diferentes dos que são adequados em uma reunião. É importante que as crianças desde cedo entendam que o respeito às normas de determinados ambientes sempre está relacionado à boa convivência, e não somente à imposição.</a:t>
            </a:r>
          </a:p>
        </p:txBody>
      </p:sp>
    </p:spTree>
    <p:extLst>
      <p:ext uri="{BB962C8B-B14F-4D97-AF65-F5344CB8AC3E}">
        <p14:creationId xmlns:p14="http://schemas.microsoft.com/office/powerpoint/2010/main" val="414865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Vamos aprofundar algumas recomendações para desenvolvimento de competências socioemocionais pessoal e das crianças dividas em 5 grupos.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7307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AUTOGESTÃO</a:t>
            </a:r>
            <a:r>
              <a:rPr lang="pt-BR" sz="1100" baseline="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 É 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a capacidade de administrar as emoções, desenvolver bons hábitos e ter constância nas atividades. Envolve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Determinação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: é a realização de esforço em prol do cumprimento de algo que se deseja.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Organizaçã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o: ser capaz de manter uma ordem dos objetos, da rotina e dos pensamentos.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Foco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: traduz a capacidade de concentração.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Persistência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: diz respeito à aptidão para superar obstáculos.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Responsabilidade</a:t>
            </a: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: é realizar as tarefas com qualidade e dentro do prazo exigido.</a:t>
            </a:r>
          </a:p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Sugestões de práticas  - para as crianças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Organizar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rotinas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 horários para atividades pré-definidas - Estimular o foco total ao realizar determinada tarefa, silêncio e local apropriado para a atividades escolares por exemplo- - Elogiar o esforço e a superação de dificuldades-- Estabelecer uma comunicação aberta: Crie um ambiente acolhedor onde as crianças se sintam à vontade para expressar seus sentimentos, pensamentos e preocupações.- Ser um modelo emocional: Demonstre e verbalize suas próprias emoções de forma saudável, mostrando como lidar com elas de maneira construtiva. Isso ajudará as crianças a aprenderem a identificar e expressar suas próprias emoções.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Ensine estratégias de autorregulação, como técnicas de respiração profunda ou pausas para acalmar a mente</a:t>
            </a:r>
          </a:p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100" dirty="0"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14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ENGAJAMENTO COM OS OUTROS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iniciativa social, assertividade e entusiasmo.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Diz respeito à aptidão de ter bom inter-relacionamento e energia para lidar com as demais pessoas, bem como à disposição em interagir com pessoas e coisas. 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iniciativa social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tem a ver com a capacidade de relacionamento e com a disposição empregada no convívio social com pessoas conhecidas ou desconhecidas. 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assertividade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 a capacidade de se expressar com clareza e eficiente, seja na hora de narrar as suas ideias, sentimentos, seja na defesa de suas opiniões. 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Entusiasm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o: é ter empolgação, paixão e se expressar de forma positiva.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SUGESTÕES:  Incentivar brincadeiras com outras crianças, atividades ao ar livre, teatros, simular apresentações, contar histórias, ler para os pais e amigos como uma forma de estimular a comunicação. - Encarar nossas tarefas diárias com alegria e interesse (nosso exemplo ensina) -  ensinando a gratidão pela vida, pela família, pelos momentos simples - Proporcionar oportunidades para que as crianças trabalhem em grupo, compartilhem responsabilidades e resolvam tarefas juntas. Isso fortalecerá suas habilidades de colaboração e negociação.</a:t>
            </a:r>
          </a:p>
        </p:txBody>
      </p:sp>
    </p:spTree>
    <p:extLst>
      <p:ext uri="{BB962C8B-B14F-4D97-AF65-F5344CB8AC3E}">
        <p14:creationId xmlns:p14="http://schemas.microsoft.com/office/powerpoint/2010/main" val="265543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Amabilidade pode ser entendida como ter compaixão, senso de justiça e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empatia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Isto é, colocar-se no lugar do outro e ter sensibilidade às dificuldades do outro; tratar as pessoas de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forma respeitosa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da maneira como gostaria de ser tratado. E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confiança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pode ser entendida como a capacidade de acreditar que o outro é habilitado e não desconfiar da aptidão dele.</a:t>
            </a:r>
          </a:p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SUGESTÕES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Faça perguntas que estimulem a empatia, como "Como você acha que seu amigo se sentiu quando isso aconteceu?".- Usar de histórias para encorajar a empatia e ações para promover o respeito - trocar opiniões sobre o que é justiça nas conversas do dia a dia - Mostrar o devido respeito aos sentimentos, desejos, direitos, crenças ou tradições dos outros: como ouvir, dar atenção, dizer coisas carinhosas, não gritar, não intimidar ou ferir- Ensinar a confiar nos outros para nos ajudar como avós e professores.</a:t>
            </a:r>
          </a:p>
          <a:p>
            <a:pPr marL="158750" indent="0">
              <a:buNone/>
            </a:pP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5190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habilidade de resiliência emocional pode ser entendida como a capacidade de lidar com as emoções, sem demonstrar mudanças bruscas de reação, sabendo administrar situações de ansiedade, estresse e os sentimentos como raiva. É saber lidar com situações adversas de forma positiva e otimista.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tolerância ao estresse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diz respeito a formas de suportar as situações adversas; afinal, situações estressantes fazem parte da vida.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autoconfiança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como o próprio nome sugere, é confiar em si mesmo, e a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tolerância à frustração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envolve o manejo de estratégias para regular a raiva. Ter resiliência emocional não significa se tornar uma pessoa apática ou tolerar situações que ferem os direitos da pessoa humana, mas ter clareza sobre os fatos e saber administrar as emoções. </a:t>
            </a:r>
          </a:p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Importante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Trabalhar a noção de situações que podemos controlar (o que sentimos e fazemos) e das que não podemos controlar (como o outro reage e fatos da natureza). - 3 - Usar histórias e personagens que passam por situações estressantes ou frustrantes e pergunte as crianças como eles poderiam agir em determinadas situações, o que poderia ser feito de diferentes maneiras. - Esteja presente para as crianças, fornecendo apoio emocional, encorajamento e elogios genuínos. Isso ajudará a fortalecer sua autoestima e confiança emocional.</a:t>
            </a: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8845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ABERTURA AO NOVO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 envolve curiosidade para aprender, imaginação criativa e interesse artístico.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Essa aptidão traduz uma atitude investigativa, curiosa e flexível. O seu exercício contribui para a redução de discriminação e de preconceito. A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curiosidade para aprender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pode ser expressa em uma postura mais investigativa, na abertura a novas fontes de conhecimento. A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imaginação criativa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em ter novas ideias, testar hipóteses, quebrar padrões e o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interesse artístico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valorizar e apreciar as diversas manifestações artísticas.</a:t>
            </a:r>
          </a:p>
          <a:p>
            <a:pPr marL="158750" indent="0">
              <a:buNone/>
            </a:pPr>
            <a:r>
              <a:rPr lang="pt-BR" b="1" dirty="0" smtClean="0"/>
              <a:t>Estimule</a:t>
            </a:r>
            <a:r>
              <a:rPr lang="pt-BR" dirty="0" smtClean="0"/>
              <a:t>:</a:t>
            </a:r>
            <a:r>
              <a:rPr lang="pt-BR" baseline="0" dirty="0" smtClean="0"/>
              <a:t>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Brincadeiras de imaginação. - Inventar histórias - Apreciar diferentes manifestações artísticas e incentivar a prática- Ajude as crianças a identificar problemas e buscar soluções. Incentive-as a pensar em diferentes abordagens e a considerar as consequências de suas ações.</a:t>
            </a: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9007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Desenvolvimento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das competências são progressivas.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Desde a primeira infância, parte do que somos é construído por meio da convivência com o outro, por isso é tão fundamental termos relações familiares saudáveis para que nossas crianças se desenvolvam emocional, social e cognitivamente. (Seguir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slide)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8457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>
              <a:buNone/>
            </a:pPr>
            <a:r>
              <a:rPr lang="pt-BR" sz="1200" dirty="0" smtClean="0"/>
              <a:t>(inicie pelo slide) Outros exemplos: “Eu te acho bonito com essa roupa”, por “Você deve se sentir bastante confortável com essa roupa! ”</a:t>
            </a:r>
          </a:p>
          <a:p>
            <a:pPr marL="158750" lvl="0" indent="0">
              <a:buNone/>
            </a:pPr>
            <a:r>
              <a:rPr lang="pt-BR" sz="1200" dirty="0" smtClean="0"/>
              <a:t> “Você é muito bonzinho”, por “Obrigada por ajudar! ”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Isso mesmo! 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Uma pequena mudança na fala fará uma grande diferença na construção da autoestima da criança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- ao substituirmos tanto quanto for possível o elogio pelo encorajamento, estaremos validando o esforço, o processo e, consequentemente, motivando, estimulando a criança para que tenha coragem e acredite em si mesma, desenvolvendo sua 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autoestima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>
              <a:buNone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35754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413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(slide) Seguem alguns exemplos práticos de como os pais e professores podem ajudar a desenvolver a autoestima de crianças  de 6 a 10 anos: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Elogios genuínos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Reconheça e elogie os esforços e conquistas da criança.. Destaque características positivas de forma sincera, ajudando-o a reconhecer seu próprio valor e potencial.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Encoraje a criança a explorar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diferentes atividades, interesses e hobbies. Apoie-o em descobrir o que ele gosta e se sente bem ,a criança descobrirá suas próprias paixões e desenvolverá confiança em suas habilidades.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Definir metas realistas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Ajude a criança a estabelecer metas realistas e alcançáveis. no desempenho acadêmico, esportes, arte ou qualquer outra área de interesse. Ao alcançar essas metas, a criança ganhará autoconfiança e uma sensação de realização.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Estimular a resiliência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Ensine-a a lidar com desafios e fracassos de forma construtiva. Incentive-a a aprender com os erros e a encontrar soluções alternativas. Ao desenvolver resiliência, a criança se sentirá mais capaz e confiante em enfrentar obstáculos futuros.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Forneça um ambiente familiar e escolar seguro e acolhedor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onde a criança se sinta amada, aceita e valorizada. Mostre interesse genuíno em suas experiências, ideias e emoções. Promova uma comunicação aberta e incentive-a a expressar-se sem medo de julgamento.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Estimular a independência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Dê à criança responsabilidades adequadas à sua idade e capacidade. Permita que ela assuma tarefas e tome decisões de forma autônoma, oferecendo orientação e apoio quando necessário. Isso ajudará a desenvolver um senso de competência e autonomia.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Encorajar a empatia e a gentileza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Ensine a criança a tratar os outros com respeito e gentileza. Incentive-a a mostrar empatia e consideração pelos sentimentos dos outros. Ao cultivar relacionamentos positivos e construtivos, a criança desenvolverá uma imagem positiva de si mesma como alguém capaz de fazer diferença na vida dos outros.  - Lembramos que cada criança é única, portanto, é importante adaptar essas estratégias às necessidades individuais do seu filho.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150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Autonomia é uma</a:t>
            </a:r>
            <a:r>
              <a:rPr lang="pt-BR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competência essencial para de 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adultos independentes e bem-sucedidos. (seguir slide)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37988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Estabelecer uma rotina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Ajude a criança a criar uma rotina diária, incluindo horários para acordar, fazer as refeições, fazer a lição de casa e ir para a cama. Incentive-a a seguir a rotina e assumir responsabilidade por cumprir as tarefas dentro dos horários estabelecidos.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Delegar tarefas domésticas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Dê à criança a oportunidade de ajudar nas tarefas domésticas adequadas à sua idade, como arrumar a cama, arrumar a mesa, guardar brinquedos ou ajudar a preparar refeições simples. Explique como cada tarefa é importante e reconheça seus esforços.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Encorajar a tomada de decisões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Permita que a criança tome decisões em situações apropriadas, como escolher a roupa que vai usar, decidir o que comer no café da manhã ou escolher entre atividades extracurriculares. Ajude-a a avaliar opções, considerar consequências e aprender com suas escolhas.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Estimular a resolução de problemas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Quando a criança enfrentar um problema ou desafio, em vez de resolver tudo para ela, estimule-a a pensar em soluções possíveis. Faça perguntas orientadoras para ajudá-la a encontrar soluções, encorajando-a a explorar diferentes abordagens e tomar suas próprias decisões.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Promover a independência na organização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Incentive a criança a organizar seu próprio espaço, como arrumar a mochila escolar, manter o quarto organizado ou criar um sistema de gerenciamento de tarefas. Ensine-a a fazer listas de afazeres e acompanhe seu progresso, permitindo que ela seja responsável por suas próprias obrigações.</a:t>
            </a:r>
          </a:p>
          <a:p>
            <a:pPr marL="158750" lvl="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Estimular a comunicação assertiva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Incentive a criança a expressar suas opiniões e sentimentos de forma respeitosa. Ensine-a a pedir ajuda quando necessário, a negociar e a resolver conflitos de forma adequada, ajudando-a a desenvolver habilidades de comunicação eficazes.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Lembre-se de que o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desenvolvimento da autonomia é um processo gradual. Os pais devem estar presentes para fornecer apoio, orientação e encorajamento, garantindo um equilíbrio entre permitir que a criança assuma responsabilidades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protegê-la de situações inseguras.</a:t>
            </a:r>
          </a:p>
          <a:p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34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limite que desejamos estabelecer precisa ser conversado e combinado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previamente com a criança. Ex. precisamos conversar sobre o tempo eu você passa no celular. Sei que você adora brincar nesse joguinho e é mesmo muito divertido. Acontece que ficar muito tempo no celular deixa o cérebro agitadão e não é saudável. Como eu sei que é difícil parar vamos combinar que eu ajudo você? Quando estive na hora de desligar eu ajudo a lembrar? Não há receitas, mas essa condução pode ajudar a refletir.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propósito é conduzir sem manipular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Assim respeitamos as manifestações emocionais e mantemos o limite necessário, entendemos que a criança ainda tem um cérebro em amadurecimento. Entendo que ela gostaria de ficar usando o celular, mas permanecer por mais tempo é prejudicial para o desenvolvimento, e meu papel é cuidar dela. Então acolho a manifestação de indignação e ao mesmo tempo mantenho o limite.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Quando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acolhemos a criança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acomodamos os sentimentos dela, não necessariamente o comportamento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Isso significa que a criança tem toda liberdade de ficar chateada por não ganhar o picolé antes do almoço, e que nós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acolhemo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 a frustração que ela sente, ainda assim,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não damos o picolé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“Um adulto e uma criança que estejam com cérebro integrado e calmo conseguem dialogar. Essa, sim, é a hora certa de educar”.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3716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383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32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940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222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801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1-Limites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claros: "Agora é hora de ir para a cama."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Empatia e explicação: "Eu sei que você gostaria de ficar acordado mais tarde, mas é importante ter uma boa noite de sono para se sentir bem amanhã."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Alternativas: "Você pode escolher um livro para lermos juntos na cama."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 (Tempo de tela):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Limites claros: "Você tem 30 minutos de tempo de tela hoje."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Empatia e explicação: "Entendo que jogar videogame é divertido, mas é importante equilibrar com outras atividades."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Alternativas: "Depois do tempo de tela, podemos fazer um quebra-cabeça ou jogar um jogo de tabuleiro juntos."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3 (Compartilhamento de brinquedos):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Limites claros: "Agora é a vez do seu amigo brincar com o caminhão."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Empatia e explicação: "Eu sei que você adora esse brinquedo, mas compartilhar é uma maneira gentil de brincar com os outros."</a:t>
            </a:r>
          </a:p>
          <a:p>
            <a:pPr lvl="1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Alternativas: "Depois que o seu amigo terminar, vocês podem brincar juntos ou escolher outro brinquedo para compartilhar."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10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t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Relembrar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aprendizado até aqui e o convite à ação.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dirty="0" smtClean="0"/>
              <a:t>1-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Características físicas, motoras e cognitivas da fase. Linguagem. Socialização. Sexualidade, saúde e segurança</a:t>
            </a:r>
            <a:r>
              <a:rPr lang="pt-BR" dirty="0" smtClean="0"/>
              <a:t>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 smtClean="0"/>
              <a:t>2- O processo de alfabetização. Aprendizagem e relacionamento com a escola. Literatura. Educação financeira e ambiental.</a:t>
            </a:r>
          </a:p>
          <a:p>
            <a:r>
              <a:rPr lang="pt-BR" dirty="0" smtClean="0"/>
              <a:t> 3- Comunicação não-violenta. Limites. Elogio. Autoestima, autonomia. Emoções. Princípios da disciplina positiva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 smtClean="0"/>
              <a:t>4- uso de telas. O processo educativo. Papel dos avós. Estilos parentais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398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01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544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9351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7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 smtClean="0"/>
              <a:t>Retomar o convite à ação: </a:t>
            </a:r>
            <a:r>
              <a:rPr lang="pt-BR" sz="1100" dirty="0" smtClean="0"/>
              <a:t>Contar uma história para o seu filho/a. Discutir a história. Criar outro final.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8352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pt-BR" sz="11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7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735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Reflexões importantes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1- se desejamos que nossos filhos sejam pessoas emocional e fisicamente saudáveis,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nosso dever ensinar que todos os sentimentos são aceitos, algumas atitudes não.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Ensinar consciência, em vez do entorpecimento. Missão que não é fácil porque não fomos educados para isso. Exige esforço de ensinar enquanto se aprende, conscientes que orientar o sentimento não é se empenhar em fazer a criança feliz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,(2.)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nós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não nascemos somente para a felicidade. Nossos filhos também não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3- É na infância que alicerçamos a construção de nossa ética pessoal, é nela que desenvolvemos os valores e crenças que podem nos guiar ao longo da vida. Cuidar da forma como educamos é cuidar do mundo que receberá esses seres mais conscientes de si. Ocorre que muitas vezes a nossa forma habitual de falar com as crianças nos distancia mais do que nos aproxima. Nossa linguagem é baseada na dor, na vergonha, na humilhação, na culpa e por isso é pouco eficaz.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Queremos conexão e tentamos brigando. Queremos proximidade e fazemos chantagem emocional.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4-Somos seres de comunidade, e o pensar coletivo é algo que nasce em nós e em outros seres que vivem em grupo. Sobrevivemos, como humanidade, pela nossa capacidade de cooperação e empatia. Nossos filhos querem, tanto quanto nós, viver em paz e harmonia, apenas não estão dispostos a renunciar ao que querem.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Estabelecer uma linguagem mais consciente e conectada à nossa essência compassiva diminui as resistências – as nossas e as deles. Palavras podem ser muros ou pontes. A escolha é nossa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Prefira: “O que você pensa a respeito?” “Será que seu amigo vai gostar?” “ E se isso acontecesse com você? O que você faria no lugar dele?” </a:t>
            </a:r>
          </a:p>
          <a:p>
            <a:pPr marL="158750" indent="0">
              <a:buNone/>
            </a:pP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903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1- O mundo mudou: 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conhecimentos externos são tão importantes e necessários quanto o autoconhecimento e as habilidade de compreender e lidar com sentimentos e emoções;</a:t>
            </a:r>
            <a:r>
              <a:rPr lang="pt-BR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foco da educação não violenta não é a obediência, mas o </a:t>
            </a: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desenvolvimento da responsabilidade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O </a:t>
            </a: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autoritarismo é emocionalmente insustentável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induz à mentira e afasta a conexão. Facilmente se perde o controle, induz à violência, aumenta a resistência, o cansaço e diminui a paciência. Um ciclo não saudável para todos;</a:t>
            </a:r>
          </a:p>
          <a:p>
            <a:pPr marL="158750" indent="0">
              <a:buNone/>
            </a:pP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A permissividade produz crianças pouco resilientes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incapazes de lidar com as frustrações presentes ao longo da vida. Respeitar o querer não quer dizer atendê-lo. Acolher o choro não significa evitar o choro a qualquer custo;</a:t>
            </a:r>
          </a:p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pt-BR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educação precisa ser pensada a longo prazo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As habilidades que desejamos ver em nossos filhos no futuro devem ser ensinadas e exercitadas no presente. Estamos nutrindo o solo com tudo o que nossos filhos precisam? Estamos ensinando-os a negociar e a respeitar os sentimentos e necessidades? É na infância que nossos filhos aprendem quem são e começam a traçar a personalidade dos adultos que serão;</a:t>
            </a:r>
          </a:p>
          <a:p>
            <a:pPr marL="158750" indent="0">
              <a:buNone/>
            </a:pP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Educar sem palmadas não é modismo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O segredo está na forma de educar baseada na empatia e na conversa. É em casa que aprendemos a nos relacionar conosco e com o mundo a nossa volta, e esse aprendizado influencia nossa atuação em sociedade. Não há forma mais coerente e profunda de aprender a respeitar do que sendo respeitado e vendo o respeito dos pais por si mesmos e pelos outros.</a:t>
            </a:r>
          </a:p>
          <a:p>
            <a:pPr marL="158750" indent="0">
              <a:buNone/>
            </a:pPr>
            <a:r>
              <a:rPr lang="pt-BR" sz="12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 Somos corresponsáveis pelos conflitos que vivemos no dia a dia. 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linguagem pode contribuir para a conexão ou criar resistência em quem nos ouve. </a:t>
            </a:r>
          </a:p>
          <a:p>
            <a:pPr marL="158750" indent="0">
              <a:buNone/>
            </a:pP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Precisamos</a:t>
            </a:r>
            <a:r>
              <a:rPr lang="pt-BR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superar as </a:t>
            </a:r>
            <a:r>
              <a:rPr lang="pt-BR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limitações pessoais, os seus estados de humor e a própria reatividade, em benefício do que será melhor para o desenvolvimento da criança, atendendo as suas necessidades físicas e emocionais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661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96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2674199"/>
            <a:ext cx="1705510" cy="246930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918322" y="1917820"/>
            <a:ext cx="3492400" cy="2958957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577" b="-25726"/>
          <a:stretch/>
        </p:blipFill>
        <p:spPr>
          <a:xfrm>
            <a:off x="230341" y="4409737"/>
            <a:ext cx="817624" cy="31637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9625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768242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3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31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67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85" y="269741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118" y="179830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1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563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0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188" y="149884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6793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239461"/>
            <a:ext cx="1315092" cy="1904039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15085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2335292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221963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1642696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0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030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90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82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035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703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484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220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977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28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650" r:id="rId20"/>
    <p:sldLayoutId id="2147483790" r:id="rId21"/>
    <p:sldLayoutId id="2147483712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085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UoLrCw0_1U&amp;t=2433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vEfhZ9gEbz0&amp;t=3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12442" y="1187355"/>
            <a:ext cx="36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Fase infantil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ncopate" panose="02060507000000020003" pitchFamily="18" charset="0"/>
              <a:cs typeface="Arial"/>
              <a:sym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7315200" cy="51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82911" y="756171"/>
            <a:ext cx="4708960" cy="3646978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No que diz respeito às competências </a:t>
            </a:r>
            <a:r>
              <a:rPr lang="pt-BR" sz="280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socioemocionais houve um avanço cientifico considerável a cerca do conhecimento sobre elas.</a:t>
            </a:r>
            <a:endParaRPr lang="pt-BR" sz="28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111" r="111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5915" y="482772"/>
            <a:ext cx="7070502" cy="959661"/>
          </a:xfrm>
        </p:spPr>
        <p:txBody>
          <a:bodyPr>
            <a:noAutofit/>
          </a:bodyPr>
          <a:lstStyle/>
          <a:p>
            <a:r>
              <a:rPr lang="pt-BR" sz="2400" dirty="0" smtClean="0"/>
              <a:t>Habilidades/competências socioemocionais 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857207" y="1838313"/>
            <a:ext cx="6973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Inter Medium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Competências emocionais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latin typeface="Inter Medium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Inter Medium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Competências sociais 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041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850004" y="669150"/>
            <a:ext cx="7218058" cy="4213093"/>
            <a:chOff x="876129" y="773653"/>
            <a:chExt cx="7218058" cy="4213093"/>
          </a:xfrm>
        </p:grpSpPr>
        <p:grpSp>
          <p:nvGrpSpPr>
            <p:cNvPr id="9" name="Agrupar 8"/>
            <p:cNvGrpSpPr/>
            <p:nvPr/>
          </p:nvGrpSpPr>
          <p:grpSpPr>
            <a:xfrm>
              <a:off x="876129" y="788235"/>
              <a:ext cx="7122016" cy="4198511"/>
              <a:chOff x="876129" y="788235"/>
              <a:chExt cx="7122016" cy="4198511"/>
            </a:xfrm>
          </p:grpSpPr>
          <p:pic>
            <p:nvPicPr>
              <p:cNvPr id="5" name="Imagem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129" y="788235"/>
                <a:ext cx="7122016" cy="4198511"/>
              </a:xfrm>
              <a:prstGeom prst="rect">
                <a:avLst/>
              </a:prstGeom>
            </p:spPr>
          </p:pic>
          <p:sp>
            <p:nvSpPr>
              <p:cNvPr id="3" name="CaixaDeTexto 2"/>
              <p:cNvSpPr txBox="1"/>
              <p:nvPr/>
            </p:nvSpPr>
            <p:spPr>
              <a:xfrm>
                <a:off x="1122670" y="4585246"/>
                <a:ext cx="15197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 smtClean="0">
                    <a:latin typeface="Inter Medium" panose="02000503000000020004" pitchFamily="2" charset="0"/>
                    <a:ea typeface="Inter Medium" panose="02000503000000020004" pitchFamily="2" charset="0"/>
                  </a:rPr>
                  <a:t>AUTOGESTÃO</a:t>
                </a:r>
                <a:endParaRPr lang="pt-BR" sz="1200" b="1" dirty="0">
                  <a:latin typeface="Inter Medium" panose="02000503000000020004" pitchFamily="2" charset="0"/>
                  <a:ea typeface="Inter Medium" panose="02000503000000020004" pitchFamily="2" charset="0"/>
                </a:endParaRPr>
              </a:p>
            </p:txBody>
          </p:sp>
          <p:sp>
            <p:nvSpPr>
              <p:cNvPr id="4" name="CaixaDeTexto 3"/>
              <p:cNvSpPr txBox="1"/>
              <p:nvPr/>
            </p:nvSpPr>
            <p:spPr>
              <a:xfrm>
                <a:off x="2421228" y="4494988"/>
                <a:ext cx="151970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>
                    <a:latin typeface="Inter Medium" panose="02000503000000020004" pitchFamily="2" charset="0"/>
                    <a:ea typeface="Inter Medium" panose="02000503000000020004" pitchFamily="2" charset="0"/>
                  </a:rPr>
                  <a:t>ENGAJAMENTO COM OS OUTROS</a:t>
                </a:r>
                <a:endParaRPr lang="pt-BR" sz="1200" b="1" dirty="0">
                  <a:latin typeface="Inter Medium" panose="02000503000000020004" pitchFamily="2" charset="0"/>
                  <a:ea typeface="Inter Medium" panose="02000503000000020004" pitchFamily="2" charset="0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3944984" y="4607218"/>
                <a:ext cx="12409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 smtClean="0">
                    <a:latin typeface="Inter Medium" panose="02000503000000020004" pitchFamily="2" charset="0"/>
                    <a:ea typeface="Inter Medium" panose="02000503000000020004" pitchFamily="2" charset="0"/>
                  </a:rPr>
                  <a:t>AMABILIDADE</a:t>
                </a:r>
                <a:endParaRPr lang="pt-BR" sz="1200" b="1" dirty="0">
                  <a:latin typeface="Inter Medium" panose="02000503000000020004" pitchFamily="2" charset="0"/>
                  <a:ea typeface="Inter Medium" panose="02000503000000020004" pitchFamily="2" charset="0"/>
                </a:endParaRPr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5277394" y="4506686"/>
                <a:ext cx="13193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>
                    <a:latin typeface="Inter Medium" panose="02000503000000020004" pitchFamily="2" charset="0"/>
                    <a:ea typeface="Inter Medium" panose="02000503000000020004" pitchFamily="2" charset="0"/>
                  </a:rPr>
                  <a:t>RESILIÊNCIA EMOCIONAL</a:t>
                </a:r>
                <a:endParaRPr lang="pt-BR" sz="1200" b="1" dirty="0">
                  <a:latin typeface="Inter Medium" panose="02000503000000020004" pitchFamily="2" charset="0"/>
                  <a:ea typeface="Inter Medium" panose="02000503000000020004" pitchFamily="2" charset="0"/>
                </a:endParaRPr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6701246" y="4506686"/>
                <a:ext cx="121484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b="1" dirty="0" smtClean="0">
                    <a:latin typeface="Inter Medium" panose="02000503000000020004" pitchFamily="2" charset="0"/>
                    <a:ea typeface="Inter Medium" panose="02000503000000020004" pitchFamily="2" charset="0"/>
                  </a:rPr>
                  <a:t>ABERTURA AO NOVO</a:t>
                </a:r>
                <a:endParaRPr lang="pt-BR" sz="1200" b="1" dirty="0">
                  <a:latin typeface="Inter Medium" panose="02000503000000020004" pitchFamily="2" charset="0"/>
                  <a:ea typeface="Inter Medium" panose="02000503000000020004" pitchFamily="2" charset="0"/>
                </a:endParaRPr>
              </a:p>
            </p:txBody>
          </p:sp>
        </p:grpSp>
        <p:sp>
          <p:nvSpPr>
            <p:cNvPr id="2" name="CaixaDeTexto 1"/>
            <p:cNvSpPr txBox="1"/>
            <p:nvPr/>
          </p:nvSpPr>
          <p:spPr>
            <a:xfrm>
              <a:off x="1023686" y="773653"/>
              <a:ext cx="70705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smtClean="0">
                  <a:solidFill>
                    <a:srgbClr val="F16122"/>
                  </a:solidFill>
                  <a:latin typeface="Syncopate" panose="02060507000000020003" pitchFamily="18" charset="0"/>
                </a:rPr>
                <a:t>5 macrocompetências e </a:t>
              </a:r>
            </a:p>
            <a:p>
              <a:pPr algn="ctr"/>
              <a:r>
                <a:rPr lang="pt-BR" sz="2000" dirty="0" smtClean="0">
                  <a:solidFill>
                    <a:srgbClr val="F16122"/>
                  </a:solidFill>
                  <a:latin typeface="Syncopate" panose="02060507000000020003" pitchFamily="18" charset="0"/>
                </a:rPr>
                <a:t>17 competências socioemocionais </a:t>
              </a:r>
              <a:endParaRPr lang="pt-BR" sz="2000" dirty="0">
                <a:solidFill>
                  <a:srgbClr val="F16122"/>
                </a:solidFill>
                <a:latin typeface="Syncopate" panose="020605070000000200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8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69818" y="755410"/>
            <a:ext cx="2272938" cy="3902391"/>
            <a:chOff x="235006" y="1624968"/>
            <a:chExt cx="1598789" cy="3287550"/>
          </a:xfrm>
        </p:grpSpPr>
        <p:pic>
          <p:nvPicPr>
            <p:cNvPr id="5" name="Imagem 4"/>
            <p:cNvPicPr/>
            <p:nvPr/>
          </p:nvPicPr>
          <p:blipFill rotWithShape="1">
            <a:blip r:embed="rId3"/>
            <a:srcRect l="2738" t="9228" r="78186" b="13301"/>
            <a:stretch/>
          </p:blipFill>
          <p:spPr>
            <a:xfrm>
              <a:off x="354454" y="1659866"/>
              <a:ext cx="1358537" cy="3252652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235006" y="1624968"/>
              <a:ext cx="1598789" cy="388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F16122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AUTOGESTÃO</a:t>
              </a:r>
              <a:endParaRPr lang="pt-BR" sz="2400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2926079" y="693756"/>
            <a:ext cx="5891350" cy="376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É a 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capacidade de administrar as emoções, desenvolver bons hábitos e ter constância nas atividades.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Envolve: 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Determinação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Organizaçã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Foco</a:t>
            </a: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Persistência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  <a:cs typeface="Times New Roman" panose="02020603050405020304" pitchFamily="18" charset="0"/>
              </a:rPr>
              <a:t>Responsabilidade</a:t>
            </a:r>
            <a:endParaRPr lang="pt-BR" sz="2400" dirty="0"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55207" y="837387"/>
            <a:ext cx="2365923" cy="4087310"/>
            <a:chOff x="131711" y="850451"/>
            <a:chExt cx="2217617" cy="4087310"/>
          </a:xfrm>
        </p:grpSpPr>
        <p:pic>
          <p:nvPicPr>
            <p:cNvPr id="5" name="Imagem 4"/>
            <p:cNvPicPr/>
            <p:nvPr/>
          </p:nvPicPr>
          <p:blipFill rotWithShape="1">
            <a:blip r:embed="rId3"/>
            <a:srcRect l="22731" t="18251" r="57277" b="13611"/>
            <a:stretch/>
          </p:blipFill>
          <p:spPr>
            <a:xfrm>
              <a:off x="512725" y="1737360"/>
              <a:ext cx="1665187" cy="3200401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131711" y="850451"/>
              <a:ext cx="221761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rgbClr val="F16122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ENGAJAMENTO COM OS OUTROS</a:t>
              </a:r>
              <a:endParaRPr lang="pt-BR" sz="2000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2769325" y="877008"/>
            <a:ext cx="591747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Diz respeito à aptidão de ter bom inter-relacionamento e energia para lidar com as demais pessoas, bem como à disposição em interagir com pessoas e coisas.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Habilidades de: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I</a:t>
            </a: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niciativa </a:t>
            </a: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social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Assertividade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Entusiasm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222070" y="897366"/>
            <a:ext cx="2220684" cy="3857515"/>
            <a:chOff x="3448595" y="361789"/>
            <a:chExt cx="2220684" cy="3857515"/>
          </a:xfrm>
        </p:grpSpPr>
        <p:pic>
          <p:nvPicPr>
            <p:cNvPr id="5" name="Imagem 4"/>
            <p:cNvPicPr/>
            <p:nvPr/>
          </p:nvPicPr>
          <p:blipFill rotWithShape="1">
            <a:blip r:embed="rId3"/>
            <a:srcRect l="42172" t="14828" r="39303" b="13923"/>
            <a:stretch/>
          </p:blipFill>
          <p:spPr>
            <a:xfrm>
              <a:off x="3487783" y="561703"/>
              <a:ext cx="1998616" cy="3657601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3448595" y="361789"/>
              <a:ext cx="22206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F16122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AMABILIDADE</a:t>
              </a:r>
              <a:endParaRPr lang="pt-BR" sz="2400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3331028" y="1258861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0" indent="0">
              <a:buNone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Envolve Competências de </a:t>
            </a:r>
          </a:p>
          <a:p>
            <a:pPr marL="158750" indent="0">
              <a:buNone/>
            </a:pP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50165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Compaixão</a:t>
            </a:r>
          </a:p>
          <a:p>
            <a:pPr marL="50165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Senso de justiça</a:t>
            </a:r>
          </a:p>
          <a:p>
            <a:pPr marL="50165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Empatia</a:t>
            </a:r>
          </a:p>
          <a:p>
            <a:pPr marL="50165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Confiança</a:t>
            </a:r>
            <a:endParaRPr lang="pt-BR" sz="2400" b="1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271147" y="770710"/>
            <a:ext cx="2080165" cy="4010296"/>
            <a:chOff x="5230294" y="1039598"/>
            <a:chExt cx="1508853" cy="3362585"/>
          </a:xfrm>
        </p:grpSpPr>
        <p:pic>
          <p:nvPicPr>
            <p:cNvPr id="5" name="Imagem 4"/>
            <p:cNvPicPr/>
            <p:nvPr/>
          </p:nvPicPr>
          <p:blipFill rotWithShape="1">
            <a:blip r:embed="rId3"/>
            <a:srcRect l="62898" t="18250" r="18393" b="13923"/>
            <a:stretch/>
          </p:blipFill>
          <p:spPr>
            <a:xfrm>
              <a:off x="5355771" y="1554481"/>
              <a:ext cx="1332411" cy="2847702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5230294" y="1039598"/>
              <a:ext cx="1508853" cy="6967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F16122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RESILIÊNCIA EMOCIONAL</a:t>
              </a:r>
              <a:endParaRPr lang="pt-BR" sz="2400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2743200" y="514652"/>
            <a:ext cx="576072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Capacidade 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de lidar com as emoções, sem demonstrar mudanças bruscas de reação, sabendo administrar situações de ansiedade, estresse e os sentimentos como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raiva. Demonstra: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Tolerância ao estresse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Autoconfiança</a:t>
            </a: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Tolerância à frustração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311471" y="666207"/>
            <a:ext cx="1987597" cy="4323805"/>
            <a:chOff x="6600181" y="1131874"/>
            <a:chExt cx="1397963" cy="3337921"/>
          </a:xfrm>
        </p:grpSpPr>
        <p:pic>
          <p:nvPicPr>
            <p:cNvPr id="5" name="Imagem 4"/>
            <p:cNvPicPr/>
            <p:nvPr/>
          </p:nvPicPr>
          <p:blipFill rotWithShape="1">
            <a:blip r:embed="rId3"/>
            <a:srcRect l="81423" t="21673" b="14234"/>
            <a:stretch/>
          </p:blipFill>
          <p:spPr>
            <a:xfrm>
              <a:off x="6629180" y="1778847"/>
              <a:ext cx="1323026" cy="2690948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6600181" y="1131874"/>
              <a:ext cx="1397963" cy="641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F16122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ABERTURA AO NOVO</a:t>
              </a:r>
              <a:endParaRPr lang="pt-BR" sz="2400" b="1" dirty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2808513" y="703783"/>
            <a:ext cx="531658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Essa aptidão traduz uma atitude investigativa, curiosa e flexível. O seu exercício contribui para a redução de discriminação e de preconceito. </a:t>
            </a: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 </a:t>
            </a: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curiosidade para aprender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 </a:t>
            </a: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imaginação criativa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O </a:t>
            </a:r>
            <a:r>
              <a:rPr lang="pt-BR" sz="24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interesse artístico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4583" y="119405"/>
            <a:ext cx="4837291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ELOGIO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9816" y="669149"/>
            <a:ext cx="8360229" cy="4229422"/>
          </a:xfrm>
        </p:spPr>
        <p:txBody>
          <a:bodyPr>
            <a:noAutofit/>
          </a:bodyPr>
          <a:lstStyle/>
          <a:p>
            <a:r>
              <a:rPr lang="pt-BR" sz="2800" dirty="0"/>
              <a:t>O</a:t>
            </a:r>
            <a:r>
              <a:rPr lang="pt-BR" sz="2800" dirty="0" smtClean="0"/>
              <a:t> </a:t>
            </a:r>
            <a:r>
              <a:rPr lang="pt-BR" sz="2800" dirty="0"/>
              <a:t>modo como a criança enxerga o mundo e o outro caracteriza a maneira como enxerga a si </a:t>
            </a:r>
            <a:r>
              <a:rPr lang="pt-BR" sz="2800" dirty="0" smtClean="0"/>
              <a:t>mesma. </a:t>
            </a:r>
            <a:r>
              <a:rPr lang="pt-BR" sz="2800" dirty="0"/>
              <a:t>O</a:t>
            </a:r>
            <a:r>
              <a:rPr lang="pt-BR" sz="2800" dirty="0" smtClean="0"/>
              <a:t> </a:t>
            </a:r>
            <a:r>
              <a:rPr lang="pt-BR" sz="2800" dirty="0"/>
              <a:t>ser humano forma sua identidade por meio de suas relações sociais</a:t>
            </a:r>
            <a:r>
              <a:rPr lang="pt-BR" sz="2800" dirty="0" smtClean="0"/>
              <a:t>.</a:t>
            </a:r>
          </a:p>
          <a:p>
            <a:r>
              <a:rPr lang="pt-BR" sz="2800" dirty="0"/>
              <a:t>O</a:t>
            </a:r>
            <a:r>
              <a:rPr lang="pt-BR" sz="2800" dirty="0" smtClean="0"/>
              <a:t> </a:t>
            </a:r>
            <a:r>
              <a:rPr lang="pt-BR" sz="2800" b="1" dirty="0"/>
              <a:t>elogio e o encorajamento </a:t>
            </a:r>
            <a:r>
              <a:rPr lang="pt-BR" sz="2800" dirty="0" smtClean="0"/>
              <a:t>são ferramentas </a:t>
            </a:r>
            <a:r>
              <a:rPr lang="pt-BR" sz="2800" dirty="0"/>
              <a:t>na criação </a:t>
            </a:r>
            <a:r>
              <a:rPr lang="pt-BR" sz="2800" dirty="0" smtClean="0"/>
              <a:t>de </a:t>
            </a:r>
            <a:r>
              <a:rPr lang="pt-BR" sz="2800" dirty="0"/>
              <a:t>um ambiente familiar </a:t>
            </a:r>
            <a:r>
              <a:rPr lang="pt-BR" sz="2800" dirty="0" smtClean="0"/>
              <a:t>acolhedor, propício </a:t>
            </a:r>
            <a:r>
              <a:rPr lang="pt-BR" sz="2800" dirty="0"/>
              <a:t>à promoção da </a:t>
            </a:r>
            <a:r>
              <a:rPr lang="pt-BR" sz="2800" b="1" dirty="0"/>
              <a:t>autoestima</a:t>
            </a:r>
            <a:r>
              <a:rPr lang="pt-BR" sz="2800" dirty="0"/>
              <a:t> já que ali </a:t>
            </a:r>
            <a:r>
              <a:rPr lang="pt-BR" sz="2800" b="1" dirty="0"/>
              <a:t>a criança se sentirá segura e confiante</a:t>
            </a:r>
            <a:r>
              <a:rPr lang="pt-BR" sz="2800" dirty="0" smtClean="0"/>
              <a:t>.</a:t>
            </a:r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637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4583" y="119405"/>
            <a:ext cx="4837291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Elogie certo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0" y="669149"/>
            <a:ext cx="8934994" cy="4229422"/>
          </a:xfrm>
        </p:spPr>
        <p:txBody>
          <a:bodyPr>
            <a:noAutofit/>
          </a:bodyPr>
          <a:lstStyle/>
          <a:p>
            <a:r>
              <a:rPr lang="pt-BR" dirty="0"/>
              <a:t>O </a:t>
            </a:r>
            <a:r>
              <a:rPr lang="pt-BR" b="1" dirty="0"/>
              <a:t>encorajamento</a:t>
            </a:r>
            <a:r>
              <a:rPr lang="pt-BR" dirty="0"/>
              <a:t> gera autoconfiança, autocrítica e a </a:t>
            </a:r>
            <a:r>
              <a:rPr lang="pt-BR" b="1" dirty="0"/>
              <a:t>resiliência.</a:t>
            </a:r>
            <a:r>
              <a:rPr lang="pt-BR" dirty="0"/>
              <a:t> Pois, se surgir uma situação desafiadora, na qual o resultado não foi o esperado, </a:t>
            </a:r>
            <a:r>
              <a:rPr lang="pt-BR" b="1" dirty="0"/>
              <a:t>a criança entenderá que deve valorizar seu esforço, seu progresso e que, da próxima vez, precisará repensar o caminho</a:t>
            </a:r>
            <a:r>
              <a:rPr lang="pt-BR" dirty="0" smtClean="0"/>
              <a:t>.</a:t>
            </a:r>
            <a:endParaRPr lang="pt-BR" dirty="0"/>
          </a:p>
          <a:p>
            <a:r>
              <a:rPr lang="pt-BR" dirty="0"/>
              <a:t>Faça trocas simples, como estas</a:t>
            </a:r>
            <a:r>
              <a:rPr lang="pt-BR" dirty="0" smtClean="0"/>
              <a:t>:</a:t>
            </a:r>
          </a:p>
          <a:p>
            <a:r>
              <a:rPr lang="pt-BR" dirty="0" smtClean="0"/>
              <a:t>“</a:t>
            </a:r>
            <a:r>
              <a:rPr lang="pt-BR" dirty="0"/>
              <a:t>Estou feliz pela nota 10! ”, por “</a:t>
            </a:r>
            <a:r>
              <a:rPr lang="pt-BR" b="1" dirty="0"/>
              <a:t>Este 10 reflete o quanto você estudou! </a:t>
            </a:r>
            <a:r>
              <a:rPr lang="pt-BR" dirty="0" smtClean="0"/>
              <a:t>“</a:t>
            </a:r>
            <a:endParaRPr lang="pt-BR" dirty="0"/>
          </a:p>
          <a:p>
            <a:pPr lvl="0"/>
            <a:r>
              <a:rPr lang="pt-BR" dirty="0"/>
              <a:t>  “Adorei seu trabalho”, por “</a:t>
            </a:r>
            <a:r>
              <a:rPr lang="pt-BR" b="1" dirty="0"/>
              <a:t>Você deve estar orgulhoso de seu trabalho! ”</a:t>
            </a:r>
          </a:p>
          <a:p>
            <a:pPr lvl="0"/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2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3;p15">
            <a:extLst>
              <a:ext uri="{FF2B5EF4-FFF2-40B4-BE49-F238E27FC236}">
                <a16:creationId xmlns:a16="http://schemas.microsoft.com/office/drawing/2014/main" id="{85E4C08B-6DE3-3B6C-E7C4-45FBAD1E78D6}"/>
              </a:ext>
            </a:extLst>
          </p:cNvPr>
          <p:cNvSpPr txBox="1"/>
          <p:nvPr/>
        </p:nvSpPr>
        <p:spPr>
          <a:xfrm>
            <a:off x="2396837" y="207819"/>
            <a:ext cx="509166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b="1" noProof="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Bakbak One" pitchFamily="2" charset="0"/>
                <a:sym typeface="Oswald"/>
              </a:rPr>
              <a:t>E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ea typeface="Inter Medium" panose="02000503000000020004" pitchFamily="2" charset="0"/>
                <a:cs typeface="Bakbak One" pitchFamily="2" charset="0"/>
                <a:sym typeface="Oswald"/>
              </a:rPr>
              <a:t>ssência da EPB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rgbClr val="FF5F00"/>
              </a:solidFill>
              <a:effectLst/>
              <a:uLnTx/>
              <a:uFillTx/>
              <a:latin typeface="Syncopate" panose="02060507000000020003" pitchFamily="18" charset="0"/>
              <a:ea typeface="Inter Medium" panose="02000503000000020004" pitchFamily="2" charset="0"/>
              <a:cs typeface="Bakbak One" pitchFamily="2" charset="0"/>
              <a:sym typeface="Oswa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5F00"/>
              </a:solidFill>
              <a:effectLst/>
              <a:uLnTx/>
              <a:uFillTx/>
              <a:latin typeface="Syncopate" panose="02060507000000020003" pitchFamily="18" charset="0"/>
              <a:ea typeface="Inter Medium" panose="02000503000000020004" pitchFamily="2" charset="0"/>
              <a:cs typeface="Bakbak One" pitchFamily="2" charset="0"/>
              <a:sym typeface="Oswald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5637" y="1281543"/>
            <a:ext cx="813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Entidade de trabalho 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voluntário,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sem fins lucrativos, que visa capacitar pais, futuros pais, cuidadores e educadores no processo educacional de crianças e adolescentes. </a:t>
            </a:r>
            <a:endParaRPr lang="pt-BR" sz="2800" dirty="0" smtClean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Estimulamos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boas práticas baseadas no respeito, na ética e na cidadania para criar cidadãos mais conscientes na sociedade.</a:t>
            </a:r>
            <a:endParaRPr kumimoji="0" lang="pt-BR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4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8824" y="130629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 AUTOESTIMA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46385" y="2537138"/>
            <a:ext cx="4112381" cy="2217743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Ajude com: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Elogios genuínos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Incentivo à 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exploração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Metas realistas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4310743" y="2739932"/>
            <a:ext cx="4425889" cy="1988822"/>
          </a:xfrm>
        </p:spPr>
        <p:txBody>
          <a:bodyPr/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Ambiente de apoio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Estimule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independência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Encorajar a empatia e a gentileza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09006" y="824380"/>
            <a:ext cx="8634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Ao nutrir uma autoimagem positiva durante esses anos formativos, as crianças estarão mais bem preparadas para enfrentar desafios futuros e desenvolver relações saudáveis e gratificantes.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6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0423" y="113696"/>
            <a:ext cx="3370218" cy="625760"/>
          </a:xfrm>
        </p:spPr>
        <p:txBody>
          <a:bodyPr/>
          <a:lstStyle/>
          <a:p>
            <a:r>
              <a:rPr lang="pt-BR" dirty="0"/>
              <a:t>A</a:t>
            </a:r>
            <a:r>
              <a:rPr lang="pt-BR" dirty="0" smtClean="0"/>
              <a:t>utonomia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74320" y="815414"/>
            <a:ext cx="5033721" cy="4328086"/>
          </a:xfrm>
        </p:spPr>
        <p:txBody>
          <a:bodyPr>
            <a:noAutofit/>
          </a:bodyPr>
          <a:lstStyle/>
          <a:p>
            <a:r>
              <a:rPr lang="pt-BR" dirty="0"/>
              <a:t>Precisamos dar liberdade de acordo com a </a:t>
            </a:r>
            <a:r>
              <a:rPr lang="pt-BR" dirty="0" smtClean="0"/>
              <a:t>responsabilidade</a:t>
            </a:r>
            <a:r>
              <a:rPr lang="pt-BR" b="1" dirty="0" smtClean="0"/>
              <a:t>. </a:t>
            </a:r>
            <a:r>
              <a:rPr lang="pt-BR" dirty="0" smtClean="0"/>
              <a:t>Afinal</a:t>
            </a:r>
            <a:r>
              <a:rPr lang="pt-BR" dirty="0"/>
              <a:t>, “...</a:t>
            </a:r>
            <a:r>
              <a:rPr lang="pt-BR" b="1" dirty="0"/>
              <a:t>ninguém amadurece de repente, aos 25 anos. A gente vai amadurecendo todo dia, ou não. A autonomia, enquanto amadurecimento do ser para si é processo, é vir a </a:t>
            </a:r>
            <a:r>
              <a:rPr lang="pt-BR" b="1" dirty="0" smtClean="0"/>
              <a:t>	ser</a:t>
            </a:r>
            <a:r>
              <a:rPr lang="pt-BR" b="1" dirty="0"/>
              <a:t>. Não ocorre em data </a:t>
            </a:r>
            <a:r>
              <a:rPr lang="pt-BR" b="1" dirty="0" smtClean="0"/>
              <a:t>	marcada</a:t>
            </a:r>
            <a:r>
              <a:rPr lang="pt-BR" b="1" dirty="0"/>
              <a:t>.” </a:t>
            </a:r>
            <a:r>
              <a:rPr lang="pt-BR" dirty="0" smtClean="0"/>
              <a:t>(Freire)</a:t>
            </a:r>
            <a:endParaRPr lang="pt-BR" dirty="0"/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>
          <a:xfrm>
            <a:off x="5473337" y="0"/>
            <a:ext cx="3670662" cy="5143499"/>
          </a:xfrm>
        </p:spPr>
      </p:pic>
    </p:spTree>
    <p:extLst>
      <p:ext uri="{BB962C8B-B14F-4D97-AF65-F5344CB8AC3E}">
        <p14:creationId xmlns:p14="http://schemas.microsoft.com/office/powerpoint/2010/main" val="15474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9166" y="0"/>
            <a:ext cx="6331835" cy="1515291"/>
          </a:xfrm>
        </p:spPr>
        <p:txBody>
          <a:bodyPr>
            <a:normAutofit/>
          </a:bodyPr>
          <a:lstStyle/>
          <a:p>
            <a:r>
              <a:rPr lang="pt-BR" dirty="0" smtClean="0"/>
              <a:t>Promova o desenvolvimento da Autonomia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85573" y="1606732"/>
            <a:ext cx="8701673" cy="3161211"/>
          </a:xfrm>
        </p:spPr>
        <p:txBody>
          <a:bodyPr>
            <a:normAutofit lnSpcReduction="10000"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Estabeleça rotinas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Delegue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tarefas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domésticas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Encoraje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tomada de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decisões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Estimule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resolução de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problemas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Promova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independência na organização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Estimule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comunicação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assertiva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Seja presente, apoie, oriente, encoraje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>
          <a:xfrm>
            <a:off x="5460274" y="0"/>
            <a:ext cx="3683725" cy="514349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28" y="0"/>
            <a:ext cx="4708960" cy="625760"/>
          </a:xfrm>
        </p:spPr>
        <p:txBody>
          <a:bodyPr/>
          <a:lstStyle/>
          <a:p>
            <a:r>
              <a:rPr lang="pt-BR" dirty="0" smtClean="0"/>
              <a:t>LIMITES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8817" y="561702"/>
            <a:ext cx="5422897" cy="4346666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Educar de forma respeitosa não é deixar a criança fazer o que ela quiser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isso é irresponsabilidade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 </a:t>
            </a:r>
            <a:endParaRPr lang="pt-BR" dirty="0" smtClean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Pontos importantes:</a:t>
            </a:r>
          </a:p>
          <a:p>
            <a:pPr marL="352425" indent="-21272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limite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precisa ser combinado. </a:t>
            </a:r>
          </a:p>
          <a:p>
            <a:pPr marL="352425" indent="-212725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propósito é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não manipular.</a:t>
            </a:r>
          </a:p>
          <a:p>
            <a:pPr marL="352425" indent="-212725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Quando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acolhemos a criança, acomodamos os sentimentos dela, não necessariamente o </a:t>
            </a: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	comportamento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67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r="22011" b="11285"/>
          <a:stretch/>
        </p:blipFill>
        <p:spPr>
          <a:xfrm>
            <a:off x="-1" y="0"/>
            <a:ext cx="5774499" cy="43841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15"/>
          <a:stretch/>
        </p:blipFill>
        <p:spPr>
          <a:xfrm>
            <a:off x="0" y="-8010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80630" y="2560375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800" b="1" dirty="0">
                <a:solidFill>
                  <a:schemeClr val="tx1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1101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230183" y="953543"/>
            <a:ext cx="8308510" cy="3510742"/>
          </a:xfrm>
        </p:spPr>
        <p:txBody>
          <a:bodyPr>
            <a:normAutofit/>
          </a:bodyPr>
          <a:lstStyle/>
          <a:p>
            <a:r>
              <a:rPr lang="pt-BR" dirty="0" smtClean="0"/>
              <a:t>1- </a:t>
            </a:r>
            <a:r>
              <a:rPr lang="pt-BR" dirty="0"/>
              <a:t>Como organizar rotinas que favoreçam a autonomia?</a:t>
            </a:r>
          </a:p>
          <a:p>
            <a:r>
              <a:rPr lang="pt-BR" dirty="0"/>
              <a:t>2- Vamos pensar em situações práticas do dia a dia nas quais podemos substituir um elogio por um encorajamento.</a:t>
            </a:r>
          </a:p>
          <a:p>
            <a:r>
              <a:rPr lang="pt-BR" dirty="0"/>
              <a:t>3- Como desenvolver a empatia e a resiliência emocional das crianças? </a:t>
            </a:r>
          </a:p>
          <a:p>
            <a:r>
              <a:rPr lang="pt-BR" dirty="0"/>
              <a:t>4- Como estabelecer limites de forma respeitosa na prática?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2148407" y="279969"/>
            <a:ext cx="4615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400" b="1" dirty="0">
              <a:solidFill>
                <a:srgbClr val="FF5F00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8891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452313" y="707572"/>
            <a:ext cx="7668430" cy="4033210"/>
          </a:xfrm>
        </p:spPr>
        <p:txBody>
          <a:bodyPr>
            <a:normAutofit fontScale="62500" lnSpcReduction="20000"/>
          </a:bodyPr>
          <a:lstStyle/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Horários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para acordar, fazer as refeições, fazer a lição de casa e ir para a cama</a:t>
            </a: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pt-BR" dirty="0">
              <a:solidFill>
                <a:srgbClr val="000000"/>
              </a:solidFill>
              <a:latin typeface="Arial"/>
              <a:ea typeface="Arial"/>
            </a:endParaRP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O</a:t>
            </a: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portunizar ajudar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nas tarefas domésticas adequadas à sua idade, como arrumar a cama, arrumar a mesa, guardar brinquedos ou ajudar a preparar refeições simples. Explique como cada tarefa é importante e reconheça seus esforços.</a:t>
            </a: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De opções para escolher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a roupa que vai usar, decidir o que comer no café da manhã ou escolher entre atividades extracurriculares. Ajude-a a avaliar opções, considerar consequências e aprender com suas escolhas.</a:t>
            </a: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Estimular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a pensar em soluções possíveis. Faça perguntas orientadoras para ajudá-la a encontrar soluções, encorajando-a a explorar diferentes abordagens e tomar suas próprias decisões.</a:t>
            </a: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Incentivar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a criança a organizar seu próprio espaço, como arrumar a mochila escolar, manter o quarto organizado </a:t>
            </a: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Ensinar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a fazer listas de afazeres e acompanhe seu progresso, permitindo que ela seja responsável por suas próprias obrigações.</a:t>
            </a:r>
          </a:p>
          <a:p>
            <a:pPr marL="501650" lvl="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Ensinar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</a:rPr>
              <a:t>a pedir ajuda quando necessário, a negociar e a resolver conflitos de forma adequada, ajudando-a a desenvolver habilidades de comunicação eficazes</a:t>
            </a:r>
            <a:r>
              <a:rPr lang="pt-BR" dirty="0" smtClean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pt-BR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606732" y="188529"/>
            <a:ext cx="662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16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1. </a:t>
            </a:r>
            <a:r>
              <a:rPr lang="pt-BR" sz="18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Como </a:t>
            </a:r>
            <a:r>
              <a:rPr lang="pt-BR" sz="18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organizar rotinas que favoreçam a autonomia?</a:t>
            </a:r>
          </a:p>
        </p:txBody>
      </p:sp>
    </p:spTree>
    <p:extLst>
      <p:ext uri="{BB962C8B-B14F-4D97-AF65-F5344CB8AC3E}">
        <p14:creationId xmlns:p14="http://schemas.microsoft.com/office/powerpoint/2010/main" val="943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230183" y="914354"/>
            <a:ext cx="8308510" cy="4229145"/>
          </a:xfrm>
        </p:spPr>
        <p:txBody>
          <a:bodyPr>
            <a:noAutofit/>
          </a:bodyPr>
          <a:lstStyle/>
          <a:p>
            <a:r>
              <a:rPr lang="pt-BR" sz="1100" dirty="0"/>
              <a:t>Em vez de dizer "Você é tão inteligente!", diga "Você trabalhou muito para entender isso. Estou orgulhoso do seu esforço."</a:t>
            </a:r>
          </a:p>
          <a:p>
            <a:r>
              <a:rPr lang="pt-BR" sz="1100" dirty="0"/>
              <a:t>Em vez de dizer "Você é o melhor jogador do time!", diga "Vi como você melhorou no jogo. Se continue praticando, você vai ficar ainda melhor."</a:t>
            </a:r>
          </a:p>
          <a:p>
            <a:r>
              <a:rPr lang="pt-BR" sz="1100" dirty="0"/>
              <a:t>Em vez de dizer "Você é tão bonita!", diga "Você parece feliz e saudável hoje. Como você se sente?"</a:t>
            </a:r>
          </a:p>
          <a:p>
            <a:r>
              <a:rPr lang="pt-BR" sz="1100" dirty="0"/>
              <a:t>Em vez de dizer "Você é o melhor desenhista do mundo!", diga "Gosto de ver como você usa cores e formas. O que você mais gosta no seu desenho?"</a:t>
            </a:r>
          </a:p>
          <a:p>
            <a:r>
              <a:rPr lang="pt-BR" sz="1100" dirty="0"/>
              <a:t>Em vez de dizer "Você é um ótimo aluno!", diga "Seu esforço e dedicação nos estudos são admiráveis. Como posso ajudar você a aprender mais?"</a:t>
            </a:r>
          </a:p>
          <a:p>
            <a:r>
              <a:rPr lang="pt-BR" sz="1100" dirty="0"/>
              <a:t>Em vez de dizer "Você é tão talentoso em matemática!", diga "Fico impressionado com a sua determinação para resolver problemas. Como você chegou a essa resposta?"</a:t>
            </a:r>
          </a:p>
          <a:p>
            <a:r>
              <a:rPr lang="pt-BR" sz="1100" dirty="0"/>
              <a:t>Em vez de dizer "Você é tão engraçado!", diga "Suas brincadeiras sempre me fazem sorrir. O que mais você gostaria de contar ou fazer hoje?"</a:t>
            </a:r>
          </a:p>
          <a:p>
            <a:r>
              <a:rPr lang="pt-BR" sz="1100" dirty="0"/>
              <a:t>Em vez de dizer "Você é o </a:t>
            </a:r>
            <a:r>
              <a:rPr lang="pt-BR" sz="1100" dirty="0" smtClean="0"/>
              <a:t>melhor", </a:t>
            </a:r>
            <a:r>
              <a:rPr lang="pt-BR" sz="1100" dirty="0"/>
              <a:t>diga "Você correu muito rápido! Como você treinou para melhorar seu tempo?"</a:t>
            </a:r>
          </a:p>
          <a:p>
            <a:r>
              <a:rPr lang="pt-BR" sz="1100" dirty="0"/>
              <a:t>Em vez de dizer "Você é tão organizado!", diga "Sua organização tornou o trabalho mais eficiente. O que mais você planeja fazer para ajudar com isso?"</a:t>
            </a:r>
          </a:p>
          <a:p>
            <a:r>
              <a:rPr lang="pt-BR" sz="1100" dirty="0"/>
              <a:t>Em vez de dizer "Você é tão </a:t>
            </a:r>
            <a:r>
              <a:rPr lang="pt-BR" sz="1100" dirty="0" smtClean="0"/>
              <a:t>querido!", </a:t>
            </a:r>
            <a:r>
              <a:rPr lang="pt-BR" sz="1100" dirty="0"/>
              <a:t>diga "É tão gentil da sua parte compartilhar seus brinquedos. Como isso faz você se sentir?"</a:t>
            </a:r>
          </a:p>
          <a:p>
            <a:endParaRPr lang="pt-BR" sz="1100" dirty="0"/>
          </a:p>
        </p:txBody>
      </p:sp>
      <p:sp>
        <p:nvSpPr>
          <p:cNvPr id="2" name="Retângulo 1"/>
          <p:cNvSpPr/>
          <p:nvPr/>
        </p:nvSpPr>
        <p:spPr>
          <a:xfrm>
            <a:off x="687976" y="166756"/>
            <a:ext cx="7593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	2. Vamos </a:t>
            </a:r>
            <a:r>
              <a:rPr lang="pt-BR" sz="18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pensar em situações práticas do dia a </a:t>
            </a:r>
            <a:r>
              <a:rPr lang="pt-BR" sz="18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dia nas </a:t>
            </a:r>
            <a:r>
              <a:rPr lang="pt-BR" sz="18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quais podemos substituir um elogio por um encorajamento.</a:t>
            </a:r>
          </a:p>
        </p:txBody>
      </p:sp>
    </p:spTree>
    <p:extLst>
      <p:ext uri="{BB962C8B-B14F-4D97-AF65-F5344CB8AC3E}">
        <p14:creationId xmlns:p14="http://schemas.microsoft.com/office/powerpoint/2010/main" val="12261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384818" y="740392"/>
            <a:ext cx="8308510" cy="4288808"/>
          </a:xfrm>
        </p:spPr>
        <p:txBody>
          <a:bodyPr>
            <a:noAutofit/>
          </a:bodyPr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1800" dirty="0" smtClean="0"/>
              <a:t>relate seus sentimentos </a:t>
            </a:r>
            <a:r>
              <a:rPr lang="pt-BR" sz="1800" dirty="0"/>
              <a:t>do dia a dia. As crianças aprendem observando os adultos, então seja um exemplo de empatia.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1800" dirty="0" smtClean="0"/>
              <a:t>Incentive </a:t>
            </a:r>
            <a:r>
              <a:rPr lang="pt-BR" sz="1800" dirty="0"/>
              <a:t>as crianças a falar sobre seus sentimentos, preocupações e experiências. Ouça atentamente e valide suas emoções, mostrando que é seguro compartilhar sentimentos.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1800" dirty="0" smtClean="0"/>
              <a:t>Leia </a:t>
            </a:r>
            <a:r>
              <a:rPr lang="pt-BR" sz="1800" dirty="0"/>
              <a:t>livros que abordem questões emocionais e dilemas morais. Depois, discuta as histórias com as crianças para ajudá-las a entender perspectivas diferentes e a importância da empatia.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1800" dirty="0" smtClean="0"/>
              <a:t>Envolver </a:t>
            </a:r>
            <a:r>
              <a:rPr lang="pt-BR" sz="1800" dirty="0"/>
              <a:t>as crianças em atividades de caridade ou voluntariado ajuda a desenvolver a empatia ao expô-las a diferentes realidades e necessidades. Eles aprendem a importância de ajudar os </a:t>
            </a:r>
            <a:r>
              <a:rPr lang="pt-BR" sz="1800" dirty="0" smtClean="0"/>
              <a:t>outros.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pt-BR" sz="1800" dirty="0" smtClean="0"/>
              <a:t>Ensine </a:t>
            </a:r>
            <a:r>
              <a:rPr lang="pt-BR" sz="1800" dirty="0"/>
              <a:t>habilidades de resolução de conflitos, como comunicação não violenta e empatia ativa. Ajude as crianças a lidar com conflitos de maneira construtiva e a entender as necessidades dos outros.</a:t>
            </a:r>
          </a:p>
          <a:p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1775637" y="165745"/>
            <a:ext cx="6571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3. Como </a:t>
            </a:r>
            <a:r>
              <a:rPr lang="pt-BR" sz="18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desenvolver a empatia e a resiliência emocional das crianças? </a:t>
            </a:r>
          </a:p>
        </p:txBody>
      </p:sp>
    </p:spTree>
    <p:extLst>
      <p:ext uri="{BB962C8B-B14F-4D97-AF65-F5344CB8AC3E}">
        <p14:creationId xmlns:p14="http://schemas.microsoft.com/office/powerpoint/2010/main" val="41838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230183" y="1016000"/>
            <a:ext cx="8308510" cy="3983863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Estabeleça </a:t>
            </a:r>
            <a:r>
              <a:rPr lang="pt-BR" dirty="0"/>
              <a:t>limites de forma clara e consistente, de modo que a criança compreenda as expectativas. Evite ambiguidades e assegure-se de que todos na família estejam alinhados quanto aos limites estabelecidos.</a:t>
            </a:r>
          </a:p>
          <a:p>
            <a:r>
              <a:rPr lang="pt-BR" dirty="0" smtClean="0"/>
              <a:t>Ao </a:t>
            </a:r>
            <a:r>
              <a:rPr lang="pt-BR" dirty="0"/>
              <a:t>definir limites, explique o motivo por trás deles de maneira calma e empática. Mostre compreensão pelas necessidades e emoções da criança, o que pode ajudá-la a aceitar melhor os limites.</a:t>
            </a:r>
          </a:p>
          <a:p>
            <a:r>
              <a:rPr lang="pt-BR" dirty="0" smtClean="0"/>
              <a:t>Em </a:t>
            </a:r>
            <a:r>
              <a:rPr lang="pt-BR" dirty="0"/>
              <a:t>vez de dizer "não" o tempo todo, forneça opções que sejam aceitáveis para ambas as partes. Isso permite que a criança sinta que tem algum controle sobre a situação e ajuda a evitar confrontos.</a:t>
            </a:r>
          </a:p>
          <a:p>
            <a:r>
              <a:rPr lang="pt-BR" dirty="0" smtClean="0"/>
              <a:t>Em </a:t>
            </a:r>
            <a:r>
              <a:rPr lang="pt-BR" dirty="0"/>
              <a:t>caso de desrespeito aos limites, defina consequências que sejam relacionadas à quebra das regras e que sejam apropriadas à situação. Isso ajuda a criança a entender a importância de respeitar os limites.</a:t>
            </a:r>
          </a:p>
          <a:p>
            <a:r>
              <a:rPr lang="pt-BR" dirty="0" smtClean="0"/>
              <a:t>Dê </a:t>
            </a:r>
            <a:r>
              <a:rPr lang="pt-BR" dirty="0"/>
              <a:t>à criança a oportunidade de expressar seus sentimentos e opiniões. Às vezes, os limites podem precisar ser ajustados com base no entendimento mútuo e nas necessidades da criança.</a:t>
            </a:r>
          </a:p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612901" y="214655"/>
            <a:ext cx="6799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4- Como estabelecer limites de forma respeitosa na prática?</a:t>
            </a:r>
          </a:p>
        </p:txBody>
      </p:sp>
    </p:spTree>
    <p:extLst>
      <p:ext uri="{BB962C8B-B14F-4D97-AF65-F5344CB8AC3E}">
        <p14:creationId xmlns:p14="http://schemas.microsoft.com/office/powerpoint/2010/main" val="16544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93561"/>
              </p:ext>
            </p:extLst>
          </p:nvPr>
        </p:nvGraphicFramePr>
        <p:xfrm>
          <a:off x="0" y="1455312"/>
          <a:ext cx="7969090" cy="3052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311">
                  <a:extLst>
                    <a:ext uri="{9D8B030D-6E8A-4147-A177-3AD203B41FA5}">
                      <a16:colId xmlns:a16="http://schemas.microsoft.com/office/drawing/2014/main" val="3959606621"/>
                    </a:ext>
                  </a:extLst>
                </a:gridCol>
                <a:gridCol w="7386779">
                  <a:extLst>
                    <a:ext uri="{9D8B030D-6E8A-4147-A177-3AD203B41FA5}">
                      <a16:colId xmlns:a16="http://schemas.microsoft.com/office/drawing/2014/main" val="4016701919"/>
                    </a:ext>
                  </a:extLst>
                </a:gridCol>
              </a:tblGrid>
              <a:tr h="759854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3600" b="0" baseline="0" dirty="0" smtClean="0">
                          <a:solidFill>
                            <a:srgbClr val="595959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O Desenvolvimento Infantil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33160"/>
                  </a:ext>
                </a:extLst>
              </a:tr>
              <a:tr h="772733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80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pt-BR" sz="3600" b="0" dirty="0" smtClean="0">
                          <a:solidFill>
                            <a:srgbClr val="595959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O</a:t>
                      </a:r>
                      <a:r>
                        <a:rPr lang="pt-BR" sz="3600" b="0" dirty="0" smtClean="0">
                          <a:solidFill>
                            <a:srgbClr val="FF5F00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 </a:t>
                      </a:r>
                      <a:r>
                        <a:rPr lang="pt-BR" sz="3600" b="0" dirty="0" smtClean="0">
                          <a:solidFill>
                            <a:srgbClr val="595959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Processo de Aprendizagem</a:t>
                      </a:r>
                      <a:endParaRPr lang="pt-BR" sz="3600" b="0" dirty="0">
                        <a:solidFill>
                          <a:srgbClr val="595959"/>
                        </a:solidFill>
                        <a:effectLst/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75191"/>
                  </a:ext>
                </a:extLst>
              </a:tr>
              <a:tr h="759853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</a:p>
                  </a:txBody>
                  <a:tcP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3600" b="0" i="0" u="none" strike="noStrike" cap="none" dirty="0" smtClean="0">
                          <a:solidFill>
                            <a:srgbClr val="FF5F00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Habilidades Socioemocionais</a:t>
                      </a:r>
                      <a:endParaRPr lang="pt-BR" sz="3600" b="0" i="0" u="none" strike="noStrike" cap="none" dirty="0">
                        <a:solidFill>
                          <a:srgbClr val="FF5F00"/>
                        </a:solidFill>
                        <a:effectLst/>
                        <a:latin typeface="Inter Medium" panose="02000503000000020004" pitchFamily="2" charset="0"/>
                        <a:ea typeface="Inter Medium" panose="02000503000000020004" pitchFamily="2" charset="0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11261"/>
                  </a:ext>
                </a:extLst>
              </a:tr>
              <a:tr h="759854">
                <a:tc>
                  <a:txBody>
                    <a:bodyPr/>
                    <a:lstStyle/>
                    <a:p>
                      <a:pPr algn="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0" dirty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80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pt-BR" sz="3600" b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Educar no Mundo Atual</a:t>
                      </a:r>
                      <a:endParaRPr lang="pt-BR" sz="3600" b="0" baseline="0" dirty="0" smtClean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effectLst/>
                        <a:latin typeface="Inter Medium" panose="02000503000000020004" pitchFamily="2" charset="0"/>
                        <a:ea typeface="Inter Medium" panose="02000503000000020004" pitchFamily="2" charset="0"/>
                        <a:cs typeface="Oswald"/>
                        <a:sym typeface="Oswa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5120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744579" y="311182"/>
            <a:ext cx="503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</p:spTree>
    <p:extLst>
      <p:ext uri="{BB962C8B-B14F-4D97-AF65-F5344CB8AC3E}">
        <p14:creationId xmlns:p14="http://schemas.microsoft.com/office/powerpoint/2010/main" val="12418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707936" y="135228"/>
            <a:ext cx="5957047" cy="666288"/>
          </a:xfrm>
        </p:spPr>
        <p:txBody>
          <a:bodyPr>
            <a:noAutofit/>
          </a:bodyPr>
          <a:lstStyle/>
          <a:p>
            <a:r>
              <a:rPr lang="pt-BR" b="0" dirty="0"/>
              <a:t>conclusão</a:t>
            </a:r>
            <a:br>
              <a:rPr lang="pt-BR" b="0" dirty="0"/>
            </a:b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2"/>
          </p:nvPr>
        </p:nvSpPr>
        <p:spPr>
          <a:xfrm>
            <a:off x="313510" y="1382639"/>
            <a:ext cx="8347166" cy="3659624"/>
          </a:xfrm>
        </p:spPr>
        <p:txBody>
          <a:bodyPr>
            <a:noAutofit/>
          </a:bodyPr>
          <a:lstStyle/>
          <a:p>
            <a:pPr algn="just"/>
            <a:r>
              <a:rPr lang="pt-BR" sz="2800" dirty="0"/>
              <a:t>Desenvolver </a:t>
            </a:r>
            <a:r>
              <a:rPr lang="pt-BR" sz="2800" b="1" dirty="0"/>
              <a:t>habilidades socioemocionais</a:t>
            </a:r>
            <a:r>
              <a:rPr lang="pt-BR" sz="2800" dirty="0"/>
              <a:t> nas crianças envolve uma abordagem equilibrada que inclui promover a </a:t>
            </a:r>
            <a:r>
              <a:rPr lang="pt-BR" sz="2800" dirty="0" smtClean="0"/>
              <a:t>autoestima e </a:t>
            </a:r>
            <a:r>
              <a:rPr lang="pt-BR" sz="2800" dirty="0"/>
              <a:t>autonomia utilizando o </a:t>
            </a:r>
            <a:r>
              <a:rPr lang="pt-BR" sz="2800" b="1" dirty="0"/>
              <a:t>elogio como encorajamento</a:t>
            </a:r>
            <a:r>
              <a:rPr lang="pt-BR" sz="2800" dirty="0"/>
              <a:t> e também </a:t>
            </a:r>
            <a:r>
              <a:rPr lang="pt-BR" sz="2800" b="1" dirty="0" smtClean="0"/>
              <a:t>estabelecendo </a:t>
            </a:r>
            <a:r>
              <a:rPr lang="pt-BR" sz="2800" b="1" dirty="0"/>
              <a:t>limites</a:t>
            </a:r>
            <a:r>
              <a:rPr lang="pt-BR" sz="2800" dirty="0"/>
              <a:t> claros. </a:t>
            </a:r>
            <a:endParaRPr lang="pt-BR" sz="2800" dirty="0" smtClean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191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16206" y="122164"/>
            <a:ext cx="5154295" cy="666288"/>
          </a:xfrm>
        </p:spPr>
        <p:txBody>
          <a:bodyPr>
            <a:noAutofit/>
          </a:bodyPr>
          <a:lstStyle/>
          <a:p>
            <a:r>
              <a:rPr lang="pt-BR" dirty="0"/>
              <a:t>conclusão</a:t>
            </a:r>
            <a:br>
              <a:rPr lang="pt-BR" dirty="0"/>
            </a:b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2286000" y="19869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Ao definir limites apropriados e consistentes, os pais e educadores ajudam as crianças a compreenderem as expectativas e a desenvolverem habilidades importantes, como autogestão, amabilidade, resiliência e abertura ao novo.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96388" y="1386083"/>
            <a:ext cx="7981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Ao definir limites apropriados e consistentes, os pais e educadores ajudam as crianças a compreenderem as expectativas e a desenvolverem habilidades importantes, como autogestão, amabilidade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engajamento, 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resiliência e abertura ao novo.</a:t>
            </a:r>
          </a:p>
        </p:txBody>
      </p:sp>
    </p:spTree>
    <p:extLst>
      <p:ext uri="{BB962C8B-B14F-4D97-AF65-F5344CB8AC3E}">
        <p14:creationId xmlns:p14="http://schemas.microsoft.com/office/powerpoint/2010/main" val="7805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146152" y="1338645"/>
            <a:ext cx="2184924" cy="1713647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CONVITE À </a:t>
            </a:r>
            <a:endParaRPr lang="pt-BR" sz="2400" dirty="0" smtClean="0"/>
          </a:p>
          <a:p>
            <a:pPr algn="ctr"/>
            <a:r>
              <a:rPr lang="pt-BR" sz="2400" dirty="0" smtClean="0"/>
              <a:t>AÇÃO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2588654" y="183934"/>
            <a:ext cx="6233374" cy="4722917"/>
          </a:xfrm>
        </p:spPr>
        <p:txBody>
          <a:bodyPr>
            <a:noAutofit/>
          </a:bodyPr>
          <a:lstStyle/>
          <a:p>
            <a:r>
              <a:rPr lang="pt-BR" sz="2600" dirty="0"/>
              <a:t>Estimular o sentimento de compaixão, uma dica prática é a atividade de “anjo” que incentivamos a escrever mensagens ou desenhos para familiares e colegas que estão passando por alguma situação desafiadora</a:t>
            </a:r>
            <a:r>
              <a:rPr lang="pt-BR" sz="2000" dirty="0"/>
              <a:t>.</a:t>
            </a:r>
          </a:p>
          <a:p>
            <a:pPr marL="4572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2000" dirty="0"/>
          </a:p>
          <a:p>
            <a:pPr algn="ctr"/>
            <a:r>
              <a:rPr lang="pt-BR" sz="2400" dirty="0" smtClean="0"/>
              <a:t>Nos conte nos próximos encontros.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748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49148" y="223723"/>
            <a:ext cx="5735869" cy="925808"/>
          </a:xfrm>
        </p:spPr>
        <p:txBody>
          <a:bodyPr>
            <a:normAutofit/>
          </a:bodyPr>
          <a:lstStyle/>
          <a:p>
            <a:r>
              <a:rPr lang="pt-BR" dirty="0" smtClean="0"/>
              <a:t>APRENDENDO MAIS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95943" y="1426795"/>
            <a:ext cx="8501502" cy="351074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pt-BR" b="1" dirty="0"/>
              <a:t>Aprendendo mais com </a:t>
            </a:r>
            <a:r>
              <a:rPr lang="pt-BR" dirty="0"/>
              <a:t>Ivan </a:t>
            </a:r>
            <a:r>
              <a:rPr lang="pt-BR" dirty="0" err="1"/>
              <a:t>Capelatto</a:t>
            </a:r>
            <a:r>
              <a:rPr lang="pt-BR" dirty="0"/>
              <a:t>: </a:t>
            </a:r>
            <a:r>
              <a:rPr lang="pt-BR" dirty="0" smtClean="0"/>
              <a:t>Caminho </a:t>
            </a:r>
            <a:r>
              <a:rPr lang="pt-BR" dirty="0"/>
              <a:t>para educarmos as crianças do século XXI</a:t>
            </a:r>
            <a:r>
              <a:rPr lang="pt-BR" dirty="0" smtClean="0"/>
              <a:t>. </a:t>
            </a:r>
            <a:r>
              <a:rPr lang="pt-BR" u="sng" dirty="0" smtClean="0">
                <a:hlinkClick r:id="rId3"/>
              </a:rPr>
              <a:t>https</a:t>
            </a:r>
            <a:r>
              <a:rPr lang="pt-BR" u="sng" dirty="0">
                <a:hlinkClick r:id="rId3"/>
              </a:rPr>
              <a:t>://www.youtube.com/watch?v=_UoLrCw0_1U&amp;t=2433s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b="1" dirty="0"/>
              <a:t>Webinar </a:t>
            </a:r>
            <a:r>
              <a:rPr lang="pt-BR" b="1" dirty="0" smtClean="0"/>
              <a:t>com </a:t>
            </a:r>
            <a:r>
              <a:rPr lang="pt-BR" b="1" dirty="0"/>
              <a:t>Márcia Alencar </a:t>
            </a:r>
            <a:r>
              <a:rPr lang="pt-BR" b="1" dirty="0" smtClean="0"/>
              <a:t>- </a:t>
            </a:r>
            <a:r>
              <a:rPr lang="pt-BR" dirty="0"/>
              <a:t>COMPAIXÃO E ACOLHIMENTO: bases do respeito ao </a:t>
            </a:r>
            <a:r>
              <a:rPr lang="pt-BR" dirty="0" smtClean="0"/>
              <a:t>outro </a:t>
            </a:r>
            <a:r>
              <a:rPr lang="pt-BR" b="1" u="sng" dirty="0" smtClean="0">
                <a:hlinkClick r:id="rId4"/>
              </a:rPr>
              <a:t>https</a:t>
            </a:r>
            <a:r>
              <a:rPr lang="pt-BR" b="1" u="sng" dirty="0">
                <a:hlinkClick r:id="rId4"/>
              </a:rPr>
              <a:t>://www.youtube.com/watch?v=vEfhZ9gEbz0&amp;t=3s</a:t>
            </a:r>
            <a:endParaRPr lang="pt-BR" dirty="0"/>
          </a:p>
          <a:p>
            <a:pPr>
              <a:spcBef>
                <a:spcPts val="1200"/>
              </a:spcBef>
            </a:pPr>
            <a:r>
              <a:rPr lang="pt-BR" b="1" dirty="0"/>
              <a:t>Livro: </a:t>
            </a:r>
            <a:r>
              <a:rPr lang="pt-BR" dirty="0"/>
              <a:t>HANNS, Luiz. A arte de dar limites: como mudar atitudes de crianças e adolescentes. 1ª ed. São Paulo: Paralela, 2015.</a:t>
            </a:r>
          </a:p>
          <a:p>
            <a:pPr>
              <a:spcBef>
                <a:spcPts val="1200"/>
              </a:spcBef>
            </a:pPr>
            <a:r>
              <a:rPr lang="pt-BR" b="1" dirty="0"/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8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3954" y="613954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OBRIGADA(O)!</a:t>
            </a:r>
          </a:p>
        </p:txBody>
      </p:sp>
    </p:spTree>
    <p:extLst>
      <p:ext uri="{BB962C8B-B14F-4D97-AF65-F5344CB8AC3E}">
        <p14:creationId xmlns:p14="http://schemas.microsoft.com/office/powerpoint/2010/main" val="4099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801E11C-BD8E-A5E8-6B04-AF0BF6FDB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5926" y="1461944"/>
            <a:ext cx="5937160" cy="2532165"/>
          </a:xfrm>
        </p:spPr>
        <p:txBody>
          <a:bodyPr>
            <a:normAutofit/>
          </a:bodyPr>
          <a:lstStyle/>
          <a:p>
            <a:pPr algn="r">
              <a:spcBef>
                <a:spcPts val="1800"/>
              </a:spcBef>
              <a:spcAft>
                <a:spcPts val="1800"/>
              </a:spcAft>
            </a:pPr>
            <a:r>
              <a:rPr lang="pt-BR" sz="4800" dirty="0">
                <a:latin typeface="Inter Medium" panose="02000503000000020004" pitchFamily="2" charset="0"/>
                <a:ea typeface="Inter Medium" panose="02000503000000020004" pitchFamily="2" charset="0"/>
              </a:rPr>
              <a:t>Habilidades Socioemocionais</a:t>
            </a:r>
          </a:p>
          <a:p>
            <a:pPr>
              <a:tabLst>
                <a:tab pos="4127500" algn="l"/>
              </a:tabLst>
            </a:pPr>
            <a:endParaRPr lang="pt-BR" sz="6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1941" y="1996888"/>
            <a:ext cx="229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Syncopate" panose="02060507000000020003" pitchFamily="18" charset="0"/>
              </a:rPr>
              <a:t>3</a:t>
            </a:r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º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ENCONTRO</a:t>
            </a:r>
            <a:endParaRPr lang="pt-BR" sz="2000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0862" y="120274"/>
            <a:ext cx="5957047" cy="626701"/>
          </a:xfrm>
        </p:spPr>
        <p:txBody>
          <a:bodyPr>
            <a:normAutofit/>
          </a:bodyPr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15910" y="1167182"/>
            <a:ext cx="8577330" cy="333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C</a:t>
            </a:r>
            <a:r>
              <a:rPr lang="pt-BR" sz="2400" dirty="0" smtClean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onhecer </a:t>
            </a:r>
            <a:r>
              <a:rPr lang="pt-BR" sz="2400" dirty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 trocar experiências sobre a aplicação de estratégias educativas que permitam estimular autoestima, </a:t>
            </a:r>
            <a:r>
              <a:rPr lang="pt-BR" sz="2400" dirty="0" smtClean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autonomia, autogestão e resiliência</a:t>
            </a:r>
            <a:r>
              <a:rPr lang="pt-BR" sz="2400" dirty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  <a:endParaRPr lang="pt-BR" sz="2400" dirty="0"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Superar, por meio do conhecimento, os desafios que se apresentam no dia-a-dia da caminhada para cumprir a missão de educar e formar cidadãos com as habilidades socioemocionais necessárias para o mundo contemporâneo.</a:t>
            </a:r>
            <a:endParaRPr lang="pt-BR" sz="2400" dirty="0">
              <a:effectLst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4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15631" y="296214"/>
            <a:ext cx="5957047" cy="476518"/>
          </a:xfrm>
        </p:spPr>
        <p:txBody>
          <a:bodyPr>
            <a:noAutofit/>
          </a:bodyPr>
          <a:lstStyle/>
          <a:p>
            <a:r>
              <a:rPr lang="pt-BR" b="0" dirty="0" smtClean="0"/>
              <a:t>introdução</a:t>
            </a:r>
            <a:endParaRPr lang="pt-BR" b="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271885-3A64-C2AB-A430-8A09FA0C6A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9094" y="1254052"/>
            <a:ext cx="8139447" cy="3510742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/>
              <a:t>O mundo mudou</a:t>
            </a:r>
            <a:r>
              <a:rPr lang="pt-BR" sz="2800" dirty="0"/>
              <a:t>: mais do que conhecimentos externos, é fundamental compreender e reconhecer os sentimentos e emoções, bem como a habilidade de compreender e lidar com os sentimentos e emoções próprias e do </a:t>
            </a:r>
            <a:r>
              <a:rPr lang="pt-BR" sz="2800" dirty="0" smtClean="0"/>
              <a:t>outro.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913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55598" y="173679"/>
            <a:ext cx="5957047" cy="843752"/>
          </a:xfrm>
        </p:spPr>
        <p:txBody>
          <a:bodyPr>
            <a:normAutofit fontScale="90000"/>
          </a:bodyPr>
          <a:lstStyle/>
          <a:p>
            <a:r>
              <a:rPr lang="pt-BR" dirty="0"/>
              <a:t>reflexão para pais e educadores 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257578" y="1358537"/>
            <a:ext cx="8104833" cy="3510742"/>
          </a:xfrm>
        </p:spPr>
        <p:txBody>
          <a:bodyPr/>
          <a:lstStyle/>
          <a:p>
            <a:pPr marL="4826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/>
              <a:t>É</a:t>
            </a:r>
            <a:r>
              <a:rPr lang="pt-BR" dirty="0" smtClean="0"/>
              <a:t>  </a:t>
            </a:r>
            <a:r>
              <a:rPr lang="pt-BR" dirty="0"/>
              <a:t>dever ensinar que todos os sentimentos são aceitos, algumas atitudes </a:t>
            </a:r>
            <a:r>
              <a:rPr lang="pt-BR" dirty="0" smtClean="0"/>
              <a:t>não.</a:t>
            </a:r>
          </a:p>
          <a:p>
            <a:pPr marL="4826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Não </a:t>
            </a:r>
            <a:r>
              <a:rPr lang="pt-BR" dirty="0"/>
              <a:t>nascemos somente para a felicidade. Nossos filhos também </a:t>
            </a:r>
            <a:r>
              <a:rPr lang="pt-BR" dirty="0" smtClean="0"/>
              <a:t>não.</a:t>
            </a:r>
          </a:p>
          <a:p>
            <a:pPr marL="4826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/>
              <a:t>Queremos conexão e tentamos </a:t>
            </a:r>
            <a:r>
              <a:rPr lang="pt-BR" dirty="0" smtClean="0"/>
              <a:t>brigando...</a:t>
            </a:r>
          </a:p>
          <a:p>
            <a:pPr marL="4826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dirty="0"/>
              <a:t>Palavras podem ser muros ou </a:t>
            </a:r>
            <a:r>
              <a:rPr lang="pt-BR" dirty="0" smtClean="0"/>
              <a:t>pontes.</a:t>
            </a:r>
            <a:endParaRPr lang="pt-BR" dirty="0"/>
          </a:p>
          <a:p>
            <a:pPr marL="4826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14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7569" y="186558"/>
            <a:ext cx="5957047" cy="666288"/>
          </a:xfrm>
        </p:spPr>
        <p:txBody>
          <a:bodyPr>
            <a:noAutofit/>
          </a:bodyPr>
          <a:lstStyle/>
          <a:p>
            <a:r>
              <a:rPr lang="pt-BR" dirty="0"/>
              <a:t>Pontos importantes: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67424" y="740348"/>
            <a:ext cx="8564451" cy="4218018"/>
          </a:xfrm>
        </p:spPr>
        <p:txBody>
          <a:bodyPr>
            <a:noAutofit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600" dirty="0" smtClean="0"/>
              <a:t> Desenvolvimento </a:t>
            </a:r>
            <a:r>
              <a:rPr lang="pt-BR" sz="2600" dirty="0"/>
              <a:t>da </a:t>
            </a:r>
            <a:r>
              <a:rPr lang="pt-BR" sz="2600" dirty="0" smtClean="0"/>
              <a:t>responsabilidade</a:t>
            </a:r>
            <a:endParaRPr lang="pt-BR" sz="2600" dirty="0"/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600" dirty="0"/>
              <a:t>O autoritarismo é emocionalmente </a:t>
            </a:r>
            <a:r>
              <a:rPr lang="pt-BR" sz="2600" dirty="0" smtClean="0"/>
              <a:t>insustentável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600" dirty="0" smtClean="0"/>
              <a:t>A </a:t>
            </a:r>
            <a:r>
              <a:rPr lang="pt-BR" sz="2600" dirty="0"/>
              <a:t>permissividade produz crianças pouco resilientes </a:t>
            </a:r>
            <a:endParaRPr lang="pt-BR" sz="2600" dirty="0" smtClean="0"/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600" dirty="0" smtClean="0"/>
              <a:t>A </a:t>
            </a:r>
            <a:r>
              <a:rPr lang="pt-BR" sz="2600" dirty="0"/>
              <a:t>educação precisa ser pensada a longo </a:t>
            </a:r>
            <a:r>
              <a:rPr lang="pt-BR" sz="2600" dirty="0" smtClean="0"/>
              <a:t>prazo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600" dirty="0" smtClean="0"/>
              <a:t>Educar </a:t>
            </a:r>
            <a:r>
              <a:rPr lang="pt-BR" sz="2600" dirty="0"/>
              <a:t>sem palmadas não é </a:t>
            </a:r>
            <a:r>
              <a:rPr lang="pt-BR" sz="2600" dirty="0" smtClean="0"/>
              <a:t>modismo</a:t>
            </a:r>
          </a:p>
          <a:p>
            <a:pPr>
              <a:spcBef>
                <a:spcPts val="1200"/>
              </a:spcBef>
            </a:pPr>
            <a:r>
              <a:rPr lang="pt-BR" sz="2600" dirty="0" smtClean="0"/>
              <a:t>Somos </a:t>
            </a:r>
            <a:r>
              <a:rPr lang="pt-BR" sz="2600" dirty="0"/>
              <a:t>corresponsáveis pelos conflitos que vivemos no dia a dia. A linguagem pode contribuir para a conexão ou criar resistência em quem nos ouve.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5623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695459" y="326802"/>
            <a:ext cx="8216721" cy="4649273"/>
          </a:xfrm>
        </p:spPr>
        <p:txBody>
          <a:bodyPr>
            <a:noAutofit/>
          </a:bodyPr>
          <a:lstStyle/>
          <a:p>
            <a:pPr algn="just"/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“O </a:t>
            </a:r>
            <a:r>
              <a:rPr lang="pt-BR" sz="2600" b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processo é assim antagônico e gratificante. No início, melhor é os pais estabelecerem um vínculo profundo com seus filhos. Depois o desafio passa a ser ajudá-los a se entender como seres únicos, a conquistar autonomia, descobrir o próprio corpo, apropriar-se dos seus talentos, avançar na aprendizagem e </a:t>
            </a:r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	independência </a:t>
            </a:r>
            <a:r>
              <a:rPr lang="pt-BR" sz="2600" b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e, mais tarde – quando </a:t>
            </a:r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	chegar </a:t>
            </a:r>
            <a:r>
              <a:rPr lang="pt-BR" sz="2600" b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	hora </a:t>
            </a:r>
            <a:r>
              <a:rPr lang="pt-BR" sz="2600" b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– desapegar-se deles </a:t>
            </a:r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	e deixá-los 	partir</a:t>
            </a:r>
            <a:r>
              <a:rPr lang="pt-BR" sz="2600" b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sem culpas.”  (</a:t>
            </a:r>
            <a:r>
              <a:rPr lang="pt-BR" sz="2600" b="0" dirty="0" smtClean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REICHERT).</a:t>
            </a:r>
            <a:endParaRPr lang="pt-BR" sz="2600" b="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35394</TotalTime>
  <Words>4969</Words>
  <Application>Microsoft Office PowerPoint</Application>
  <PresentationFormat>Apresentação na tela (16:9)</PresentationFormat>
  <Paragraphs>245</Paragraphs>
  <Slides>34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7" baseType="lpstr">
      <vt:lpstr>Times New Roman</vt:lpstr>
      <vt:lpstr>Arial</vt:lpstr>
      <vt:lpstr>Inter Medium</vt:lpstr>
      <vt:lpstr>Syncopate</vt:lpstr>
      <vt:lpstr>Inter</vt:lpstr>
      <vt:lpstr>Wingdings</vt:lpstr>
      <vt:lpstr>Oswald ExtraLight</vt:lpstr>
      <vt:lpstr>Oswald</vt:lpstr>
      <vt:lpstr>Inter SemiBold</vt:lpstr>
      <vt:lpstr>Calibri</vt:lpstr>
      <vt:lpstr>Bakbak One</vt:lpstr>
      <vt:lpstr>Simple Light</vt:lpstr>
      <vt:lpstr>1_Simple Light</vt:lpstr>
      <vt:lpstr>Apresentação do PowerPoint</vt:lpstr>
      <vt:lpstr>Apresentação do PowerPoint</vt:lpstr>
      <vt:lpstr>Apresentação do PowerPoint</vt:lpstr>
      <vt:lpstr>Apresentação do PowerPoint</vt:lpstr>
      <vt:lpstr>objetivo</vt:lpstr>
      <vt:lpstr>introdução</vt:lpstr>
      <vt:lpstr>reflexão para pais e educadores </vt:lpstr>
      <vt:lpstr>Pontos importantes: </vt:lpstr>
      <vt:lpstr>Apresentação do PowerPoint</vt:lpstr>
      <vt:lpstr>Apresentação do PowerPoint</vt:lpstr>
      <vt:lpstr>Habilidades/competências socioemocionais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ELOGIO</vt:lpstr>
      <vt:lpstr>Elogie certo</vt:lpstr>
      <vt:lpstr> AUTOESTIMA</vt:lpstr>
      <vt:lpstr>Autonomia</vt:lpstr>
      <vt:lpstr>Promova o desenvolvimento da Autonomia</vt:lpstr>
      <vt:lpstr>LIMITES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 </vt:lpstr>
      <vt:lpstr>conclusão </vt:lpstr>
      <vt:lpstr>Apresentação do PowerPoint</vt:lpstr>
      <vt:lpstr>APRENDENDO MAIS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398</cp:revision>
  <dcterms:modified xsi:type="dcterms:W3CDTF">2024-02-19T18:06:56Z</dcterms:modified>
</cp:coreProperties>
</file>